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1"/>
  </p:sldMasterIdLst>
  <p:notesMasterIdLst>
    <p:notesMasterId r:id="rId20"/>
  </p:notesMasterIdLst>
  <p:handoutMasterIdLst>
    <p:handoutMasterId r:id="rId21"/>
  </p:handoutMasterIdLst>
  <p:sldIdLst>
    <p:sldId id="259" r:id="rId2"/>
    <p:sldId id="260" r:id="rId3"/>
    <p:sldId id="332" r:id="rId4"/>
    <p:sldId id="399" r:id="rId5"/>
    <p:sldId id="390" r:id="rId6"/>
    <p:sldId id="382" r:id="rId7"/>
    <p:sldId id="461" r:id="rId8"/>
    <p:sldId id="391" r:id="rId9"/>
    <p:sldId id="388" r:id="rId10"/>
    <p:sldId id="392" r:id="rId11"/>
    <p:sldId id="401" r:id="rId12"/>
    <p:sldId id="402" r:id="rId13"/>
    <p:sldId id="403" r:id="rId14"/>
    <p:sldId id="404" r:id="rId15"/>
    <p:sldId id="405" r:id="rId16"/>
    <p:sldId id="381" r:id="rId17"/>
    <p:sldId id="398" r:id="rId18"/>
    <p:sldId id="394" r:id="rId19"/>
  </p:sldIdLst>
  <p:sldSz cx="10691813" cy="7559675"/>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e Ryan-Andrews" initials="LR" lastIdx="1" clrIdx="0">
    <p:extLst>
      <p:ext uri="{19B8F6BF-5375-455C-9EA6-DF929625EA0E}">
        <p15:presenceInfo xmlns:p15="http://schemas.microsoft.com/office/powerpoint/2012/main" userId="Lynne Ryan-Andre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EF4800"/>
    <a:srgbClr val="1F2E79"/>
    <a:srgbClr val="682093"/>
    <a:srgbClr val="29C0EB"/>
    <a:srgbClr val="2774EE"/>
    <a:srgbClr val="0A4D06"/>
    <a:srgbClr val="AFEAF0"/>
    <a:srgbClr val="55BFD5"/>
    <a:srgbClr val="EDF7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28" autoAdjust="0"/>
    <p:restoredTop sz="96684" autoAdjust="0"/>
  </p:normalViewPr>
  <p:slideViewPr>
    <p:cSldViewPr snapToGrid="0" snapToObjects="1" showGuides="1">
      <p:cViewPr varScale="1">
        <p:scale>
          <a:sx n="116" d="100"/>
          <a:sy n="116" d="100"/>
        </p:scale>
        <p:origin x="116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171" d="100"/>
          <a:sy n="171" d="100"/>
        </p:scale>
        <p:origin x="655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0301B5-88AD-1849-891D-EA2905EB5A88}" type="datetimeFigureOut">
              <a:rPr lang="en-US" smtClean="0"/>
              <a:t>12/13/22</a:t>
            </a:fld>
            <a:endParaRPr lang="en-US" dirty="0"/>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602F4-4C0C-5F4F-8771-7E15167AE556}" type="slidenum">
              <a:rPr lang="en-US" smtClean="0"/>
              <a:t>‹#›</a:t>
            </a:fld>
            <a:endParaRPr lang="en-US" dirty="0"/>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50AB23-24A6-494C-BA00-B87242B78CB4}" type="datetimeFigureOut">
              <a:rPr lang="en-GB" smtClean="0"/>
              <a:t>13/12/2022</a:t>
            </a:fld>
            <a:endParaRPr lang="en-GB" dirty="0"/>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A530D-631F-4981-98F0-E6C07C67E1A3}" type="slidenum">
              <a:rPr lang="en-GB" smtClean="0"/>
              <a:t>‹#›</a:t>
            </a:fld>
            <a:endParaRPr lang="en-GB" dirty="0"/>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4:notes"/>
          <p:cNvSpPr>
            <a:spLocks noGrp="1" noRot="1" noChangeAspect="1"/>
          </p:cNvSpPr>
          <p:nvPr>
            <p:ph type="sldImg" idx="2"/>
          </p:nvPr>
        </p:nvSpPr>
        <p:spPr>
          <a:xfrm>
            <a:off x="1246188" y="1143000"/>
            <a:ext cx="43656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16</a:t>
            </a:fld>
            <a:endParaRPr lang="en-GB" dirty="0"/>
          </a:p>
        </p:txBody>
      </p:sp>
    </p:spTree>
    <p:extLst>
      <p:ext uri="{BB962C8B-B14F-4D97-AF65-F5344CB8AC3E}">
        <p14:creationId xmlns:p14="http://schemas.microsoft.com/office/powerpoint/2010/main" val="3967824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17</a:t>
            </a:fld>
            <a:endParaRPr lang="en-GB" dirty="0"/>
          </a:p>
        </p:txBody>
      </p:sp>
    </p:spTree>
    <p:extLst>
      <p:ext uri="{BB962C8B-B14F-4D97-AF65-F5344CB8AC3E}">
        <p14:creationId xmlns:p14="http://schemas.microsoft.com/office/powerpoint/2010/main" val="2787223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A530D-631F-4981-98F0-E6C07C67E1A3}" type="slidenum">
              <a:rPr lang="en-GB" smtClean="0"/>
              <a:t>18</a:t>
            </a:fld>
            <a:endParaRPr lang="en-GB" dirty="0"/>
          </a:p>
        </p:txBody>
      </p:sp>
    </p:spTree>
    <p:extLst>
      <p:ext uri="{BB962C8B-B14F-4D97-AF65-F5344CB8AC3E}">
        <p14:creationId xmlns:p14="http://schemas.microsoft.com/office/powerpoint/2010/main" val="362259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nes">
    <p:bg>
      <p:bgPr>
        <a:solidFill>
          <a:srgbClr val="DEDEDE"/>
        </a:solidFill>
        <a:effectLst/>
      </p:bgPr>
    </p:bg>
    <p:spTree>
      <p:nvGrpSpPr>
        <p:cNvPr id="1" name=""/>
        <p:cNvGrpSpPr/>
        <p:nvPr/>
      </p:nvGrpSpPr>
      <p:grpSpPr>
        <a:xfrm>
          <a:off x="0" y="0"/>
          <a:ext cx="0" cy="0"/>
          <a:chOff x="0" y="0"/>
          <a:chExt cx="0" cy="0"/>
        </a:xfrm>
      </p:grpSpPr>
      <p:sp>
        <p:nvSpPr>
          <p:cNvPr id="13" name="Picture Placeholder 4"/>
          <p:cNvSpPr>
            <a:spLocks noGrp="1"/>
          </p:cNvSpPr>
          <p:nvPr>
            <p:ph type="pic" sz="quarter" idx="10"/>
          </p:nvPr>
        </p:nvSpPr>
        <p:spPr bwMode="hidden">
          <a:xfrm>
            <a:off x="1" y="0"/>
            <a:ext cx="10691813" cy="6806241"/>
          </a:xfrm>
          <a:solidFill>
            <a:srgbClr val="DEDEDE"/>
          </a:solidFill>
        </p:spPr>
        <p:txBody>
          <a:bodyPr tIns="91440"/>
          <a:lstStyle>
            <a:lvl1pPr algn="ctr">
              <a:defRPr sz="1052" b="0">
                <a:solidFill>
                  <a:schemeClr val="tx1"/>
                </a:solidFill>
              </a:defRPr>
            </a:lvl1pPr>
          </a:lstStyle>
          <a:p>
            <a:r>
              <a:rPr lang="en-US" dirty="0"/>
              <a:t>Click icon to add picture</a:t>
            </a:r>
            <a:endParaRPr lang="en-GB" dirty="0"/>
          </a:p>
        </p:txBody>
      </p:sp>
      <p:sp>
        <p:nvSpPr>
          <p:cNvPr id="2" name="Title 1"/>
          <p:cNvSpPr>
            <a:spLocks noGrp="1"/>
          </p:cNvSpPr>
          <p:nvPr userDrawn="1">
            <p:ph type="ctrTitle" hasCustomPrompt="1"/>
          </p:nvPr>
        </p:nvSpPr>
        <p:spPr>
          <a:xfrm>
            <a:off x="388416" y="472479"/>
            <a:ext cx="6505577" cy="2077192"/>
          </a:xfrm>
        </p:spPr>
        <p:txBody>
          <a:bodyPr anchor="b" anchorCtr="0">
            <a:normAutofit/>
          </a:bodyPr>
          <a:lstStyle>
            <a:lvl1pPr algn="l">
              <a:lnSpc>
                <a:spcPct val="85000"/>
              </a:lnSpc>
              <a:defRPr sz="4400">
                <a:solidFill>
                  <a:schemeClr val="bg1"/>
                </a:solidFill>
              </a:defRPr>
            </a:lvl1pPr>
          </a:lstStyle>
          <a:p>
            <a:r>
              <a:rPr lang="en-US" dirty="0"/>
              <a:t>[Presentation title]</a:t>
            </a:r>
            <a:endParaRPr lang="en-GB" dirty="0"/>
          </a:p>
        </p:txBody>
      </p:sp>
      <p:sp>
        <p:nvSpPr>
          <p:cNvPr id="5" name="Rectangle 4">
            <a:extLst>
              <a:ext uri="{FF2B5EF4-FFF2-40B4-BE49-F238E27FC236}">
                <a16:creationId xmlns:a16="http://schemas.microsoft.com/office/drawing/2014/main" id="{4E7AF81B-6742-4AE1-A07D-FDFD73009073}"/>
              </a:ext>
            </a:extLst>
          </p:cNvPr>
          <p:cNvSpPr/>
          <p:nvPr userDrawn="1"/>
        </p:nvSpPr>
        <p:spPr>
          <a:xfrm>
            <a:off x="0" y="6806242"/>
            <a:ext cx="10691813" cy="753434"/>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6" name="TextBox 5">
            <a:extLst>
              <a:ext uri="{FF2B5EF4-FFF2-40B4-BE49-F238E27FC236}">
                <a16:creationId xmlns:a16="http://schemas.microsoft.com/office/drawing/2014/main" id="{4BF49F56-1E3E-4629-933C-F6363529AF5D}"/>
              </a:ext>
            </a:extLst>
          </p:cNvPr>
          <p:cNvSpPr txBox="1"/>
          <p:nvPr userDrawn="1"/>
        </p:nvSpPr>
        <p:spPr>
          <a:xfrm>
            <a:off x="388413" y="7133330"/>
            <a:ext cx="2052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bg1"/>
                </a:solidFill>
              </a:rPr>
              <a:t>Tech We Can</a:t>
            </a:r>
          </a:p>
        </p:txBody>
      </p:sp>
    </p:spTree>
    <p:extLst>
      <p:ext uri="{BB962C8B-B14F-4D97-AF65-F5344CB8AC3E}">
        <p14:creationId xmlns:p14="http://schemas.microsoft.com/office/powerpoint/2010/main" val="129189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7E68D499-1647-48CB-BCCE-D12D17664ADA}"/>
              </a:ext>
            </a:extLst>
          </p:cNvPr>
          <p:cNvSpPr txBox="1"/>
          <p:nvPr userDrawn="1"/>
        </p:nvSpPr>
        <p:spPr>
          <a:xfrm>
            <a:off x="388413" y="7055696"/>
            <a:ext cx="2628000" cy="151194"/>
          </a:xfrm>
          <a:prstGeom prst="rect">
            <a:avLst/>
          </a:prstGeom>
          <a:solidFill>
            <a:schemeClr val="accent2"/>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4031944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6AA6EF94-9322-4247-B294-91C0E5C27761}"/>
              </a:ext>
            </a:extLst>
          </p:cNvPr>
          <p:cNvSpPr txBox="1"/>
          <p:nvPr userDrawn="1"/>
        </p:nvSpPr>
        <p:spPr>
          <a:xfrm>
            <a:off x="388413" y="7055696"/>
            <a:ext cx="2628000" cy="151194"/>
          </a:xfrm>
          <a:prstGeom prst="rect">
            <a:avLst/>
          </a:prstGeom>
          <a:solidFill>
            <a:schemeClr val="accent6"/>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1557385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D784CDA2-0E87-40AA-8FF7-126782782774}"/>
              </a:ext>
            </a:extLst>
          </p:cNvPr>
          <p:cNvSpPr txBox="1"/>
          <p:nvPr userDrawn="1"/>
        </p:nvSpPr>
        <p:spPr>
          <a:xfrm>
            <a:off x="388413" y="7055696"/>
            <a:ext cx="2628000" cy="151194"/>
          </a:xfrm>
          <a:prstGeom prst="rect">
            <a:avLst/>
          </a:prstGeom>
          <a:solidFill>
            <a:schemeClr val="accent3"/>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3988329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8415" y="1512606"/>
            <a:ext cx="4800179" cy="5400000"/>
          </a:xfrm>
        </p:spPr>
        <p:txBody>
          <a:bodyPr/>
          <a:lstStyle>
            <a:lvl1pPr>
              <a:spcAft>
                <a:spcPts val="9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4" name="Content Placeholder 3"/>
          <p:cNvSpPr>
            <a:spLocks noGrp="1"/>
          </p:cNvSpPr>
          <p:nvPr>
            <p:ph sz="half" idx="2" hasCustomPrompt="1"/>
          </p:nvPr>
        </p:nvSpPr>
        <p:spPr>
          <a:xfrm>
            <a:off x="5503222" y="1512605"/>
            <a:ext cx="4800179"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Title 5"/>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7" name="Slide Number Placeholder 6">
            <a:extLst>
              <a:ext uri="{FF2B5EF4-FFF2-40B4-BE49-F238E27FC236}">
                <a16:creationId xmlns:a16="http://schemas.microsoft.com/office/drawing/2014/main" id="{00456CA5-A388-1D41-B4AF-6658D4C957A1}"/>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2165727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8414" y="1512605"/>
            <a:ext cx="3094778"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4" name="Content Placeholder 3"/>
          <p:cNvSpPr>
            <a:spLocks noGrp="1"/>
          </p:cNvSpPr>
          <p:nvPr>
            <p:ph sz="half" idx="2" hasCustomPrompt="1"/>
          </p:nvPr>
        </p:nvSpPr>
        <p:spPr>
          <a:xfrm>
            <a:off x="3799214" y="1512605"/>
            <a:ext cx="3094778"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12" name="Content Placeholder 3"/>
          <p:cNvSpPr>
            <a:spLocks noGrp="1"/>
          </p:cNvSpPr>
          <p:nvPr>
            <p:ph sz="half" idx="13" hasCustomPrompt="1"/>
          </p:nvPr>
        </p:nvSpPr>
        <p:spPr>
          <a:xfrm>
            <a:off x="7208622" y="1512605"/>
            <a:ext cx="3094778"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Title 5"/>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7" name="Slide Number Placeholder 6">
            <a:extLst>
              <a:ext uri="{FF2B5EF4-FFF2-40B4-BE49-F238E27FC236}">
                <a16:creationId xmlns:a16="http://schemas.microsoft.com/office/drawing/2014/main" id="{2DE0F926-F4BA-044E-B97A-AA8668B032A8}"/>
              </a:ext>
            </a:extLst>
          </p:cNvPr>
          <p:cNvSpPr>
            <a:spLocks noGrp="1"/>
          </p:cNvSpPr>
          <p:nvPr>
            <p:ph type="sldNum" sz="quarter" idx="15"/>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2323019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388414" y="1512605"/>
            <a:ext cx="2241492"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4" name="Content Placeholder 3"/>
          <p:cNvSpPr>
            <a:spLocks noGrp="1"/>
          </p:cNvSpPr>
          <p:nvPr>
            <p:ph sz="half" idx="2" hasCustomPrompt="1"/>
          </p:nvPr>
        </p:nvSpPr>
        <p:spPr>
          <a:xfrm>
            <a:off x="2947100" y="1512605"/>
            <a:ext cx="2241492"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Content Placeholder 3"/>
          <p:cNvSpPr>
            <a:spLocks noGrp="1"/>
          </p:cNvSpPr>
          <p:nvPr>
            <p:ph sz="half" idx="13" hasCustomPrompt="1"/>
          </p:nvPr>
        </p:nvSpPr>
        <p:spPr>
          <a:xfrm>
            <a:off x="5503222" y="1512605"/>
            <a:ext cx="2241492"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7" name="Content Placeholder 3"/>
          <p:cNvSpPr>
            <a:spLocks noGrp="1"/>
          </p:cNvSpPr>
          <p:nvPr>
            <p:ph sz="half" idx="14" hasCustomPrompt="1"/>
          </p:nvPr>
        </p:nvSpPr>
        <p:spPr>
          <a:xfrm>
            <a:off x="8059343" y="1512605"/>
            <a:ext cx="2241492" cy="5400000"/>
          </a:xfrm>
        </p:spPr>
        <p:txBody>
          <a:bodyPr/>
          <a:lstStyle>
            <a:lvl1pPr>
              <a:spcAft>
                <a:spcPts val="900"/>
              </a:spcAft>
              <a:defRPr/>
            </a:lvl1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9" name="Title 8"/>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10" name="Slide Number Placeholder 9">
            <a:extLst>
              <a:ext uri="{FF2B5EF4-FFF2-40B4-BE49-F238E27FC236}">
                <a16:creationId xmlns:a16="http://schemas.microsoft.com/office/drawing/2014/main" id="{CD6E0CB0-5FCA-9E41-ACFD-7D08A524DF43}"/>
              </a:ext>
            </a:extLst>
          </p:cNvPr>
          <p:cNvSpPr>
            <a:spLocks noGrp="1"/>
          </p:cNvSpPr>
          <p:nvPr>
            <p:ph type="sldNum" sz="quarter" idx="16"/>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113966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5" name="Slide Number Placeholder 4">
            <a:extLst>
              <a:ext uri="{FF2B5EF4-FFF2-40B4-BE49-F238E27FC236}">
                <a16:creationId xmlns:a16="http://schemas.microsoft.com/office/drawing/2014/main" id="{5AE750E3-3DF6-B94E-959B-C6E962A30CCF}"/>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1531588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E9B7AB-8379-3341-BEF5-2E85A7299A74}"/>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307957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117711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417084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p>
            <a:fld id="{7870704B-CE94-48CC-AF30-84932A1262A7}" type="slidenum">
              <a:rPr lang="en-GB" smtClean="0"/>
              <a:pPr/>
              <a:t>‹#›</a:t>
            </a:fld>
            <a:endParaRPr lang="en-GB" dirty="0"/>
          </a:p>
        </p:txBody>
      </p:sp>
    </p:spTree>
    <p:extLst>
      <p:ext uri="{BB962C8B-B14F-4D97-AF65-F5344CB8AC3E}">
        <p14:creationId xmlns:p14="http://schemas.microsoft.com/office/powerpoint/2010/main" val="24637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5" name="TextBox 4">
            <a:extLst>
              <a:ext uri="{FF2B5EF4-FFF2-40B4-BE49-F238E27FC236}">
                <a16:creationId xmlns:a16="http://schemas.microsoft.com/office/drawing/2014/main" id="{9E23F83F-DD88-4864-B3FE-90AABC58B5B6}"/>
              </a:ext>
            </a:extLst>
          </p:cNvPr>
          <p:cNvSpPr txBox="1"/>
          <p:nvPr userDrawn="1"/>
        </p:nvSpPr>
        <p:spPr>
          <a:xfrm>
            <a:off x="388413" y="7055696"/>
            <a:ext cx="2628000" cy="151194"/>
          </a:xfrm>
          <a:prstGeom prst="rect">
            <a:avLst/>
          </a:prstGeom>
          <a:solidFill>
            <a:schemeClr val="accent5"/>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34097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5" name="TextBox 4">
            <a:extLst>
              <a:ext uri="{FF2B5EF4-FFF2-40B4-BE49-F238E27FC236}">
                <a16:creationId xmlns:a16="http://schemas.microsoft.com/office/drawing/2014/main" id="{9E23F83F-DD88-4864-B3FE-90AABC58B5B6}"/>
              </a:ext>
            </a:extLst>
          </p:cNvPr>
          <p:cNvSpPr txBox="1"/>
          <p:nvPr userDrawn="1"/>
        </p:nvSpPr>
        <p:spPr>
          <a:xfrm>
            <a:off x="388413" y="7055696"/>
            <a:ext cx="2628000" cy="151194"/>
          </a:xfrm>
          <a:prstGeom prst="rect">
            <a:avLst/>
          </a:prstGeom>
          <a:solidFill>
            <a:schemeClr val="tx1"/>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386206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9294D828-E515-4FE0-B2AF-581C78F77DA8}"/>
              </a:ext>
            </a:extLst>
          </p:cNvPr>
          <p:cNvSpPr txBox="1"/>
          <p:nvPr userDrawn="1"/>
        </p:nvSpPr>
        <p:spPr>
          <a:xfrm>
            <a:off x="388413" y="7055696"/>
            <a:ext cx="2628000" cy="151194"/>
          </a:xfrm>
          <a:prstGeom prst="rect">
            <a:avLst/>
          </a:prstGeom>
          <a:solidFill>
            <a:schemeClr val="tx2"/>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245069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EDF5A9D5-F477-4B37-AA3B-40EAE5F016C0}"/>
              </a:ext>
            </a:extLst>
          </p:cNvPr>
          <p:cNvSpPr txBox="1"/>
          <p:nvPr userDrawn="1"/>
        </p:nvSpPr>
        <p:spPr>
          <a:xfrm>
            <a:off x="388413" y="7055696"/>
            <a:ext cx="2628000" cy="151194"/>
          </a:xfrm>
          <a:prstGeom prst="rect">
            <a:avLst/>
          </a:prstGeom>
          <a:solidFill>
            <a:schemeClr val="accent1"/>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1433096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8414" y="365104"/>
            <a:ext cx="9914986" cy="900000"/>
          </a:xfrm>
        </p:spPr>
        <p:txBody>
          <a:bodyPr/>
          <a:lstStyle>
            <a:lvl1pPr>
              <a:defRPr>
                <a:solidFill>
                  <a:schemeClr val="bg1"/>
                </a:solidFill>
              </a:defRPr>
            </a:lvl1pPr>
          </a:lstStyle>
          <a:p>
            <a:r>
              <a:rPr lang="en-US" dirty="0"/>
              <a:t>[Slide title]</a:t>
            </a:r>
            <a:endParaRPr lang="en-GB" dirty="0"/>
          </a:p>
        </p:txBody>
      </p:sp>
      <p:sp>
        <p:nvSpPr>
          <p:cNvPr id="3" name="Content Placeholder 2"/>
          <p:cNvSpPr>
            <a:spLocks noGrp="1"/>
          </p:cNvSpPr>
          <p:nvPr>
            <p:ph idx="1" hasCustomPrompt="1"/>
          </p:nvPr>
        </p:nvSpPr>
        <p:spPr>
          <a:xfrm>
            <a:off x="388413" y="1512604"/>
            <a:ext cx="9914987" cy="5400000"/>
          </a:xfrm>
        </p:spPr>
        <p:txBody>
          <a:bodyPr/>
          <a:lstStyle>
            <a:lvl1pPr>
              <a:spcAft>
                <a:spcPts val="90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endParaRPr lang="en-GB" dirty="0"/>
          </a:p>
        </p:txBody>
      </p:sp>
      <p:sp>
        <p:nvSpPr>
          <p:cNvPr id="6" name="Slide Number Placeholder 5">
            <a:extLst>
              <a:ext uri="{FF2B5EF4-FFF2-40B4-BE49-F238E27FC236}">
                <a16:creationId xmlns:a16="http://schemas.microsoft.com/office/drawing/2014/main" id="{D3433AD6-7E25-3440-A0A8-374B46CA701C}"/>
              </a:ext>
            </a:extLst>
          </p:cNvPr>
          <p:cNvSpPr>
            <a:spLocks noGrp="1"/>
          </p:cNvSpPr>
          <p:nvPr>
            <p:ph type="sldNum" sz="quarter" idx="11"/>
          </p:nvPr>
        </p:nvSpPr>
        <p:spPr/>
        <p:txBody>
          <a:bodyPr/>
          <a:lstStyle>
            <a:lvl1pPr>
              <a:defRPr>
                <a:solidFill>
                  <a:schemeClr val="bg1"/>
                </a:solidFill>
              </a:defRPr>
            </a:lvl1pPr>
          </a:lstStyle>
          <a:p>
            <a:fld id="{7870704B-CE94-48CC-AF30-84932A1262A7}" type="slidenum">
              <a:rPr lang="en-GB" smtClean="0"/>
              <a:pPr/>
              <a:t>‹#›</a:t>
            </a:fld>
            <a:endParaRPr lang="en-GB" dirty="0"/>
          </a:p>
        </p:txBody>
      </p:sp>
      <p:sp>
        <p:nvSpPr>
          <p:cNvPr id="7" name="TextBox 6">
            <a:extLst>
              <a:ext uri="{FF2B5EF4-FFF2-40B4-BE49-F238E27FC236}">
                <a16:creationId xmlns:a16="http://schemas.microsoft.com/office/drawing/2014/main" id="{EDF5A9D5-F477-4B37-AA3B-40EAE5F016C0}"/>
              </a:ext>
            </a:extLst>
          </p:cNvPr>
          <p:cNvSpPr txBox="1"/>
          <p:nvPr userDrawn="1"/>
        </p:nvSpPr>
        <p:spPr>
          <a:xfrm>
            <a:off x="388413" y="7055696"/>
            <a:ext cx="2628000" cy="151194"/>
          </a:xfrm>
          <a:prstGeom prst="rect">
            <a:avLst/>
          </a:prstGeom>
          <a:solidFill>
            <a:srgbClr val="7030A0"/>
          </a:solid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spTree>
    <p:extLst>
      <p:ext uri="{BB962C8B-B14F-4D97-AF65-F5344CB8AC3E}">
        <p14:creationId xmlns:p14="http://schemas.microsoft.com/office/powerpoint/2010/main" val="242981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414" y="365104"/>
            <a:ext cx="9914986" cy="900000"/>
          </a:xfrm>
          <a:prstGeom prst="rect">
            <a:avLst/>
          </a:prstGeom>
        </p:spPr>
        <p:txBody>
          <a:bodyPr vert="horz" lIns="0" tIns="0" rIns="0" bIns="0" rtlCol="0" anchor="t" anchorCtr="0">
            <a:noAutofit/>
          </a:bodyPr>
          <a:lstStyle/>
          <a:p>
            <a:r>
              <a:rPr lang="en-US" dirty="0"/>
              <a:t>[Slide title]</a:t>
            </a:r>
            <a:endParaRPr lang="en-GB" dirty="0"/>
          </a:p>
        </p:txBody>
      </p:sp>
      <p:sp>
        <p:nvSpPr>
          <p:cNvPr id="3" name="Text Placeholder 2"/>
          <p:cNvSpPr>
            <a:spLocks noGrp="1"/>
          </p:cNvSpPr>
          <p:nvPr>
            <p:ph type="body" idx="1"/>
          </p:nvPr>
        </p:nvSpPr>
        <p:spPr>
          <a:xfrm>
            <a:off x="388414" y="1512606"/>
            <a:ext cx="9914986" cy="5400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9933364" y="7055696"/>
            <a:ext cx="370037" cy="151194"/>
          </a:xfrm>
          <a:prstGeom prst="rect">
            <a:avLst/>
          </a:prstGeom>
        </p:spPr>
        <p:txBody>
          <a:bodyPr vert="horz" lIns="0" tIns="0" rIns="0" bIns="0" rtlCol="0" anchor="b" anchorCtr="0">
            <a:noAutofit/>
          </a:bodyPr>
          <a:lstStyle>
            <a:lvl1pPr algn="r">
              <a:defRPr sz="800">
                <a:solidFill>
                  <a:schemeClr val="tx1"/>
                </a:solidFill>
              </a:defRPr>
            </a:lvl1pPr>
          </a:lstStyle>
          <a:p>
            <a:fld id="{7870704B-CE94-48CC-AF30-84932A1262A7}" type="slidenum">
              <a:rPr lang="en-GB" smtClean="0"/>
              <a:pPr/>
              <a:t>‹#›</a:t>
            </a:fld>
            <a:endParaRPr lang="en-GB" dirty="0"/>
          </a:p>
        </p:txBody>
      </p:sp>
      <p:sp>
        <p:nvSpPr>
          <p:cNvPr id="8" name="TextBox 7"/>
          <p:cNvSpPr txBox="1"/>
          <p:nvPr/>
        </p:nvSpPr>
        <p:spPr>
          <a:xfrm>
            <a:off x="388413" y="7055696"/>
            <a:ext cx="2700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tx1"/>
                </a:solidFill>
              </a:rPr>
              <a:t>Tech We Can  </a:t>
            </a:r>
            <a:r>
              <a:rPr lang="en-GB" sz="800" dirty="0">
                <a:solidFill>
                  <a:schemeClr val="tx1"/>
                </a:solidFill>
              </a:rPr>
              <a:t>|  Tech for Environment</a:t>
            </a:r>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31" r:id="rId1"/>
    <p:sldLayoutId id="2147483741" r:id="rId2"/>
    <p:sldLayoutId id="2147483797" r:id="rId3"/>
    <p:sldLayoutId id="2147483798" r:id="rId4"/>
    <p:sldLayoutId id="2147483791" r:id="rId5"/>
    <p:sldLayoutId id="2147483800" r:id="rId6"/>
    <p:sldLayoutId id="2147483792" r:id="rId7"/>
    <p:sldLayoutId id="2147483799" r:id="rId8"/>
    <p:sldLayoutId id="2147483801" r:id="rId9"/>
    <p:sldLayoutId id="2147483793" r:id="rId10"/>
    <p:sldLayoutId id="2147483796" r:id="rId11"/>
    <p:sldLayoutId id="2147483794" r:id="rId12"/>
    <p:sldLayoutId id="2147483744" r:id="rId13"/>
    <p:sldLayoutId id="2147483746" r:id="rId14"/>
    <p:sldLayoutId id="2147483747" r:id="rId15"/>
    <p:sldLayoutId id="2147483786" r:id="rId16"/>
    <p:sldLayoutId id="2147483787" r:id="rId17"/>
  </p:sldLayoutIdLst>
  <p:hf hdr="0" ftr="0" dt="0"/>
  <p:txStyles>
    <p:titleStyle>
      <a:lvl1pPr algn="l" defTabSz="801934"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tx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tx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tx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tx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9pPr>
    </p:bodyStyle>
    <p:otherStyle>
      <a:defPPr>
        <a:defRPr lang="en-US"/>
      </a:defPPr>
      <a:lvl1pPr marL="0" algn="l" defTabSz="801934" rtl="0" eaLnBrk="1" latinLnBrk="0" hangingPunct="1">
        <a:defRPr sz="1403" kern="1200">
          <a:solidFill>
            <a:schemeClr val="tx1"/>
          </a:solidFill>
          <a:latin typeface="+mn-lt"/>
          <a:ea typeface="+mn-ea"/>
          <a:cs typeface="+mn-cs"/>
        </a:defRPr>
      </a:lvl1pPr>
      <a:lvl2pPr marL="400967" algn="l" defTabSz="801934" rtl="0" eaLnBrk="1" latinLnBrk="0" hangingPunct="1">
        <a:defRPr sz="1403" kern="1200">
          <a:solidFill>
            <a:schemeClr val="tx1"/>
          </a:solidFill>
          <a:latin typeface="+mn-lt"/>
          <a:ea typeface="+mn-ea"/>
          <a:cs typeface="+mn-cs"/>
        </a:defRPr>
      </a:lvl2pPr>
      <a:lvl3pPr marL="801934" algn="l" defTabSz="801934" rtl="0" eaLnBrk="1" latinLnBrk="0" hangingPunct="1">
        <a:defRPr sz="1403" kern="1200">
          <a:solidFill>
            <a:schemeClr val="tx1"/>
          </a:solidFill>
          <a:latin typeface="+mn-lt"/>
          <a:ea typeface="+mn-ea"/>
          <a:cs typeface="+mn-cs"/>
        </a:defRPr>
      </a:lvl3pPr>
      <a:lvl4pPr marL="1202901" algn="l" defTabSz="801934" rtl="0" eaLnBrk="1" latinLnBrk="0" hangingPunct="1">
        <a:defRPr sz="1403" kern="1200">
          <a:solidFill>
            <a:schemeClr val="tx1"/>
          </a:solidFill>
          <a:latin typeface="+mn-lt"/>
          <a:ea typeface="+mn-ea"/>
          <a:cs typeface="+mn-cs"/>
        </a:defRPr>
      </a:lvl4pPr>
      <a:lvl5pPr marL="1603868" algn="l" defTabSz="801934" rtl="0" eaLnBrk="1" latinLnBrk="0" hangingPunct="1">
        <a:defRPr sz="1403" kern="1200">
          <a:solidFill>
            <a:schemeClr val="tx1"/>
          </a:solidFill>
          <a:latin typeface="+mn-lt"/>
          <a:ea typeface="+mn-ea"/>
          <a:cs typeface="+mn-cs"/>
        </a:defRPr>
      </a:lvl5pPr>
      <a:lvl6pPr marL="2004835" algn="l" defTabSz="801934" rtl="0" eaLnBrk="1" latinLnBrk="0" hangingPunct="1">
        <a:defRPr sz="1403" kern="1200">
          <a:solidFill>
            <a:schemeClr val="tx1"/>
          </a:solidFill>
          <a:latin typeface="+mn-lt"/>
          <a:ea typeface="+mn-ea"/>
          <a:cs typeface="+mn-cs"/>
        </a:defRPr>
      </a:lvl6pPr>
      <a:lvl7pPr marL="2405802" algn="l" defTabSz="801934" rtl="0" eaLnBrk="1" latinLnBrk="0" hangingPunct="1">
        <a:defRPr sz="1403" kern="1200">
          <a:solidFill>
            <a:schemeClr val="tx1"/>
          </a:solidFill>
          <a:latin typeface="+mn-lt"/>
          <a:ea typeface="+mn-ea"/>
          <a:cs typeface="+mn-cs"/>
        </a:defRPr>
      </a:lvl7pPr>
      <a:lvl8pPr marL="2806769" algn="l" defTabSz="801934" rtl="0" eaLnBrk="1" latinLnBrk="0" hangingPunct="1">
        <a:defRPr sz="1403" kern="1200">
          <a:solidFill>
            <a:schemeClr val="tx1"/>
          </a:solidFill>
          <a:latin typeface="+mn-lt"/>
          <a:ea typeface="+mn-ea"/>
          <a:cs typeface="+mn-cs"/>
        </a:defRPr>
      </a:lvl8pPr>
      <a:lvl9pPr marL="3207736" algn="l" defTabSz="801934" rtl="0" eaLnBrk="1" latinLnBrk="0" hangingPunct="1">
        <a:defRPr sz="1403"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368" userDrawn="1">
          <p15:clr>
            <a:srgbClr val="F26B43"/>
          </p15:clr>
        </p15:guide>
        <p15:guide id="1" pos="245" userDrawn="1">
          <p15:clr>
            <a:srgbClr val="F26B43"/>
          </p15:clr>
        </p15:guide>
        <p15:guide id="2" pos="6490" userDrawn="1">
          <p15:clr>
            <a:srgbClr val="F26B43"/>
          </p15:clr>
        </p15:guide>
        <p15:guide id="3" pos="3467" userDrawn="1">
          <p15:clr>
            <a:srgbClr val="F26B43"/>
          </p15:clr>
        </p15:guide>
        <p15:guide id="4" pos="3268" userDrawn="1">
          <p15:clr>
            <a:srgbClr val="F26B43"/>
          </p15:clr>
        </p15:guide>
        <p15:guide id="5" orient="horz" pos="4286" userDrawn="1">
          <p15:clr>
            <a:srgbClr val="F26B43"/>
          </p15:clr>
        </p15:guide>
        <p15:guide id="6" pos="2391" userDrawn="1">
          <p15:clr>
            <a:srgbClr val="F26B43"/>
          </p15:clr>
        </p15:guide>
        <p15:guide id="7" pos="2194" userDrawn="1">
          <p15:clr>
            <a:srgbClr val="F26B43"/>
          </p15:clr>
        </p15:guide>
        <p15:guide id="8" pos="4343" userDrawn="1">
          <p15:clr>
            <a:srgbClr val="F26B43"/>
          </p15:clr>
        </p15:guide>
        <p15:guide id="9" pos="4540" userDrawn="1">
          <p15:clr>
            <a:srgbClr val="F26B43"/>
          </p15:clr>
        </p15:guide>
        <p15:guide id="10" orient="horz" pos="2381" userDrawn="1">
          <p15:clr>
            <a:srgbClr val="F26B43"/>
          </p15:clr>
        </p15:guide>
        <p15:guide id="11" orient="horz" pos="1461" userDrawn="1">
          <p15:clr>
            <a:srgbClr val="F26B43"/>
          </p15:clr>
        </p15:guide>
        <p15:guide id="12" orient="horz" pos="1263" userDrawn="1">
          <p15:clr>
            <a:srgbClr val="F26B43"/>
          </p15:clr>
        </p15:guide>
        <p15:guide id="13" orient="horz" pos="29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www.firstcareers.co.uk/careers/what-is-like-to-be-a-zoo-veterinarian/"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instantwild.zsl.org/intro" TargetMode="Externa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EzCVpaEb0kQ" TargetMode="External"/><Relationship Id="rId2" Type="http://schemas.openxmlformats.org/officeDocument/2006/relationships/hyperlink" Target="https://www.youtube.com/watch?v=wedwOQuMQbM"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youtube.com/watch?v=7V8oFI4GYM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86DD47-E29D-479C-AA99-707C7E4827E7}"/>
              </a:ext>
            </a:extLst>
          </p:cNvPr>
          <p:cNvSpPr>
            <a:spLocks noGrp="1"/>
          </p:cNvSpPr>
          <p:nvPr>
            <p:ph sz="half" idx="1"/>
          </p:nvPr>
        </p:nvSpPr>
        <p:spPr>
          <a:xfrm>
            <a:off x="388415" y="1512606"/>
            <a:ext cx="4674239" cy="3033515"/>
          </a:xfrm>
        </p:spPr>
        <p:txBody>
          <a:bodyPr/>
          <a:lstStyle/>
          <a:p>
            <a:pPr lvl="1">
              <a:spcAft>
                <a:spcPts val="600"/>
              </a:spcAft>
            </a:pPr>
            <a:r>
              <a:rPr lang="en-GB" b="0" dirty="0"/>
              <a:t>Before delivering Tech for Environment please make sure you have: </a:t>
            </a:r>
            <a:endParaRPr lang="en-GB" dirty="0"/>
          </a:p>
          <a:p>
            <a:pPr lvl="2">
              <a:spcAft>
                <a:spcPts val="600"/>
              </a:spcAft>
            </a:pPr>
            <a:r>
              <a:rPr lang="en-GB" dirty="0"/>
              <a:t>Downloaded and read the Tech for the Environment plan. </a:t>
            </a:r>
          </a:p>
          <a:p>
            <a:pPr lvl="2">
              <a:spcAft>
                <a:spcPts val="600"/>
              </a:spcAft>
            </a:pPr>
            <a:r>
              <a:rPr lang="en-GB" dirty="0"/>
              <a:t>Decided how you would like the students to present their group research. </a:t>
            </a:r>
          </a:p>
          <a:p>
            <a:pPr lvl="2">
              <a:spcAft>
                <a:spcPts val="600"/>
              </a:spcAft>
            </a:pPr>
            <a:r>
              <a:rPr lang="en-GB" dirty="0"/>
              <a:t>If you are using tablets, you may find it easier to pre-load the Instant Wild App onto them OR you can use the desktop version.</a:t>
            </a:r>
          </a:p>
          <a:p>
            <a:pPr marL="0" lvl="2" indent="0">
              <a:spcAft>
                <a:spcPts val="600"/>
              </a:spcAft>
              <a:buNone/>
            </a:pPr>
            <a:endParaRPr lang="en-GB" dirty="0"/>
          </a:p>
        </p:txBody>
      </p:sp>
      <p:sp>
        <p:nvSpPr>
          <p:cNvPr id="3" name="Content Placeholder 2">
            <a:extLst>
              <a:ext uri="{FF2B5EF4-FFF2-40B4-BE49-F238E27FC236}">
                <a16:creationId xmlns:a16="http://schemas.microsoft.com/office/drawing/2014/main" id="{397760B4-4E69-4C88-82C6-9DB70C1688FC}"/>
              </a:ext>
            </a:extLst>
          </p:cNvPr>
          <p:cNvSpPr>
            <a:spLocks noGrp="1"/>
          </p:cNvSpPr>
          <p:nvPr>
            <p:ph sz="half" idx="2"/>
          </p:nvPr>
        </p:nvSpPr>
        <p:spPr>
          <a:xfrm>
            <a:off x="5345906" y="1512605"/>
            <a:ext cx="4957495" cy="3033515"/>
          </a:xfrm>
        </p:spPr>
        <p:txBody>
          <a:bodyPr/>
          <a:lstStyle/>
          <a:p>
            <a:pPr lvl="1">
              <a:spcAft>
                <a:spcPts val="600"/>
              </a:spcAft>
            </a:pPr>
            <a:r>
              <a:rPr lang="en-GB" dirty="0"/>
              <a:t>Resources needed for Tech for Environment: </a:t>
            </a:r>
          </a:p>
          <a:p>
            <a:pPr lvl="2">
              <a:spcAft>
                <a:spcPts val="600"/>
              </a:spcAft>
            </a:pPr>
            <a:r>
              <a:rPr lang="en-GB" dirty="0"/>
              <a:t>Access to the internet either through the tablets or laptops / desktops – individually or small groups for research.</a:t>
            </a:r>
          </a:p>
          <a:p>
            <a:pPr lvl="2">
              <a:spcAft>
                <a:spcPts val="600"/>
              </a:spcAft>
            </a:pPr>
            <a:r>
              <a:rPr lang="en-GB" dirty="0"/>
              <a:t>Large paper and stationery for group presentations.</a:t>
            </a:r>
          </a:p>
          <a:p>
            <a:pPr lvl="2">
              <a:spcAft>
                <a:spcPts val="600"/>
              </a:spcAft>
            </a:pPr>
            <a:r>
              <a:rPr lang="en-GB" dirty="0"/>
              <a:t>Printouts of Smart Home Connectivity worksheets.</a:t>
            </a:r>
          </a:p>
          <a:p>
            <a:pPr lvl="2">
              <a:spcAft>
                <a:spcPts val="600"/>
              </a:spcAft>
            </a:pPr>
            <a:r>
              <a:rPr lang="en-GB" dirty="0"/>
              <a:t>Printouts of homework sheets.</a:t>
            </a:r>
          </a:p>
        </p:txBody>
      </p:sp>
      <p:sp>
        <p:nvSpPr>
          <p:cNvPr id="438" name="Google Shape;438;p4"/>
          <p:cNvSpPr txBox="1">
            <a:spLocks noGrp="1"/>
          </p:cNvSpPr>
          <p:nvPr>
            <p:ph type="title"/>
          </p:nvPr>
        </p:nvSpPr>
        <p:spPr>
          <a:prstGeom prst="rect">
            <a:avLst/>
          </a:prstGeom>
          <a:noFill/>
          <a:ln>
            <a:noFill/>
          </a:ln>
        </p:spPr>
        <p:txBody>
          <a:bodyPr spcFirstLastPara="1" vert="horz" wrap="square" lIns="0" tIns="0" rIns="0" bIns="0" rtlCol="0" anchor="t" anchorCtr="0">
            <a:noAutofit/>
          </a:bodyPr>
          <a:lstStyle/>
          <a:p>
            <a:pPr>
              <a:spcBef>
                <a:spcPts val="0"/>
              </a:spcBef>
              <a:buClr>
                <a:schemeClr val="lt1"/>
              </a:buClr>
              <a:buSzPts val="3200"/>
            </a:pPr>
            <a:r>
              <a:rPr lang="en-GB" dirty="0"/>
              <a:t>Tech for the Environment: Teacher notes</a:t>
            </a:r>
            <a:endParaRPr sz="2400" dirty="0"/>
          </a:p>
        </p:txBody>
      </p:sp>
      <p:sp>
        <p:nvSpPr>
          <p:cNvPr id="4" name="Slide Number Placeholder 3">
            <a:extLst>
              <a:ext uri="{FF2B5EF4-FFF2-40B4-BE49-F238E27FC236}">
                <a16:creationId xmlns:a16="http://schemas.microsoft.com/office/drawing/2014/main" id="{88342A22-343D-4009-A2DF-F343FCEE8A68}"/>
              </a:ext>
            </a:extLst>
          </p:cNvPr>
          <p:cNvSpPr>
            <a:spLocks noGrp="1"/>
          </p:cNvSpPr>
          <p:nvPr>
            <p:ph type="sldNum" sz="quarter" idx="11"/>
          </p:nvPr>
        </p:nvSpPr>
        <p:spPr/>
        <p:txBody>
          <a:bodyPr/>
          <a:lstStyle/>
          <a:p>
            <a:fld id="{7870704B-CE94-48CC-AF30-84932A1262A7}" type="slidenum">
              <a:rPr lang="en-GB" smtClean="0"/>
              <a:pPr/>
              <a:t>1</a:t>
            </a:fld>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11;p273"/>
          <p:cNvSpPr/>
          <p:nvPr/>
        </p:nvSpPr>
        <p:spPr>
          <a:xfrm>
            <a:off x="1" y="1538628"/>
            <a:ext cx="10691812" cy="5128501"/>
          </a:xfrm>
          <a:prstGeom prst="rect">
            <a:avLst/>
          </a:prstGeom>
          <a:solidFill>
            <a:schemeClr val="bg1"/>
          </a:solidFill>
          <a:ln>
            <a:noFill/>
          </a:ln>
        </p:spPr>
        <p:txBody>
          <a:bodyPr spcFirstLastPara="1" wrap="square" lIns="216000" tIns="288000" rIns="72000" bIns="94711" anchor="t" anchorCtr="0">
            <a:noAutofit/>
          </a:bodyPr>
          <a:lstStyle/>
          <a:p>
            <a:pPr marL="180975" lvl="0">
              <a:buClr>
                <a:srgbClr val="000000"/>
              </a:buClr>
              <a:buSzPts val="1800"/>
            </a:pPr>
            <a:endParaRPr lang="en-IN" sz="2400" dirty="0">
              <a:solidFill>
                <a:schemeClr val="accent2"/>
              </a:solidFill>
            </a:endParaRPr>
          </a:p>
          <a:p>
            <a:pPr marL="180975" lvl="0">
              <a:buClr>
                <a:srgbClr val="000000"/>
              </a:buClr>
              <a:buSzPts val="1800"/>
            </a:pPr>
            <a:endParaRPr lang="en-IN" sz="2400" dirty="0"/>
          </a:p>
          <a:p>
            <a:pPr marL="180975" lvl="0">
              <a:buClr>
                <a:srgbClr val="000000"/>
              </a:buClr>
              <a:buSzPts val="1800"/>
            </a:pPr>
            <a:endParaRPr lang="en-IN" sz="2400" dirty="0"/>
          </a:p>
          <a:p>
            <a:pPr marL="180975" lvl="0">
              <a:buClr>
                <a:srgbClr val="000000"/>
              </a:buClr>
              <a:buSzPts val="1800"/>
            </a:pPr>
            <a:endParaRPr lang="en-IN" sz="2400" dirty="0"/>
          </a:p>
        </p:txBody>
      </p:sp>
      <p:sp>
        <p:nvSpPr>
          <p:cNvPr id="5" name="Title 4"/>
          <p:cNvSpPr>
            <a:spLocks noGrp="1"/>
          </p:cNvSpPr>
          <p:nvPr>
            <p:ph type="title"/>
          </p:nvPr>
        </p:nvSpPr>
        <p:spPr/>
        <p:txBody>
          <a:bodyPr/>
          <a:lstStyle/>
          <a:p>
            <a:r>
              <a:rPr lang="en-GB" dirty="0"/>
              <a:t>Your task</a:t>
            </a:r>
          </a:p>
        </p:txBody>
      </p:sp>
      <p:sp>
        <p:nvSpPr>
          <p:cNvPr id="2" name="Content Placeholder 1">
            <a:extLst>
              <a:ext uri="{FF2B5EF4-FFF2-40B4-BE49-F238E27FC236}">
                <a16:creationId xmlns:a16="http://schemas.microsoft.com/office/drawing/2014/main" id="{11FC59D2-DD63-461F-988D-A010964E74F1}"/>
              </a:ext>
            </a:extLst>
          </p:cNvPr>
          <p:cNvSpPr>
            <a:spLocks noGrp="1"/>
          </p:cNvSpPr>
          <p:nvPr>
            <p:ph idx="1"/>
          </p:nvPr>
        </p:nvSpPr>
        <p:spPr>
          <a:xfrm>
            <a:off x="388413" y="1820174"/>
            <a:ext cx="9914987" cy="1112807"/>
          </a:xfrm>
        </p:spPr>
        <p:txBody>
          <a:bodyPr/>
          <a:lstStyle/>
          <a:p>
            <a:r>
              <a:rPr lang="en-GB" sz="2400" b="0" dirty="0">
                <a:solidFill>
                  <a:schemeClr val="accent2"/>
                </a:solidFill>
              </a:rPr>
              <a:t>There are many ways technology is helping to monitor and protect animals. In your groups, find the answer to one of these questions and prepare a presentation to share with your classmates.</a:t>
            </a:r>
            <a:endParaRPr lang="en-GB" sz="1800" dirty="0">
              <a:solidFill>
                <a:schemeClr val="accent2"/>
              </a:solidFill>
            </a:endParaRP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pPr/>
              <a:t>10</a:t>
            </a:fld>
            <a:endParaRPr lang="en-GB" dirty="0"/>
          </a:p>
        </p:txBody>
      </p:sp>
      <p:sp>
        <p:nvSpPr>
          <p:cNvPr id="14" name="Content Placeholder 1">
            <a:extLst>
              <a:ext uri="{FF2B5EF4-FFF2-40B4-BE49-F238E27FC236}">
                <a16:creationId xmlns:a16="http://schemas.microsoft.com/office/drawing/2014/main" id="{FDE11EAD-571F-47B4-A305-E7ED1767523A}"/>
              </a:ext>
            </a:extLst>
          </p:cNvPr>
          <p:cNvSpPr txBox="1">
            <a:spLocks/>
          </p:cNvSpPr>
          <p:nvPr/>
        </p:nvSpPr>
        <p:spPr>
          <a:xfrm>
            <a:off x="388413" y="3194756"/>
            <a:ext cx="3204000" cy="1188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Why do scientists study penguin poo from space?</a:t>
            </a:r>
          </a:p>
        </p:txBody>
      </p:sp>
      <p:sp>
        <p:nvSpPr>
          <p:cNvPr id="12" name="Content Placeholder 1">
            <a:extLst>
              <a:ext uri="{FF2B5EF4-FFF2-40B4-BE49-F238E27FC236}">
                <a16:creationId xmlns:a16="http://schemas.microsoft.com/office/drawing/2014/main" id="{CE720FD9-668A-4504-BC8B-22424E048F2F}"/>
              </a:ext>
            </a:extLst>
          </p:cNvPr>
          <p:cNvSpPr txBox="1">
            <a:spLocks/>
          </p:cNvSpPr>
          <p:nvPr/>
        </p:nvSpPr>
        <p:spPr>
          <a:xfrm>
            <a:off x="7082511" y="3189649"/>
            <a:ext cx="3204000" cy="1188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How are drones used to help monitor endangered animals?</a:t>
            </a:r>
          </a:p>
        </p:txBody>
      </p:sp>
      <p:sp>
        <p:nvSpPr>
          <p:cNvPr id="15" name="Content Placeholder 1">
            <a:extLst>
              <a:ext uri="{FF2B5EF4-FFF2-40B4-BE49-F238E27FC236}">
                <a16:creationId xmlns:a16="http://schemas.microsoft.com/office/drawing/2014/main" id="{660E9395-2065-4526-9AEB-9D88D2C6668F}"/>
              </a:ext>
            </a:extLst>
          </p:cNvPr>
          <p:cNvSpPr txBox="1">
            <a:spLocks/>
          </p:cNvSpPr>
          <p:nvPr/>
        </p:nvSpPr>
        <p:spPr>
          <a:xfrm>
            <a:off x="3735462" y="4523761"/>
            <a:ext cx="3204000" cy="1764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What are SMART hooks and how are they helping to protect sharks?</a:t>
            </a:r>
          </a:p>
        </p:txBody>
      </p:sp>
      <p:sp>
        <p:nvSpPr>
          <p:cNvPr id="16" name="Content Placeholder 1">
            <a:extLst>
              <a:ext uri="{FF2B5EF4-FFF2-40B4-BE49-F238E27FC236}">
                <a16:creationId xmlns:a16="http://schemas.microsoft.com/office/drawing/2014/main" id="{FD33E4E7-8B96-4D65-AC5E-394B9681F0CD}"/>
              </a:ext>
            </a:extLst>
          </p:cNvPr>
          <p:cNvSpPr txBox="1">
            <a:spLocks/>
          </p:cNvSpPr>
          <p:nvPr/>
        </p:nvSpPr>
        <p:spPr>
          <a:xfrm>
            <a:off x="388413" y="4523761"/>
            <a:ext cx="3204000" cy="1764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What are smart collars and how are they used to protect and monitor endangered / vulnerable animals?</a:t>
            </a:r>
          </a:p>
        </p:txBody>
      </p:sp>
      <p:sp>
        <p:nvSpPr>
          <p:cNvPr id="17" name="Content Placeholder 1">
            <a:extLst>
              <a:ext uri="{FF2B5EF4-FFF2-40B4-BE49-F238E27FC236}">
                <a16:creationId xmlns:a16="http://schemas.microsoft.com/office/drawing/2014/main" id="{FA5C3A64-AC70-4758-84D6-097613B1974D}"/>
              </a:ext>
            </a:extLst>
          </p:cNvPr>
          <p:cNvSpPr txBox="1">
            <a:spLocks/>
          </p:cNvSpPr>
          <p:nvPr/>
        </p:nvSpPr>
        <p:spPr>
          <a:xfrm>
            <a:off x="7082511" y="4518654"/>
            <a:ext cx="3204000" cy="1764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What is Project AWARE and how is it helping protect the ocean environment and sea life?</a:t>
            </a:r>
          </a:p>
          <a:p>
            <a:pPr>
              <a:spcAft>
                <a:spcPts val="600"/>
              </a:spcAft>
            </a:pPr>
            <a:endParaRPr lang="en-GB" sz="2000" b="0" dirty="0"/>
          </a:p>
        </p:txBody>
      </p:sp>
      <p:sp>
        <p:nvSpPr>
          <p:cNvPr id="18" name="Content Placeholder 1">
            <a:extLst>
              <a:ext uri="{FF2B5EF4-FFF2-40B4-BE49-F238E27FC236}">
                <a16:creationId xmlns:a16="http://schemas.microsoft.com/office/drawing/2014/main" id="{3188D9CE-7AA6-4C8D-A53F-3E9EE4B1B6F5}"/>
              </a:ext>
            </a:extLst>
          </p:cNvPr>
          <p:cNvSpPr txBox="1">
            <a:spLocks/>
          </p:cNvSpPr>
          <p:nvPr/>
        </p:nvSpPr>
        <p:spPr>
          <a:xfrm>
            <a:off x="3735462" y="3194756"/>
            <a:ext cx="3204000" cy="1188000"/>
          </a:xfrm>
          <a:prstGeom prst="rect">
            <a:avLst/>
          </a:prstGeom>
          <a:solidFill>
            <a:srgbClr val="1F2E79"/>
          </a:solidFill>
        </p:spPr>
        <p:txBody>
          <a:bodyPr vert="horz" lIns="144000" tIns="108000" rIns="144000" bIns="10800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pPr>
              <a:spcAft>
                <a:spcPts val="600"/>
              </a:spcAft>
              <a:buClr>
                <a:srgbClr val="000000"/>
              </a:buClr>
              <a:buSzPts val="1800"/>
            </a:pPr>
            <a:r>
              <a:rPr lang="en-GB" sz="2000" b="0" dirty="0"/>
              <a:t>How are text messages helping to save elephants?</a:t>
            </a:r>
          </a:p>
          <a:p>
            <a:pPr>
              <a:spcAft>
                <a:spcPts val="600"/>
              </a:spcAft>
              <a:buClr>
                <a:srgbClr val="000000"/>
              </a:buClr>
              <a:buSzPts val="1800"/>
            </a:pPr>
            <a:endParaRPr lang="en-GB" sz="2000" b="0" dirty="0"/>
          </a:p>
        </p:txBody>
      </p:sp>
    </p:spTree>
    <p:extLst>
      <p:ext uri="{BB962C8B-B14F-4D97-AF65-F5344CB8AC3E}">
        <p14:creationId xmlns:p14="http://schemas.microsoft.com/office/powerpoint/2010/main" val="1805302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F19C6C5-E6D4-461F-88D7-8816AAFA9531}"/>
              </a:ext>
            </a:extLst>
          </p:cNvPr>
          <p:cNvSpPr/>
          <p:nvPr/>
        </p:nvSpPr>
        <p:spPr>
          <a:xfrm>
            <a:off x="3089429" y="0"/>
            <a:ext cx="7602383" cy="755967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dirty="0"/>
          </a:p>
        </p:txBody>
      </p:sp>
      <p:sp>
        <p:nvSpPr>
          <p:cNvPr id="5" name="Title 4"/>
          <p:cNvSpPr>
            <a:spLocks noGrp="1"/>
          </p:cNvSpPr>
          <p:nvPr>
            <p:ph type="title"/>
          </p:nvPr>
        </p:nvSpPr>
        <p:spPr>
          <a:xfrm>
            <a:off x="388414" y="365104"/>
            <a:ext cx="2683261" cy="900000"/>
          </a:xfrm>
        </p:spPr>
        <p:txBody>
          <a:bodyPr/>
          <a:lstStyle/>
          <a:p>
            <a:r>
              <a:rPr lang="en-GB" dirty="0"/>
              <a:t>Time to share your research</a:t>
            </a:r>
          </a:p>
        </p:txBody>
      </p:sp>
      <p:sp>
        <p:nvSpPr>
          <p:cNvPr id="2" name="Content Placeholder 1">
            <a:extLst>
              <a:ext uri="{FF2B5EF4-FFF2-40B4-BE49-F238E27FC236}">
                <a16:creationId xmlns:a16="http://schemas.microsoft.com/office/drawing/2014/main" id="{7019504E-AAD1-433F-8B7C-50DBBFC96C90}"/>
              </a:ext>
            </a:extLst>
          </p:cNvPr>
          <p:cNvSpPr>
            <a:spLocks noGrp="1"/>
          </p:cNvSpPr>
          <p:nvPr>
            <p:ph idx="1"/>
          </p:nvPr>
        </p:nvSpPr>
        <p:spPr>
          <a:xfrm>
            <a:off x="388414" y="1726058"/>
            <a:ext cx="2585606" cy="5186546"/>
          </a:xfrm>
        </p:spPr>
        <p:txBody>
          <a:bodyPr/>
          <a:lstStyle/>
          <a:p>
            <a:r>
              <a:rPr lang="en-GB" sz="2000" b="0" dirty="0"/>
              <a:t>Would any of you be interested in working with technology like this? </a:t>
            </a:r>
          </a:p>
          <a:p>
            <a:r>
              <a:rPr lang="en-GB" sz="2000" b="0" dirty="0"/>
              <a:t>Would any of you like to design technology to help monitor and protect animals?</a:t>
            </a:r>
          </a:p>
        </p:txBody>
      </p:sp>
      <p:pic>
        <p:nvPicPr>
          <p:cNvPr id="13" name="Picture 12">
            <a:extLst>
              <a:ext uri="{FF2B5EF4-FFF2-40B4-BE49-F238E27FC236}">
                <a16:creationId xmlns:a16="http://schemas.microsoft.com/office/drawing/2014/main" id="{435B452D-BE87-4407-8E3A-6D7008FCE1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58992" y="337351"/>
            <a:ext cx="7332819" cy="6869539"/>
          </a:xfrm>
          <a:prstGeom prst="rect">
            <a:avLst/>
          </a:prstGeom>
        </p:spPr>
      </p:pic>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solidFill>
                  <a:schemeClr val="tx1"/>
                </a:solidFill>
              </a:rPr>
              <a:pPr/>
              <a:t>11</a:t>
            </a:fld>
            <a:endParaRPr lang="en-GB" dirty="0">
              <a:solidFill>
                <a:schemeClr val="tx1"/>
              </a:solidFill>
            </a:endParaRPr>
          </a:p>
        </p:txBody>
      </p:sp>
    </p:spTree>
    <p:extLst>
      <p:ext uri="{BB962C8B-B14F-4D97-AF65-F5344CB8AC3E}">
        <p14:creationId xmlns:p14="http://schemas.microsoft.com/office/powerpoint/2010/main" val="2282552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lowchart: Manual Input 17">
            <a:extLst>
              <a:ext uri="{FF2B5EF4-FFF2-40B4-BE49-F238E27FC236}">
                <a16:creationId xmlns:a16="http://schemas.microsoft.com/office/drawing/2014/main" id="{C4953F51-D60A-48AF-9F10-D078858B9FC7}"/>
              </a:ext>
            </a:extLst>
          </p:cNvPr>
          <p:cNvSpPr/>
          <p:nvPr/>
        </p:nvSpPr>
        <p:spPr>
          <a:xfrm>
            <a:off x="0" y="3164440"/>
            <a:ext cx="10691813" cy="4395235"/>
          </a:xfrm>
          <a:prstGeom prst="flowChartManualInpu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4" name="Title 4"/>
          <p:cNvSpPr>
            <a:spLocks noGrp="1"/>
          </p:cNvSpPr>
          <p:nvPr>
            <p:ph type="title"/>
          </p:nvPr>
        </p:nvSpPr>
        <p:spPr/>
        <p:txBody>
          <a:bodyPr/>
          <a:lstStyle/>
          <a:p>
            <a:r>
              <a:rPr lang="en-GB" dirty="0"/>
              <a:t>How is technology changing the world of work?</a:t>
            </a:r>
          </a:p>
        </p:txBody>
      </p:sp>
      <p:sp>
        <p:nvSpPr>
          <p:cNvPr id="5" name="Content Placeholder 4">
            <a:extLst>
              <a:ext uri="{FF2B5EF4-FFF2-40B4-BE49-F238E27FC236}">
                <a16:creationId xmlns:a16="http://schemas.microsoft.com/office/drawing/2014/main" id="{C6C13475-0FF9-4D22-8BB7-E99B4B786011}"/>
              </a:ext>
            </a:extLst>
          </p:cNvPr>
          <p:cNvSpPr>
            <a:spLocks noGrp="1"/>
          </p:cNvSpPr>
          <p:nvPr>
            <p:ph idx="1"/>
          </p:nvPr>
        </p:nvSpPr>
        <p:spPr>
          <a:xfrm>
            <a:off x="388415" y="1512604"/>
            <a:ext cx="2154478" cy="2155270"/>
          </a:xfrm>
        </p:spPr>
        <p:txBody>
          <a:bodyPr/>
          <a:lstStyle/>
          <a:p>
            <a:pPr>
              <a:spcAft>
                <a:spcPts val="1200"/>
              </a:spcAft>
            </a:pPr>
            <a:r>
              <a:rPr lang="en-GB" sz="2000" b="0" dirty="0"/>
              <a:t>How is technology transforming the care of wildlife?</a:t>
            </a:r>
          </a:p>
          <a:p>
            <a:pPr>
              <a:spcAft>
                <a:spcPts val="1200"/>
              </a:spcAft>
            </a:pPr>
            <a:r>
              <a:rPr lang="en-GB" sz="2000" b="0" dirty="0"/>
              <a:t>How does a Zoo Veterinarian use technology?</a:t>
            </a:r>
          </a:p>
        </p:txBody>
      </p:sp>
      <p:sp>
        <p:nvSpPr>
          <p:cNvPr id="3" name="Slide Number Placeholder 2"/>
          <p:cNvSpPr>
            <a:spLocks noGrp="1"/>
          </p:cNvSpPr>
          <p:nvPr>
            <p:ph type="sldNum" sz="quarter" idx="11"/>
          </p:nvPr>
        </p:nvSpPr>
        <p:spPr/>
        <p:txBody>
          <a:bodyPr/>
          <a:lstStyle/>
          <a:p>
            <a:fld id="{7870704B-CE94-48CC-AF30-84932A1262A7}" type="slidenum">
              <a:rPr lang="en-GB" smtClean="0"/>
              <a:pPr/>
              <a:t>12</a:t>
            </a:fld>
            <a:endParaRPr lang="en-GB" dirty="0"/>
          </a:p>
        </p:txBody>
      </p:sp>
      <p:pic>
        <p:nvPicPr>
          <p:cNvPr id="1032" name="Picture 8" descr="Image result for first care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412" y="4209236"/>
            <a:ext cx="1766068" cy="17660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3C11E2F-6C06-4314-97FC-E879894717C7}"/>
              </a:ext>
            </a:extLst>
          </p:cNvPr>
          <p:cNvSpPr txBox="1"/>
          <p:nvPr/>
        </p:nvSpPr>
        <p:spPr>
          <a:xfrm>
            <a:off x="388413" y="7055696"/>
            <a:ext cx="2628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t>Tech We Can  </a:t>
            </a:r>
            <a:r>
              <a:rPr lang="en-GB" sz="800" dirty="0"/>
              <a:t>|  Tech for Environment</a:t>
            </a:r>
          </a:p>
        </p:txBody>
      </p:sp>
      <p:grpSp>
        <p:nvGrpSpPr>
          <p:cNvPr id="12" name="Group 11">
            <a:extLst>
              <a:ext uri="{FF2B5EF4-FFF2-40B4-BE49-F238E27FC236}">
                <a16:creationId xmlns:a16="http://schemas.microsoft.com/office/drawing/2014/main" id="{C0863E48-F0D5-4FCC-A1CA-3A49981CB66B}"/>
              </a:ext>
            </a:extLst>
          </p:cNvPr>
          <p:cNvGrpSpPr/>
          <p:nvPr/>
        </p:nvGrpSpPr>
        <p:grpSpPr>
          <a:xfrm>
            <a:off x="388414" y="6238752"/>
            <a:ext cx="1558374" cy="509518"/>
            <a:chOff x="388414" y="6238752"/>
            <a:chExt cx="1558374" cy="509518"/>
          </a:xfrm>
        </p:grpSpPr>
        <p:sp>
          <p:nvSpPr>
            <p:cNvPr id="13" name="Rectangle: Rounded Corners 12">
              <a:extLst>
                <a:ext uri="{FF2B5EF4-FFF2-40B4-BE49-F238E27FC236}">
                  <a16:creationId xmlns:a16="http://schemas.microsoft.com/office/drawing/2014/main" id="{92EA4EC9-4706-482D-B3FE-2BBBDB10770E}"/>
                </a:ext>
              </a:extLst>
            </p:cNvPr>
            <p:cNvSpPr/>
            <p:nvPr/>
          </p:nvSpPr>
          <p:spPr>
            <a:xfrm>
              <a:off x="388414" y="6238752"/>
              <a:ext cx="1558374" cy="509518"/>
            </a:xfrm>
            <a:prstGeom prst="roundRect">
              <a:avLst/>
            </a:prstGeom>
            <a:solidFill>
              <a:srgbClr val="2D70B7"/>
            </a:solidFill>
            <a:ln>
              <a:noFill/>
            </a:ln>
          </p:spPr>
          <p:style>
            <a:lnRef idx="0">
              <a:schemeClr val="accent1"/>
            </a:lnRef>
            <a:fillRef idx="1">
              <a:schemeClr val="accent1"/>
            </a:fillRef>
            <a:effectRef idx="0">
              <a:schemeClr val="dk1"/>
            </a:effectRef>
            <a:fontRef idx="minor">
              <a:schemeClr val="lt1"/>
            </a:fontRef>
          </p:style>
          <p:txBody>
            <a:bodyPr rIns="144000" rtlCol="0" anchor="ctr"/>
            <a:lstStyle/>
            <a:p>
              <a:pPr algn="r">
                <a:lnSpc>
                  <a:spcPct val="100000"/>
                </a:lnSpc>
              </a:pPr>
              <a:r>
                <a:rPr lang="en-GB" sz="1400" dirty="0"/>
                <a:t>Watch video</a:t>
              </a:r>
            </a:p>
          </p:txBody>
        </p:sp>
        <p:sp>
          <p:nvSpPr>
            <p:cNvPr id="16" name="Isosceles Triangle 15">
              <a:extLst>
                <a:ext uri="{FF2B5EF4-FFF2-40B4-BE49-F238E27FC236}">
                  <a16:creationId xmlns:a16="http://schemas.microsoft.com/office/drawing/2014/main" id="{03981405-A7A9-4895-B7CA-2B7DB4E180CB}"/>
                </a:ext>
              </a:extLst>
            </p:cNvPr>
            <p:cNvSpPr/>
            <p:nvPr/>
          </p:nvSpPr>
          <p:spPr>
            <a:xfrm rot="5400000">
              <a:off x="542283" y="6422789"/>
              <a:ext cx="164076" cy="141444"/>
            </a:xfrm>
            <a:prstGeom prst="triangle">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17" name="Rectangle 16">
            <a:hlinkClick r:id="rId3"/>
            <a:extLst>
              <a:ext uri="{FF2B5EF4-FFF2-40B4-BE49-F238E27FC236}">
                <a16:creationId xmlns:a16="http://schemas.microsoft.com/office/drawing/2014/main" id="{72948524-CF26-400B-9A73-4D15C697C81A}"/>
              </a:ext>
            </a:extLst>
          </p:cNvPr>
          <p:cNvSpPr/>
          <p:nvPr/>
        </p:nvSpPr>
        <p:spPr>
          <a:xfrm>
            <a:off x="303588" y="6161126"/>
            <a:ext cx="1728024" cy="66477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Rectangle 1">
            <a:extLst>
              <a:ext uri="{FF2B5EF4-FFF2-40B4-BE49-F238E27FC236}">
                <a16:creationId xmlns:a16="http://schemas.microsoft.com/office/drawing/2014/main" id="{3915BE12-7E9A-44D7-8B1A-594D7B8EC220}"/>
              </a:ext>
            </a:extLst>
          </p:cNvPr>
          <p:cNvSpPr/>
          <p:nvPr/>
        </p:nvSpPr>
        <p:spPr>
          <a:xfrm>
            <a:off x="3102796" y="5858025"/>
            <a:ext cx="7200606" cy="923330"/>
          </a:xfrm>
          <a:prstGeom prst="rect">
            <a:avLst/>
          </a:prstGeom>
        </p:spPr>
        <p:txBody>
          <a:bodyPr wrap="square" lIns="0" tIns="0" rIns="0" bIns="0">
            <a:spAutoFit/>
          </a:bodyPr>
          <a:lstStyle/>
          <a:p>
            <a:pPr defTabSz="801934">
              <a:spcAft>
                <a:spcPts val="1200"/>
              </a:spcAft>
            </a:pPr>
            <a:r>
              <a:rPr lang="en-GB" sz="2000" dirty="0">
                <a:solidFill>
                  <a:schemeClr val="tx2"/>
                </a:solidFill>
              </a:rPr>
              <a:t>Do any of you want a career as a vet? If so, you will more than likely have a job using a variety of technology. Would any of you like to design technology to be used in animal healthcare? </a:t>
            </a:r>
          </a:p>
        </p:txBody>
      </p:sp>
      <p:pic>
        <p:nvPicPr>
          <p:cNvPr id="7" name="Picture 6">
            <a:hlinkClick r:id="rId3"/>
            <a:extLst>
              <a:ext uri="{FF2B5EF4-FFF2-40B4-BE49-F238E27FC236}">
                <a16:creationId xmlns:a16="http://schemas.microsoft.com/office/drawing/2014/main" id="{EF43C778-E1EA-4F30-925E-8164504394D6}"/>
              </a:ext>
            </a:extLst>
          </p:cNvPr>
          <p:cNvPicPr>
            <a:picLocks noChangeAspect="1"/>
          </p:cNvPicPr>
          <p:nvPr/>
        </p:nvPicPr>
        <p:blipFill>
          <a:blip r:embed="rId4"/>
          <a:stretch>
            <a:fillRect/>
          </a:stretch>
        </p:blipFill>
        <p:spPr>
          <a:xfrm>
            <a:off x="3102501" y="1512604"/>
            <a:ext cx="7200900" cy="3992880"/>
          </a:xfrm>
          <a:prstGeom prst="rect">
            <a:avLst/>
          </a:prstGeom>
        </p:spPr>
      </p:pic>
    </p:spTree>
    <p:extLst>
      <p:ext uri="{BB962C8B-B14F-4D97-AF65-F5344CB8AC3E}">
        <p14:creationId xmlns:p14="http://schemas.microsoft.com/office/powerpoint/2010/main" val="3035809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F19C6C5-E6D4-461F-88D7-8816AAFA9531}"/>
              </a:ext>
            </a:extLst>
          </p:cNvPr>
          <p:cNvSpPr/>
          <p:nvPr/>
        </p:nvSpPr>
        <p:spPr>
          <a:xfrm>
            <a:off x="6228523" y="0"/>
            <a:ext cx="4463290" cy="755967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dirty="0"/>
          </a:p>
        </p:txBody>
      </p:sp>
      <p:sp>
        <p:nvSpPr>
          <p:cNvPr id="5" name="Title 4"/>
          <p:cNvSpPr>
            <a:spLocks noGrp="1"/>
          </p:cNvSpPr>
          <p:nvPr>
            <p:ph type="title"/>
          </p:nvPr>
        </p:nvSpPr>
        <p:spPr/>
        <p:txBody>
          <a:bodyPr/>
          <a:lstStyle/>
          <a:p>
            <a:r>
              <a:rPr lang="en-GB" dirty="0"/>
              <a:t>Instant Wild App </a:t>
            </a:r>
          </a:p>
        </p:txBody>
      </p:sp>
      <p:sp>
        <p:nvSpPr>
          <p:cNvPr id="2" name="Content Placeholder 1">
            <a:extLst>
              <a:ext uri="{FF2B5EF4-FFF2-40B4-BE49-F238E27FC236}">
                <a16:creationId xmlns:a16="http://schemas.microsoft.com/office/drawing/2014/main" id="{7019504E-AAD1-433F-8B7C-50DBBFC96C90}"/>
              </a:ext>
            </a:extLst>
          </p:cNvPr>
          <p:cNvSpPr>
            <a:spLocks noGrp="1"/>
          </p:cNvSpPr>
          <p:nvPr>
            <p:ph idx="1"/>
          </p:nvPr>
        </p:nvSpPr>
        <p:spPr>
          <a:xfrm>
            <a:off x="388414" y="1512604"/>
            <a:ext cx="5442544" cy="5400000"/>
          </a:xfrm>
        </p:spPr>
        <p:txBody>
          <a:bodyPr/>
          <a:lstStyle/>
          <a:p>
            <a:pPr marL="361950" indent="-361950">
              <a:buFont typeface="+mj-lt"/>
              <a:buAutoNum type="arabicPeriod"/>
            </a:pPr>
            <a:r>
              <a:rPr lang="en-GB" sz="2000" b="0" dirty="0"/>
              <a:t>Open the Instant Wild App OR Desktop Version </a:t>
            </a:r>
            <a:r>
              <a:rPr lang="en-GB" sz="2000" b="0" dirty="0">
                <a:hlinkClick r:id="rId2"/>
              </a:rPr>
              <a:t>https://instantwild.zsl.org/intro</a:t>
            </a:r>
            <a:endParaRPr lang="en-GB" sz="2000" b="0" dirty="0"/>
          </a:p>
          <a:p>
            <a:pPr marL="361950" indent="-361950">
              <a:buFont typeface="+mj-lt"/>
              <a:buAutoNum type="arabicPeriod"/>
            </a:pPr>
            <a:r>
              <a:rPr lang="en-GB" sz="2000" b="0" dirty="0"/>
              <a:t>Click on ‘Start tagging’</a:t>
            </a:r>
          </a:p>
          <a:p>
            <a:pPr marL="361950" indent="-361950">
              <a:buFont typeface="+mj-lt"/>
              <a:buAutoNum type="arabicPeriod"/>
            </a:pPr>
            <a:r>
              <a:rPr lang="en-GB" sz="2000" b="0" dirty="0"/>
              <a:t>Click on ‘Continue as guest’</a:t>
            </a:r>
          </a:p>
          <a:p>
            <a:pPr marL="361950" indent="-361950">
              <a:buFont typeface="+mj-lt"/>
              <a:buAutoNum type="arabicPeriod"/>
            </a:pPr>
            <a:r>
              <a:rPr lang="en-GB" sz="2000" b="0" dirty="0"/>
              <a:t>Complete the tutorial if you would like to or begin tagging some animals by clicking on the images and trying to identify the species captured by the camera</a:t>
            </a:r>
          </a:p>
          <a:p>
            <a:r>
              <a:rPr lang="en-GB" sz="2000" b="0" dirty="0"/>
              <a:t>You can look at the live images which can be a little trickier or click on ‘Most Liked’/‘Most Talked About’ for some slightly easier pictures to tag. </a:t>
            </a:r>
          </a:p>
          <a:p>
            <a:r>
              <a:rPr lang="en-GB" sz="2000" b="0" dirty="0"/>
              <a:t>How do apps like this help animal conservation?</a:t>
            </a:r>
          </a:p>
          <a:p>
            <a:r>
              <a:rPr lang="en-GB" sz="2000" b="0" dirty="0"/>
              <a:t>Would any of you like a career designing and creating apps like this?</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solidFill>
                  <a:schemeClr val="tx1"/>
                </a:solidFill>
              </a:rPr>
              <a:pPr/>
              <a:t>13</a:t>
            </a:fld>
            <a:endParaRPr lang="en-GB" dirty="0">
              <a:solidFill>
                <a:schemeClr val="tx1"/>
              </a:solidFill>
            </a:endParaRPr>
          </a:p>
        </p:txBody>
      </p:sp>
      <p:grpSp>
        <p:nvGrpSpPr>
          <p:cNvPr id="3" name="Group 2">
            <a:extLst>
              <a:ext uri="{FF2B5EF4-FFF2-40B4-BE49-F238E27FC236}">
                <a16:creationId xmlns:a16="http://schemas.microsoft.com/office/drawing/2014/main" id="{0C2FD1DB-0C4D-4085-9F90-908BFA39DC2E}"/>
              </a:ext>
            </a:extLst>
          </p:cNvPr>
          <p:cNvGrpSpPr/>
          <p:nvPr/>
        </p:nvGrpSpPr>
        <p:grpSpPr>
          <a:xfrm>
            <a:off x="6652591" y="430601"/>
            <a:ext cx="3650808" cy="6311904"/>
            <a:chOff x="6914407" y="390843"/>
            <a:chExt cx="3388994" cy="5859252"/>
          </a:xfrm>
        </p:grpSpPr>
        <p:pic>
          <p:nvPicPr>
            <p:cNvPr id="8" name="Picture 4" descr="Image result for instant wild">
              <a:extLst>
                <a:ext uri="{FF2B5EF4-FFF2-40B4-BE49-F238E27FC236}">
                  <a16:creationId xmlns:a16="http://schemas.microsoft.com/office/drawing/2014/main" id="{599BB0C1-E700-4297-A2A7-FF295EA2E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5" r="6711"/>
            <a:stretch/>
          </p:blipFill>
          <p:spPr bwMode="auto">
            <a:xfrm>
              <a:off x="6914407" y="4104420"/>
              <a:ext cx="3388994" cy="2145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instant wild app">
              <a:extLst>
                <a:ext uri="{FF2B5EF4-FFF2-40B4-BE49-F238E27FC236}">
                  <a16:creationId xmlns:a16="http://schemas.microsoft.com/office/drawing/2014/main" id="{3015C5D4-4D3A-439E-8217-3B4E6B60ABF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14407" y="390843"/>
              <a:ext cx="3388994" cy="33889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3132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Manual Input 25">
            <a:extLst>
              <a:ext uri="{FF2B5EF4-FFF2-40B4-BE49-F238E27FC236}">
                <a16:creationId xmlns:a16="http://schemas.microsoft.com/office/drawing/2014/main" id="{95EC9AD6-36E6-4ABF-AEB7-8D37290ECC34}"/>
              </a:ext>
            </a:extLst>
          </p:cNvPr>
          <p:cNvSpPr/>
          <p:nvPr/>
        </p:nvSpPr>
        <p:spPr>
          <a:xfrm>
            <a:off x="0" y="2017643"/>
            <a:ext cx="10691813" cy="5542032"/>
          </a:xfrm>
          <a:prstGeom prst="flowChartManualInput">
            <a:avLst/>
          </a:prstGeom>
          <a:solidFill>
            <a:srgbClr val="68209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C2F0CE92-9145-4851-A135-8EB31B538E06}"/>
              </a:ext>
            </a:extLst>
          </p:cNvPr>
          <p:cNvSpPr>
            <a:spLocks noGrp="1"/>
          </p:cNvSpPr>
          <p:nvPr>
            <p:ph type="title"/>
          </p:nvPr>
        </p:nvSpPr>
        <p:spPr/>
        <p:txBody>
          <a:bodyPr>
            <a:normAutofit/>
          </a:bodyPr>
          <a:lstStyle/>
          <a:p>
            <a:r>
              <a:rPr lang="en-GB" dirty="0"/>
              <a:t>How can Smart Home technology help the environment? </a:t>
            </a:r>
          </a:p>
        </p:txBody>
      </p:sp>
      <p:sp>
        <p:nvSpPr>
          <p:cNvPr id="3" name="Content Placeholder 2">
            <a:extLst>
              <a:ext uri="{FF2B5EF4-FFF2-40B4-BE49-F238E27FC236}">
                <a16:creationId xmlns:a16="http://schemas.microsoft.com/office/drawing/2014/main" id="{EC553DC5-96D2-4C90-ABA9-F143E511FD3B}"/>
              </a:ext>
            </a:extLst>
          </p:cNvPr>
          <p:cNvSpPr>
            <a:spLocks noGrp="1"/>
          </p:cNvSpPr>
          <p:nvPr>
            <p:ph idx="1"/>
          </p:nvPr>
        </p:nvSpPr>
        <p:spPr>
          <a:xfrm>
            <a:off x="388414" y="1512604"/>
            <a:ext cx="2325968" cy="799275"/>
          </a:xfrm>
        </p:spPr>
        <p:txBody>
          <a:bodyPr/>
          <a:lstStyle/>
          <a:p>
            <a:pPr lvl="0">
              <a:buClr>
                <a:srgbClr val="000000"/>
              </a:buClr>
              <a:buSzPts val="1800"/>
            </a:pPr>
            <a:r>
              <a:rPr lang="en-GB" sz="2400" b="0" dirty="0">
                <a:solidFill>
                  <a:srgbClr val="682093"/>
                </a:solidFill>
              </a:rPr>
              <a:t>What does living in a ‘smart home’ mean?</a:t>
            </a:r>
            <a:endParaRPr lang="en-IN" sz="2400" b="0" dirty="0">
              <a:solidFill>
                <a:srgbClr val="682093"/>
              </a:solidFill>
            </a:endParaRPr>
          </a:p>
        </p:txBody>
      </p:sp>
      <p:sp>
        <p:nvSpPr>
          <p:cNvPr id="4" name="Slide Number Placeholder 3">
            <a:extLst>
              <a:ext uri="{FF2B5EF4-FFF2-40B4-BE49-F238E27FC236}">
                <a16:creationId xmlns:a16="http://schemas.microsoft.com/office/drawing/2014/main" id="{1D1955EA-4D88-4DFB-81F9-FB6FF3A94646}"/>
              </a:ext>
            </a:extLst>
          </p:cNvPr>
          <p:cNvSpPr>
            <a:spLocks noGrp="1"/>
          </p:cNvSpPr>
          <p:nvPr>
            <p:ph type="sldNum" sz="quarter" idx="11"/>
          </p:nvPr>
        </p:nvSpPr>
        <p:spPr/>
        <p:txBody>
          <a:bodyPr/>
          <a:lstStyle/>
          <a:p>
            <a:fld id="{7870704B-CE94-48CC-AF30-84932A1262A7}" type="slidenum">
              <a:rPr lang="en-GB" smtClean="0">
                <a:solidFill>
                  <a:schemeClr val="bg1"/>
                </a:solidFill>
              </a:rPr>
              <a:pPr/>
              <a:t>14</a:t>
            </a:fld>
            <a:endParaRPr lang="en-GB" dirty="0">
              <a:solidFill>
                <a:schemeClr val="bg1"/>
              </a:solidFill>
            </a:endParaRPr>
          </a:p>
        </p:txBody>
      </p:sp>
      <p:sp>
        <p:nvSpPr>
          <p:cNvPr id="9" name="TextBox 8">
            <a:extLst>
              <a:ext uri="{FF2B5EF4-FFF2-40B4-BE49-F238E27FC236}">
                <a16:creationId xmlns:a16="http://schemas.microsoft.com/office/drawing/2014/main" id="{08B4EA22-4BD4-40F5-B746-BA2A2C47963C}"/>
              </a:ext>
            </a:extLst>
          </p:cNvPr>
          <p:cNvSpPr txBox="1"/>
          <p:nvPr/>
        </p:nvSpPr>
        <p:spPr>
          <a:xfrm>
            <a:off x="388413" y="7055696"/>
            <a:ext cx="2628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grpSp>
        <p:nvGrpSpPr>
          <p:cNvPr id="10" name="Group 9">
            <a:extLst>
              <a:ext uri="{FF2B5EF4-FFF2-40B4-BE49-F238E27FC236}">
                <a16:creationId xmlns:a16="http://schemas.microsoft.com/office/drawing/2014/main" id="{F662AD64-B239-4A04-A126-6065EBC9EB29}"/>
              </a:ext>
            </a:extLst>
          </p:cNvPr>
          <p:cNvGrpSpPr/>
          <p:nvPr/>
        </p:nvGrpSpPr>
        <p:grpSpPr>
          <a:xfrm>
            <a:off x="388414" y="6238752"/>
            <a:ext cx="2016006" cy="509518"/>
            <a:chOff x="388414" y="6238752"/>
            <a:chExt cx="2016006" cy="509518"/>
          </a:xfrm>
        </p:grpSpPr>
        <p:sp>
          <p:nvSpPr>
            <p:cNvPr id="11" name="Rectangle: Rounded Corners 10">
              <a:extLst>
                <a:ext uri="{FF2B5EF4-FFF2-40B4-BE49-F238E27FC236}">
                  <a16:creationId xmlns:a16="http://schemas.microsoft.com/office/drawing/2014/main" id="{72DAE448-D234-4D2B-A588-C7CCD8222304}"/>
                </a:ext>
              </a:extLst>
            </p:cNvPr>
            <p:cNvSpPr/>
            <p:nvPr/>
          </p:nvSpPr>
          <p:spPr>
            <a:xfrm>
              <a:off x="388414" y="6238752"/>
              <a:ext cx="2016006" cy="509518"/>
            </a:xfrm>
            <a:prstGeom prst="roundRect">
              <a:avLst/>
            </a:prstGeom>
            <a:solidFill>
              <a:srgbClr val="FFFFFF"/>
            </a:solidFill>
            <a:ln>
              <a:noFill/>
            </a:ln>
          </p:spPr>
          <p:style>
            <a:lnRef idx="0">
              <a:schemeClr val="accent1"/>
            </a:lnRef>
            <a:fillRef idx="1">
              <a:schemeClr val="accent1"/>
            </a:fillRef>
            <a:effectRef idx="0">
              <a:schemeClr val="dk1"/>
            </a:effectRef>
            <a:fontRef idx="minor">
              <a:schemeClr val="lt1"/>
            </a:fontRef>
          </p:style>
          <p:txBody>
            <a:bodyPr rIns="144000" rtlCol="0" anchor="ctr"/>
            <a:lstStyle/>
            <a:p>
              <a:pPr marL="312738">
                <a:lnSpc>
                  <a:spcPct val="100000"/>
                </a:lnSpc>
              </a:pPr>
              <a:r>
                <a:rPr lang="en-GB" sz="1400" dirty="0">
                  <a:solidFill>
                    <a:srgbClr val="682093"/>
                  </a:solidFill>
                </a:rPr>
                <a:t>  Watch video</a:t>
              </a:r>
            </a:p>
          </p:txBody>
        </p:sp>
        <p:sp>
          <p:nvSpPr>
            <p:cNvPr id="12" name="Isosceles Triangle 11">
              <a:extLst>
                <a:ext uri="{FF2B5EF4-FFF2-40B4-BE49-F238E27FC236}">
                  <a16:creationId xmlns:a16="http://schemas.microsoft.com/office/drawing/2014/main" id="{351F7B00-D3AE-45C3-BE32-975F568F3AB1}"/>
                </a:ext>
              </a:extLst>
            </p:cNvPr>
            <p:cNvSpPr/>
            <p:nvPr/>
          </p:nvSpPr>
          <p:spPr>
            <a:xfrm rot="5400000">
              <a:off x="542283" y="6422789"/>
              <a:ext cx="164076" cy="141444"/>
            </a:xfrm>
            <a:prstGeom prst="triangle">
              <a:avLst/>
            </a:prstGeom>
            <a:solidFill>
              <a:srgbClr val="68209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solidFill>
                  <a:srgbClr val="682093"/>
                </a:solidFill>
              </a:endParaRPr>
            </a:p>
          </p:txBody>
        </p:sp>
      </p:grpSp>
      <p:sp>
        <p:nvSpPr>
          <p:cNvPr id="15" name="Rectangle 14">
            <a:hlinkClick r:id="rId2"/>
            <a:extLst>
              <a:ext uri="{FF2B5EF4-FFF2-40B4-BE49-F238E27FC236}">
                <a16:creationId xmlns:a16="http://schemas.microsoft.com/office/drawing/2014/main" id="{B76BCD13-6099-4650-858C-5C9346E52F1C}"/>
              </a:ext>
            </a:extLst>
          </p:cNvPr>
          <p:cNvSpPr/>
          <p:nvPr/>
        </p:nvSpPr>
        <p:spPr>
          <a:xfrm>
            <a:off x="327307" y="6161125"/>
            <a:ext cx="2138219" cy="66477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dirty="0">
              <a:solidFill>
                <a:srgbClr val="682093"/>
              </a:solidFill>
            </a:endParaRPr>
          </a:p>
        </p:txBody>
      </p:sp>
      <p:pic>
        <p:nvPicPr>
          <p:cNvPr id="7" name="Picture 6">
            <a:hlinkClick r:id="rId3"/>
            <a:extLst>
              <a:ext uri="{FF2B5EF4-FFF2-40B4-BE49-F238E27FC236}">
                <a16:creationId xmlns:a16="http://schemas.microsoft.com/office/drawing/2014/main" id="{C0F91136-8B05-4964-BA5E-4E890F2C909C}"/>
              </a:ext>
            </a:extLst>
          </p:cNvPr>
          <p:cNvPicPr>
            <a:picLocks noChangeAspect="1"/>
          </p:cNvPicPr>
          <p:nvPr/>
        </p:nvPicPr>
        <p:blipFill rotWithShape="1">
          <a:blip r:embed="rId4"/>
          <a:srcRect t="12918" b="13098"/>
          <a:stretch/>
        </p:blipFill>
        <p:spPr>
          <a:xfrm>
            <a:off x="3102796" y="1512604"/>
            <a:ext cx="7200603" cy="3995458"/>
          </a:xfrm>
          <a:prstGeom prst="rect">
            <a:avLst/>
          </a:prstGeom>
        </p:spPr>
      </p:pic>
      <p:sp>
        <p:nvSpPr>
          <p:cNvPr id="13" name="Rectangle 12">
            <a:extLst>
              <a:ext uri="{FF2B5EF4-FFF2-40B4-BE49-F238E27FC236}">
                <a16:creationId xmlns:a16="http://schemas.microsoft.com/office/drawing/2014/main" id="{69F9459C-881C-4377-91A7-AE54512C6DA7}"/>
              </a:ext>
            </a:extLst>
          </p:cNvPr>
          <p:cNvSpPr/>
          <p:nvPr/>
        </p:nvSpPr>
        <p:spPr>
          <a:xfrm>
            <a:off x="3102796" y="6047071"/>
            <a:ext cx="7200606" cy="738664"/>
          </a:xfrm>
          <a:prstGeom prst="rect">
            <a:avLst/>
          </a:prstGeom>
        </p:spPr>
        <p:txBody>
          <a:bodyPr wrap="square" lIns="0" tIns="0" rIns="0" bIns="0">
            <a:spAutoFit/>
          </a:bodyPr>
          <a:lstStyle/>
          <a:p>
            <a:pPr lvl="0">
              <a:buClr>
                <a:srgbClr val="000000"/>
              </a:buClr>
              <a:buSzPts val="1800"/>
            </a:pPr>
            <a:r>
              <a:rPr lang="en-GB" sz="2400" dirty="0">
                <a:solidFill>
                  <a:schemeClr val="bg1"/>
                </a:solidFill>
              </a:rPr>
              <a:t>Do you know the name of any smart home devices?</a:t>
            </a:r>
          </a:p>
          <a:p>
            <a:pPr lvl="0">
              <a:buClr>
                <a:srgbClr val="000000"/>
              </a:buClr>
              <a:buSzPts val="1800"/>
            </a:pPr>
            <a:r>
              <a:rPr lang="en-GB" sz="2400" dirty="0">
                <a:solidFill>
                  <a:schemeClr val="bg1"/>
                </a:solidFill>
              </a:rPr>
              <a:t>Do you have any in your own homes?</a:t>
            </a:r>
            <a:endParaRPr lang="en-IN" sz="2400" dirty="0">
              <a:solidFill>
                <a:schemeClr val="bg1"/>
              </a:solidFill>
            </a:endParaRPr>
          </a:p>
        </p:txBody>
      </p:sp>
    </p:spTree>
    <p:extLst>
      <p:ext uri="{BB962C8B-B14F-4D97-AF65-F5344CB8AC3E}">
        <p14:creationId xmlns:p14="http://schemas.microsoft.com/office/powerpoint/2010/main" val="91456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1611;p273"/>
          <p:cNvSpPr/>
          <p:nvPr/>
        </p:nvSpPr>
        <p:spPr>
          <a:xfrm>
            <a:off x="1" y="1538628"/>
            <a:ext cx="10691812" cy="5128501"/>
          </a:xfrm>
          <a:prstGeom prst="rect">
            <a:avLst/>
          </a:prstGeom>
          <a:solidFill>
            <a:schemeClr val="bg1"/>
          </a:solidFill>
          <a:ln>
            <a:noFill/>
          </a:ln>
        </p:spPr>
        <p:txBody>
          <a:bodyPr spcFirstLastPara="1" wrap="square" lIns="216000" tIns="288000" rIns="72000" bIns="94711" anchor="t" anchorCtr="0">
            <a:noAutofit/>
          </a:bodyPr>
          <a:lstStyle/>
          <a:p>
            <a:pPr marL="180975" lvl="0" algn="ctr">
              <a:buClr>
                <a:srgbClr val="000000"/>
              </a:buClr>
              <a:buSzPts val="1800"/>
            </a:pPr>
            <a:endParaRPr lang="en-IN" sz="2400" dirty="0">
              <a:solidFill>
                <a:schemeClr val="accent2"/>
              </a:solidFill>
            </a:endParaRPr>
          </a:p>
          <a:p>
            <a:pPr marL="180975" lvl="0" algn="ctr">
              <a:buClr>
                <a:srgbClr val="000000"/>
              </a:buClr>
              <a:buSzPts val="1800"/>
            </a:pPr>
            <a:endParaRPr lang="en-IN" sz="2400" dirty="0"/>
          </a:p>
          <a:p>
            <a:pPr marL="180975" lvl="0" algn="ctr">
              <a:buClr>
                <a:srgbClr val="000000"/>
              </a:buClr>
              <a:buSzPts val="1800"/>
            </a:pPr>
            <a:endParaRPr lang="en-IN" sz="2400" dirty="0"/>
          </a:p>
          <a:p>
            <a:pPr marL="180975" lvl="0" algn="ctr">
              <a:buClr>
                <a:srgbClr val="000000"/>
              </a:buClr>
              <a:buSzPts val="1800"/>
            </a:pPr>
            <a:endParaRPr lang="en-IN" sz="2400" dirty="0"/>
          </a:p>
        </p:txBody>
      </p:sp>
      <p:sp>
        <p:nvSpPr>
          <p:cNvPr id="5" name="Title 4"/>
          <p:cNvSpPr>
            <a:spLocks noGrp="1"/>
          </p:cNvSpPr>
          <p:nvPr>
            <p:ph type="title"/>
          </p:nvPr>
        </p:nvSpPr>
        <p:spPr/>
        <p:txBody>
          <a:bodyPr/>
          <a:lstStyle/>
          <a:p>
            <a:r>
              <a:rPr lang="en-GB" dirty="0"/>
              <a:t>Your task</a:t>
            </a:r>
          </a:p>
        </p:txBody>
      </p:sp>
      <p:sp>
        <p:nvSpPr>
          <p:cNvPr id="2" name="Content Placeholder 1">
            <a:extLst>
              <a:ext uri="{FF2B5EF4-FFF2-40B4-BE49-F238E27FC236}">
                <a16:creationId xmlns:a16="http://schemas.microsoft.com/office/drawing/2014/main" id="{11FC59D2-DD63-461F-988D-A010964E74F1}"/>
              </a:ext>
            </a:extLst>
          </p:cNvPr>
          <p:cNvSpPr>
            <a:spLocks noGrp="1"/>
          </p:cNvSpPr>
          <p:nvPr>
            <p:ph idx="1"/>
          </p:nvPr>
        </p:nvSpPr>
        <p:spPr>
          <a:xfrm>
            <a:off x="388413" y="1820174"/>
            <a:ext cx="9914987" cy="767751"/>
          </a:xfrm>
        </p:spPr>
        <p:txBody>
          <a:bodyPr/>
          <a:lstStyle/>
          <a:p>
            <a:r>
              <a:rPr lang="en-GB" sz="2400" b="0" dirty="0">
                <a:solidFill>
                  <a:schemeClr val="accent2"/>
                </a:solidFill>
              </a:rPr>
              <a:t>Smart home: A home equipped with lighting, heating, and electronic devices that can be controlled remotely by a smartphone or computer</a:t>
            </a:r>
            <a:endParaRPr lang="en-GB" sz="1800" dirty="0">
              <a:solidFill>
                <a:schemeClr val="accent2"/>
              </a:solidFill>
            </a:endParaRP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pPr/>
              <a:t>15</a:t>
            </a:fld>
            <a:endParaRPr lang="en-GB" dirty="0"/>
          </a:p>
        </p:txBody>
      </p:sp>
      <p:sp>
        <p:nvSpPr>
          <p:cNvPr id="13" name="Content Placeholder 2">
            <a:extLst>
              <a:ext uri="{FF2B5EF4-FFF2-40B4-BE49-F238E27FC236}">
                <a16:creationId xmlns:a16="http://schemas.microsoft.com/office/drawing/2014/main" id="{72D20AD7-C22A-46EA-B0FC-F0FAB1C5F7F9}"/>
              </a:ext>
            </a:extLst>
          </p:cNvPr>
          <p:cNvSpPr txBox="1">
            <a:spLocks/>
          </p:cNvSpPr>
          <p:nvPr/>
        </p:nvSpPr>
        <p:spPr>
          <a:xfrm>
            <a:off x="388414" y="2783340"/>
            <a:ext cx="5227382" cy="3669215"/>
          </a:xfrm>
          <a:prstGeom prst="rect">
            <a:avLst/>
          </a:prstGeom>
        </p:spPr>
        <p:txBody>
          <a:bodyPr vert="horz" lIns="0" tIns="0" rIns="0" bIns="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bg1"/>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bg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bg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bg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bg1"/>
                </a:solidFill>
                <a:latin typeface="+mn-lt"/>
                <a:ea typeface="+mn-ea"/>
                <a:cs typeface="+mn-cs"/>
              </a:defRPr>
            </a:lvl9pPr>
          </a:lstStyle>
          <a:p>
            <a:r>
              <a:rPr lang="en-GB" sz="2000" b="0" dirty="0">
                <a:solidFill>
                  <a:schemeClr val="tx1"/>
                </a:solidFill>
              </a:rPr>
              <a:t>Having a smart home could actually benefit the environment, if the products are used in </a:t>
            </a:r>
            <a:br>
              <a:rPr lang="en-GB" sz="2000" b="0" dirty="0">
                <a:solidFill>
                  <a:schemeClr val="tx1"/>
                </a:solidFill>
              </a:rPr>
            </a:br>
            <a:r>
              <a:rPr lang="en-GB" sz="2000" b="0" dirty="0">
                <a:solidFill>
                  <a:schemeClr val="tx1"/>
                </a:solidFill>
              </a:rPr>
              <a:t>a certain way. </a:t>
            </a:r>
          </a:p>
          <a:p>
            <a:r>
              <a:rPr lang="en-GB" sz="2000" b="0" dirty="0">
                <a:solidFill>
                  <a:schemeClr val="tx1"/>
                </a:solidFill>
              </a:rPr>
              <a:t>Complete the ‘</a:t>
            </a:r>
            <a:r>
              <a:rPr lang="en-GB" sz="2000" b="0" dirty="0">
                <a:solidFill>
                  <a:schemeClr val="accent2"/>
                </a:solidFill>
              </a:rPr>
              <a:t>Smart Home Connectivity Worksheet</a:t>
            </a:r>
            <a:r>
              <a:rPr lang="en-GB" sz="2000" b="0" dirty="0">
                <a:solidFill>
                  <a:schemeClr val="tx1"/>
                </a:solidFill>
              </a:rPr>
              <a:t>’ by thinking of ways in which you could connect devices in the home to help save energy / have a positive impact on the environment. </a:t>
            </a:r>
          </a:p>
          <a:p>
            <a:r>
              <a:rPr lang="en-GB" sz="2000" b="0" dirty="0">
                <a:solidFill>
                  <a:schemeClr val="tx1"/>
                </a:solidFill>
              </a:rPr>
              <a:t>Draw a line between the two products and use an ‘IF THIS THEN THAT’ statement to explain how the two devices could be connected.</a:t>
            </a:r>
            <a:endParaRPr lang="en-GB" b="0" dirty="0">
              <a:solidFill>
                <a:schemeClr val="tx1"/>
              </a:solidFill>
            </a:endParaRPr>
          </a:p>
        </p:txBody>
      </p:sp>
      <p:pic>
        <p:nvPicPr>
          <p:cNvPr id="19" name="Picture 6" descr="Image result for sat nav">
            <a:extLst>
              <a:ext uri="{FF2B5EF4-FFF2-40B4-BE49-F238E27FC236}">
                <a16:creationId xmlns:a16="http://schemas.microsoft.com/office/drawing/2014/main" id="{F17275EA-FFC1-4ECB-9753-0FEBA1B72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4460" y="2843651"/>
            <a:ext cx="2321623" cy="154553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central heating">
            <a:extLst>
              <a:ext uri="{FF2B5EF4-FFF2-40B4-BE49-F238E27FC236}">
                <a16:creationId xmlns:a16="http://schemas.microsoft.com/office/drawing/2014/main" id="{AEE54717-2BF9-4C0D-A2F6-F2DD2D271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460" y="4744384"/>
            <a:ext cx="2321623" cy="16305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F6104CF-6F4D-4766-8009-14D0B8F77447}"/>
              </a:ext>
            </a:extLst>
          </p:cNvPr>
          <p:cNvSpPr/>
          <p:nvPr/>
        </p:nvSpPr>
        <p:spPr>
          <a:xfrm>
            <a:off x="8650730" y="2843651"/>
            <a:ext cx="1652671" cy="3077766"/>
          </a:xfrm>
          <a:prstGeom prst="rect">
            <a:avLst/>
          </a:prstGeom>
        </p:spPr>
        <p:txBody>
          <a:bodyPr wrap="square" lIns="0" tIns="0" rIns="0" bIns="0">
            <a:spAutoFit/>
          </a:bodyPr>
          <a:lstStyle/>
          <a:p>
            <a:pPr>
              <a:spcAft>
                <a:spcPts val="600"/>
              </a:spcAft>
            </a:pPr>
            <a:r>
              <a:rPr lang="en-GB" sz="1500" b="1" dirty="0">
                <a:solidFill>
                  <a:schemeClr val="accent5"/>
                </a:solidFill>
              </a:rPr>
              <a:t>IF</a:t>
            </a:r>
            <a:r>
              <a:rPr lang="en-GB" sz="1500" dirty="0">
                <a:solidFill>
                  <a:schemeClr val="accent5"/>
                </a:solidFill>
              </a:rPr>
              <a:t> I programme my car sat nav to home </a:t>
            </a:r>
            <a:r>
              <a:rPr lang="en-GB" sz="1500" b="1" dirty="0">
                <a:solidFill>
                  <a:schemeClr val="accent5"/>
                </a:solidFill>
              </a:rPr>
              <a:t>THEN</a:t>
            </a:r>
            <a:r>
              <a:rPr lang="en-GB" sz="1500" dirty="0">
                <a:solidFill>
                  <a:schemeClr val="accent5"/>
                </a:solidFill>
              </a:rPr>
              <a:t> the heating comes on to time itself with my arrival. </a:t>
            </a:r>
          </a:p>
          <a:p>
            <a:pPr>
              <a:spcAft>
                <a:spcPts val="600"/>
              </a:spcAft>
            </a:pPr>
            <a:r>
              <a:rPr lang="en-GB" sz="1500" dirty="0">
                <a:solidFill>
                  <a:schemeClr val="accent5"/>
                </a:solidFill>
              </a:rPr>
              <a:t>(This avoids heating being left on to ensure the house is warm when I get home therefore saving energy). </a:t>
            </a:r>
          </a:p>
        </p:txBody>
      </p:sp>
      <p:sp>
        <p:nvSpPr>
          <p:cNvPr id="4" name="Arc 3">
            <a:extLst>
              <a:ext uri="{FF2B5EF4-FFF2-40B4-BE49-F238E27FC236}">
                <a16:creationId xmlns:a16="http://schemas.microsoft.com/office/drawing/2014/main" id="{74B3AEE9-894D-46D0-8254-42F0F9A9B1E1}"/>
              </a:ext>
            </a:extLst>
          </p:cNvPr>
          <p:cNvSpPr/>
          <p:nvPr/>
        </p:nvSpPr>
        <p:spPr>
          <a:xfrm>
            <a:off x="7806906" y="4119249"/>
            <a:ext cx="750498" cy="914400"/>
          </a:xfrm>
          <a:prstGeom prst="arc">
            <a:avLst>
              <a:gd name="adj1" fmla="val 16200000"/>
              <a:gd name="adj2" fmla="val 5475318"/>
            </a:avLst>
          </a:prstGeom>
          <a:ln w="38100" cap="sq">
            <a:solidFill>
              <a:schemeClr val="accent2"/>
            </a:solidFill>
            <a:tailEnd type="triangle" w="med" len="med"/>
          </a:ln>
        </p:spPr>
        <p:style>
          <a:lnRef idx="1">
            <a:schemeClr val="accent1"/>
          </a:lnRef>
          <a:fillRef idx="0">
            <a:schemeClr val="accent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265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97F54F8-BD2C-46FA-9921-20126A3A3DFC}"/>
              </a:ext>
            </a:extLst>
          </p:cNvPr>
          <p:cNvSpPr/>
          <p:nvPr/>
        </p:nvSpPr>
        <p:spPr>
          <a:xfrm>
            <a:off x="-290575" y="1325569"/>
            <a:ext cx="4864216" cy="4864216"/>
          </a:xfrm>
          <a:prstGeom prst="ellipse">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 name="Title 4"/>
          <p:cNvSpPr>
            <a:spLocks noGrp="1"/>
          </p:cNvSpPr>
          <p:nvPr>
            <p:ph type="title"/>
          </p:nvPr>
        </p:nvSpPr>
        <p:spPr>
          <a:xfrm>
            <a:off x="388414" y="365104"/>
            <a:ext cx="4703131" cy="900000"/>
          </a:xfrm>
        </p:spPr>
        <p:txBody>
          <a:bodyPr>
            <a:noAutofit/>
          </a:bodyPr>
          <a:lstStyle/>
          <a:p>
            <a:r>
              <a:rPr lang="en-GB" dirty="0"/>
              <a:t>Class discussion</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pPr/>
              <a:t>16</a:t>
            </a:fld>
            <a:endParaRPr lang="en-GB" dirty="0"/>
          </a:p>
        </p:txBody>
      </p:sp>
      <p:sp>
        <p:nvSpPr>
          <p:cNvPr id="115" name="Content Placeholder 1">
            <a:extLst>
              <a:ext uri="{FF2B5EF4-FFF2-40B4-BE49-F238E27FC236}">
                <a16:creationId xmlns:a16="http://schemas.microsoft.com/office/drawing/2014/main" id="{CB0874DF-1EB6-4375-84C4-C78DAD3CC9A0}"/>
              </a:ext>
            </a:extLst>
          </p:cNvPr>
          <p:cNvSpPr>
            <a:spLocks noGrp="1"/>
          </p:cNvSpPr>
          <p:nvPr>
            <p:ph idx="1"/>
          </p:nvPr>
        </p:nvSpPr>
        <p:spPr>
          <a:xfrm>
            <a:off x="312361" y="2174497"/>
            <a:ext cx="3658345" cy="2865627"/>
          </a:xfrm>
        </p:spPr>
        <p:txBody>
          <a:bodyPr/>
          <a:lstStyle/>
          <a:p>
            <a:pPr algn="ctr"/>
            <a:r>
              <a:rPr lang="en-GB" sz="1800" b="0" dirty="0">
                <a:solidFill>
                  <a:srgbClr val="1F2E79"/>
                </a:solidFill>
              </a:rPr>
              <a:t>Advancements in technology</a:t>
            </a:r>
            <a:br>
              <a:rPr lang="en-GB" sz="1800" b="0" dirty="0">
                <a:solidFill>
                  <a:srgbClr val="1F2E79"/>
                </a:solidFill>
              </a:rPr>
            </a:br>
            <a:r>
              <a:rPr lang="en-GB" sz="1800" b="0" dirty="0">
                <a:solidFill>
                  <a:srgbClr val="1F2E79"/>
                </a:solidFill>
              </a:rPr>
              <a:t>have both positively and </a:t>
            </a:r>
            <a:br>
              <a:rPr lang="en-GB" sz="1800" b="0" dirty="0">
                <a:solidFill>
                  <a:srgbClr val="1F2E79"/>
                </a:solidFill>
              </a:rPr>
            </a:br>
            <a:r>
              <a:rPr lang="en-GB" sz="1800" b="0" dirty="0">
                <a:solidFill>
                  <a:srgbClr val="1F2E79"/>
                </a:solidFill>
              </a:rPr>
              <a:t>negatively affected the environment. It is important that </a:t>
            </a:r>
            <a:br>
              <a:rPr lang="en-GB" sz="1800" b="0" dirty="0">
                <a:solidFill>
                  <a:srgbClr val="1F2E79"/>
                </a:solidFill>
              </a:rPr>
            </a:br>
            <a:r>
              <a:rPr lang="en-GB" sz="1800" b="0" dirty="0">
                <a:solidFill>
                  <a:srgbClr val="1F2E79"/>
                </a:solidFill>
              </a:rPr>
              <a:t>we continue to develop, invent and create technology to have a positive environmental impact. </a:t>
            </a:r>
          </a:p>
          <a:p>
            <a:pPr algn="ctr"/>
            <a:r>
              <a:rPr lang="en-GB" sz="1800" b="0" dirty="0">
                <a:solidFill>
                  <a:srgbClr val="1F2E79"/>
                </a:solidFill>
              </a:rPr>
              <a:t>We can try to design and create technology to fix some of the damage caused and create a sustainable future for </a:t>
            </a:r>
            <a:br>
              <a:rPr lang="en-GB" sz="1800" b="0" dirty="0">
                <a:solidFill>
                  <a:srgbClr val="1F2E79"/>
                </a:solidFill>
              </a:rPr>
            </a:br>
            <a:r>
              <a:rPr lang="en-GB" sz="1800" b="0" dirty="0">
                <a:solidFill>
                  <a:srgbClr val="1F2E79"/>
                </a:solidFill>
              </a:rPr>
              <a:t>our planet. </a:t>
            </a:r>
          </a:p>
        </p:txBody>
      </p:sp>
      <p:pic>
        <p:nvPicPr>
          <p:cNvPr id="116" name="Picture 10" descr="Image result for recycling">
            <a:extLst>
              <a:ext uri="{FF2B5EF4-FFF2-40B4-BE49-F238E27FC236}">
                <a16:creationId xmlns:a16="http://schemas.microsoft.com/office/drawing/2014/main" id="{5E1C023B-537B-49B6-9C92-507B1B8BC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35" r="31365"/>
          <a:stretch/>
        </p:blipFill>
        <p:spPr bwMode="auto">
          <a:xfrm>
            <a:off x="3766711" y="1209758"/>
            <a:ext cx="2328969" cy="232896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18" name="Picture 6" descr="Image result for turtle in plastic">
            <a:extLst>
              <a:ext uri="{FF2B5EF4-FFF2-40B4-BE49-F238E27FC236}">
                <a16:creationId xmlns:a16="http://schemas.microsoft.com/office/drawing/2014/main" id="{56B4BE14-EC7D-4429-9A0B-5D3183B7CB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0" r="10601" b="3"/>
          <a:stretch/>
        </p:blipFill>
        <p:spPr bwMode="auto">
          <a:xfrm>
            <a:off x="6263639" y="0"/>
            <a:ext cx="4428173" cy="3713253"/>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19" name="Picture 2" descr="Image result for technology having bad impact on environment">
            <a:extLst>
              <a:ext uri="{FF2B5EF4-FFF2-40B4-BE49-F238E27FC236}">
                <a16:creationId xmlns:a16="http://schemas.microsoft.com/office/drawing/2014/main" id="{35C7247F-D612-469A-9F68-7F11E729A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901" t="12641" r="3059" b="17365"/>
          <a:stretch/>
        </p:blipFill>
        <p:spPr bwMode="auto">
          <a:xfrm>
            <a:off x="2608941" y="5115001"/>
            <a:ext cx="4623963" cy="2444674"/>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20" name="Picture 8" descr="Image result for sustainable energy">
            <a:extLst>
              <a:ext uri="{FF2B5EF4-FFF2-40B4-BE49-F238E27FC236}">
                <a16:creationId xmlns:a16="http://schemas.microsoft.com/office/drawing/2014/main" id="{B72FEDDC-82AE-41E1-B6B4-4E3AE577B2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34" r="5" b="6"/>
          <a:stretch/>
        </p:blipFill>
        <p:spPr bwMode="auto">
          <a:xfrm>
            <a:off x="7509229" y="4833221"/>
            <a:ext cx="3178912" cy="2726454"/>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21" name="TextBox 120">
            <a:extLst>
              <a:ext uri="{FF2B5EF4-FFF2-40B4-BE49-F238E27FC236}">
                <a16:creationId xmlns:a16="http://schemas.microsoft.com/office/drawing/2014/main" id="{BEE0946E-DA6E-4DB4-9271-199536D4973D}"/>
              </a:ext>
            </a:extLst>
          </p:cNvPr>
          <p:cNvSpPr txBox="1"/>
          <p:nvPr/>
        </p:nvSpPr>
        <p:spPr>
          <a:xfrm>
            <a:off x="394598" y="6422482"/>
            <a:ext cx="2217773" cy="492443"/>
          </a:xfrm>
          <a:prstGeom prst="rect">
            <a:avLst/>
          </a:prstGeom>
          <a:noFill/>
        </p:spPr>
        <p:txBody>
          <a:bodyPr wrap="square" lIns="0" tIns="0" rIns="0" bIns="0" rtlCol="0">
            <a:spAutoFit/>
          </a:bodyPr>
          <a:lstStyle/>
          <a:p>
            <a:r>
              <a:rPr lang="en-GB" sz="1600" dirty="0">
                <a:solidFill>
                  <a:schemeClr val="bg1"/>
                </a:solidFill>
              </a:rPr>
              <a:t>Large scale production of products in factories </a:t>
            </a:r>
          </a:p>
        </p:txBody>
      </p:sp>
      <p:sp>
        <p:nvSpPr>
          <p:cNvPr id="122" name="TextBox 121">
            <a:extLst>
              <a:ext uri="{FF2B5EF4-FFF2-40B4-BE49-F238E27FC236}">
                <a16:creationId xmlns:a16="http://schemas.microsoft.com/office/drawing/2014/main" id="{7FA5F538-9F1C-432D-A7F0-1F5B3164CAD4}"/>
              </a:ext>
            </a:extLst>
          </p:cNvPr>
          <p:cNvSpPr txBox="1"/>
          <p:nvPr/>
        </p:nvSpPr>
        <p:spPr>
          <a:xfrm>
            <a:off x="3525039" y="194415"/>
            <a:ext cx="2730676" cy="246221"/>
          </a:xfrm>
          <a:prstGeom prst="rect">
            <a:avLst/>
          </a:prstGeom>
          <a:noFill/>
        </p:spPr>
        <p:txBody>
          <a:bodyPr wrap="square" lIns="0" tIns="0" rIns="0" bIns="0" rtlCol="0">
            <a:spAutoFit/>
          </a:bodyPr>
          <a:lstStyle/>
          <a:p>
            <a:pPr algn="ctr"/>
            <a:r>
              <a:rPr lang="en-GB" sz="1600" dirty="0">
                <a:solidFill>
                  <a:schemeClr val="bg1"/>
                </a:solidFill>
              </a:rPr>
              <a:t>Creation of plastic products </a:t>
            </a:r>
          </a:p>
        </p:txBody>
      </p:sp>
      <p:sp>
        <p:nvSpPr>
          <p:cNvPr id="123" name="TextBox 122">
            <a:extLst>
              <a:ext uri="{FF2B5EF4-FFF2-40B4-BE49-F238E27FC236}">
                <a16:creationId xmlns:a16="http://schemas.microsoft.com/office/drawing/2014/main" id="{8169D831-031D-4B1E-89CC-95459A3108DE}"/>
              </a:ext>
            </a:extLst>
          </p:cNvPr>
          <p:cNvSpPr txBox="1"/>
          <p:nvPr/>
        </p:nvSpPr>
        <p:spPr>
          <a:xfrm>
            <a:off x="4505261" y="3914533"/>
            <a:ext cx="1087631" cy="492443"/>
          </a:xfrm>
          <a:prstGeom prst="rect">
            <a:avLst/>
          </a:prstGeom>
          <a:noFill/>
        </p:spPr>
        <p:txBody>
          <a:bodyPr wrap="square" lIns="0" tIns="0" rIns="0" bIns="0" rtlCol="0">
            <a:spAutoFit/>
          </a:bodyPr>
          <a:lstStyle/>
          <a:p>
            <a:pPr algn="ctr"/>
            <a:r>
              <a:rPr lang="en-GB" sz="1600" dirty="0">
                <a:solidFill>
                  <a:schemeClr val="bg1"/>
                </a:solidFill>
              </a:rPr>
              <a:t>Nuclear waste  </a:t>
            </a:r>
          </a:p>
        </p:txBody>
      </p:sp>
      <p:sp>
        <p:nvSpPr>
          <p:cNvPr id="124" name="TextBox 123">
            <a:extLst>
              <a:ext uri="{FF2B5EF4-FFF2-40B4-BE49-F238E27FC236}">
                <a16:creationId xmlns:a16="http://schemas.microsoft.com/office/drawing/2014/main" id="{5969464A-F967-40FB-89D1-233420D15FA3}"/>
              </a:ext>
            </a:extLst>
          </p:cNvPr>
          <p:cNvSpPr txBox="1"/>
          <p:nvPr/>
        </p:nvSpPr>
        <p:spPr>
          <a:xfrm>
            <a:off x="8431249" y="4446277"/>
            <a:ext cx="1761950" cy="246221"/>
          </a:xfrm>
          <a:prstGeom prst="rect">
            <a:avLst/>
          </a:prstGeom>
          <a:noFill/>
        </p:spPr>
        <p:txBody>
          <a:bodyPr wrap="square" lIns="0" tIns="0" rIns="0" bIns="0" rtlCol="0">
            <a:spAutoFit/>
          </a:bodyPr>
          <a:lstStyle/>
          <a:p>
            <a:pPr algn="ctr"/>
            <a:r>
              <a:rPr lang="en-GB" sz="1600" dirty="0">
                <a:solidFill>
                  <a:schemeClr val="bg1"/>
                </a:solidFill>
              </a:rPr>
              <a:t>Renewable energy</a:t>
            </a:r>
          </a:p>
        </p:txBody>
      </p:sp>
      <p:sp>
        <p:nvSpPr>
          <p:cNvPr id="125" name="TextBox 124">
            <a:extLst>
              <a:ext uri="{FF2B5EF4-FFF2-40B4-BE49-F238E27FC236}">
                <a16:creationId xmlns:a16="http://schemas.microsoft.com/office/drawing/2014/main" id="{67AE50F0-EFC7-4283-A371-2EFEBC2FCE84}"/>
              </a:ext>
            </a:extLst>
          </p:cNvPr>
          <p:cNvSpPr txBox="1"/>
          <p:nvPr/>
        </p:nvSpPr>
        <p:spPr>
          <a:xfrm>
            <a:off x="4288345" y="842660"/>
            <a:ext cx="1330742" cy="248368"/>
          </a:xfrm>
          <a:prstGeom prst="rect">
            <a:avLst/>
          </a:prstGeom>
          <a:noFill/>
        </p:spPr>
        <p:txBody>
          <a:bodyPr wrap="square" lIns="0" tIns="0" rIns="0" bIns="0" rtlCol="0">
            <a:spAutoFit/>
          </a:bodyPr>
          <a:lstStyle/>
          <a:p>
            <a:pPr algn="ctr"/>
            <a:r>
              <a:rPr lang="en-GB" sz="1600" dirty="0">
                <a:solidFill>
                  <a:schemeClr val="bg1"/>
                </a:solidFill>
              </a:rPr>
              <a:t>Recycling </a:t>
            </a:r>
          </a:p>
        </p:txBody>
      </p:sp>
      <p:pic>
        <p:nvPicPr>
          <p:cNvPr id="117" name="Picture 4" descr="Image result for nuclear waste">
            <a:extLst>
              <a:ext uri="{FF2B5EF4-FFF2-40B4-BE49-F238E27FC236}">
                <a16:creationId xmlns:a16="http://schemas.microsoft.com/office/drawing/2014/main" id="{9D0A58D9-7D21-4040-BFE9-C7CCC67DB4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146" r="3357" b="4"/>
          <a:stretch/>
        </p:blipFill>
        <p:spPr bwMode="auto">
          <a:xfrm>
            <a:off x="5405050" y="3655366"/>
            <a:ext cx="2328969" cy="2328969"/>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731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01E6C30-ECB5-47C0-8E0C-1ACFFFCFA61B}"/>
              </a:ext>
            </a:extLst>
          </p:cNvPr>
          <p:cNvSpPr/>
          <p:nvPr/>
        </p:nvSpPr>
        <p:spPr>
          <a:xfrm>
            <a:off x="1" y="3650393"/>
            <a:ext cx="10691814" cy="3010829"/>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dirty="0"/>
          </a:p>
        </p:txBody>
      </p:sp>
      <p:sp>
        <p:nvSpPr>
          <p:cNvPr id="5" name="Title 4"/>
          <p:cNvSpPr>
            <a:spLocks noGrp="1"/>
          </p:cNvSpPr>
          <p:nvPr>
            <p:ph type="title"/>
          </p:nvPr>
        </p:nvSpPr>
        <p:spPr/>
        <p:txBody>
          <a:bodyPr>
            <a:normAutofit/>
          </a:bodyPr>
          <a:lstStyle/>
          <a:p>
            <a:r>
              <a:rPr lang="en-GB" dirty="0">
                <a:solidFill>
                  <a:schemeClr val="bg1"/>
                </a:solidFill>
              </a:rPr>
              <a:t>Class discussion </a:t>
            </a:r>
          </a:p>
        </p:txBody>
      </p:sp>
      <p:sp>
        <p:nvSpPr>
          <p:cNvPr id="9" name="Content Placeholder 8">
            <a:extLst>
              <a:ext uri="{FF2B5EF4-FFF2-40B4-BE49-F238E27FC236}">
                <a16:creationId xmlns:a16="http://schemas.microsoft.com/office/drawing/2014/main" id="{FDFF5B94-82FA-49C0-BD9B-8AB8841BF033}"/>
              </a:ext>
            </a:extLst>
          </p:cNvPr>
          <p:cNvSpPr>
            <a:spLocks noGrp="1"/>
          </p:cNvSpPr>
          <p:nvPr>
            <p:ph idx="1"/>
          </p:nvPr>
        </p:nvSpPr>
        <p:spPr>
          <a:xfrm>
            <a:off x="388413" y="1512604"/>
            <a:ext cx="9914987" cy="1239222"/>
          </a:xfrm>
        </p:spPr>
        <p:txBody>
          <a:bodyPr/>
          <a:lstStyle/>
          <a:p>
            <a:pPr>
              <a:spcAft>
                <a:spcPts val="1200"/>
              </a:spcAft>
              <a:buClr>
                <a:srgbClr val="000000"/>
              </a:buClr>
              <a:buSzPts val="1800"/>
            </a:pPr>
            <a:r>
              <a:rPr lang="en-GB" sz="2400" b="0" dirty="0">
                <a:solidFill>
                  <a:schemeClr val="bg1"/>
                </a:solidFill>
              </a:rPr>
              <a:t>Can you see yourself working in any </a:t>
            </a:r>
            <a:br>
              <a:rPr lang="en-GB" sz="2400" b="0" dirty="0">
                <a:solidFill>
                  <a:schemeClr val="bg1"/>
                </a:solidFill>
              </a:rPr>
            </a:br>
            <a:r>
              <a:rPr lang="en-GB" sz="2400" b="0" dirty="0">
                <a:solidFill>
                  <a:schemeClr val="bg1"/>
                </a:solidFill>
              </a:rPr>
              <a:t>Tech for the Environment careers?</a:t>
            </a:r>
          </a:p>
          <a:p>
            <a:pPr>
              <a:spcAft>
                <a:spcPts val="1200"/>
              </a:spcAft>
              <a:buClr>
                <a:srgbClr val="000000"/>
              </a:buClr>
              <a:buSzPts val="1800"/>
            </a:pPr>
            <a:r>
              <a:rPr lang="en-GB" sz="2400" b="0" dirty="0">
                <a:solidFill>
                  <a:schemeClr val="bg1"/>
                </a:solidFill>
              </a:rPr>
              <a:t>Did anything particularly interest you today?</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pPr/>
              <a:t>17</a:t>
            </a:fld>
            <a:endParaRPr lang="en-GB" dirty="0"/>
          </a:p>
        </p:txBody>
      </p:sp>
      <p:sp>
        <p:nvSpPr>
          <p:cNvPr id="26" name="object 10">
            <a:extLst>
              <a:ext uri="{FF2B5EF4-FFF2-40B4-BE49-F238E27FC236}">
                <a16:creationId xmlns:a16="http://schemas.microsoft.com/office/drawing/2014/main" id="{1E37A850-62E8-4158-BB80-09F836036D5F}"/>
              </a:ext>
            </a:extLst>
          </p:cNvPr>
          <p:cNvSpPr/>
          <p:nvPr/>
        </p:nvSpPr>
        <p:spPr>
          <a:xfrm>
            <a:off x="6434254" y="0"/>
            <a:ext cx="4265409" cy="2567746"/>
          </a:xfrm>
          <a:prstGeom prst="rect">
            <a:avLst/>
          </a:prstGeom>
          <a:blipFill>
            <a:blip r:embed="rId3" cstate="print"/>
            <a:stretch>
              <a:fillRect/>
            </a:stretch>
          </a:blipFill>
        </p:spPr>
        <p:txBody>
          <a:bodyPr wrap="square" lIns="0" tIns="0" rIns="0" bIns="0" rtlCol="0"/>
          <a:lstStyle/>
          <a:p>
            <a:endParaRPr/>
          </a:p>
        </p:txBody>
      </p:sp>
      <p:pic>
        <p:nvPicPr>
          <p:cNvPr id="11" name="Picture 10">
            <a:extLst>
              <a:ext uri="{FF2B5EF4-FFF2-40B4-BE49-F238E27FC236}">
                <a16:creationId xmlns:a16="http://schemas.microsoft.com/office/drawing/2014/main" id="{22CEE3FA-A0CC-4E78-AA38-2390B083505D}"/>
              </a:ext>
            </a:extLst>
          </p:cNvPr>
          <p:cNvPicPr>
            <a:picLocks noChangeAspect="1"/>
          </p:cNvPicPr>
          <p:nvPr/>
        </p:nvPicPr>
        <p:blipFill>
          <a:blip r:embed="rId4"/>
          <a:stretch>
            <a:fillRect/>
          </a:stretch>
        </p:blipFill>
        <p:spPr>
          <a:xfrm>
            <a:off x="388413" y="4026546"/>
            <a:ext cx="2948940" cy="2255520"/>
          </a:xfrm>
          <a:prstGeom prst="rect">
            <a:avLst/>
          </a:prstGeom>
        </p:spPr>
      </p:pic>
      <p:pic>
        <p:nvPicPr>
          <p:cNvPr id="13" name="Picture 12">
            <a:extLst>
              <a:ext uri="{FF2B5EF4-FFF2-40B4-BE49-F238E27FC236}">
                <a16:creationId xmlns:a16="http://schemas.microsoft.com/office/drawing/2014/main" id="{6460CCF1-A310-468E-948E-E11DC90C570E}"/>
              </a:ext>
            </a:extLst>
          </p:cNvPr>
          <p:cNvPicPr>
            <a:picLocks noChangeAspect="1"/>
          </p:cNvPicPr>
          <p:nvPr/>
        </p:nvPicPr>
        <p:blipFill>
          <a:blip r:embed="rId5"/>
          <a:stretch>
            <a:fillRect/>
          </a:stretch>
        </p:blipFill>
        <p:spPr>
          <a:xfrm>
            <a:off x="3505676" y="4035172"/>
            <a:ext cx="3360420" cy="2255520"/>
          </a:xfrm>
          <a:prstGeom prst="rect">
            <a:avLst/>
          </a:prstGeom>
        </p:spPr>
      </p:pic>
      <p:pic>
        <p:nvPicPr>
          <p:cNvPr id="14" name="Picture 13">
            <a:extLst>
              <a:ext uri="{FF2B5EF4-FFF2-40B4-BE49-F238E27FC236}">
                <a16:creationId xmlns:a16="http://schemas.microsoft.com/office/drawing/2014/main" id="{B6648563-ECD9-43FB-8FFA-1782832BC27E}"/>
              </a:ext>
            </a:extLst>
          </p:cNvPr>
          <p:cNvPicPr>
            <a:picLocks noChangeAspect="1"/>
          </p:cNvPicPr>
          <p:nvPr/>
        </p:nvPicPr>
        <p:blipFill>
          <a:blip r:embed="rId6"/>
          <a:stretch>
            <a:fillRect/>
          </a:stretch>
        </p:blipFill>
        <p:spPr>
          <a:xfrm>
            <a:off x="7034420" y="4026546"/>
            <a:ext cx="3268980" cy="2255520"/>
          </a:xfrm>
          <a:prstGeom prst="rect">
            <a:avLst/>
          </a:prstGeom>
        </p:spPr>
      </p:pic>
    </p:spTree>
    <p:extLst>
      <p:ext uri="{BB962C8B-B14F-4D97-AF65-F5344CB8AC3E}">
        <p14:creationId xmlns:p14="http://schemas.microsoft.com/office/powerpoint/2010/main" val="41185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DBFF5B9-01CA-4FDC-A475-D916C70A88F0}"/>
              </a:ext>
            </a:extLst>
          </p:cNvPr>
          <p:cNvSpPr/>
          <p:nvPr/>
        </p:nvSpPr>
        <p:spPr>
          <a:xfrm>
            <a:off x="1" y="0"/>
            <a:ext cx="10691814" cy="4608576"/>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dirty="0"/>
          </a:p>
        </p:txBody>
      </p:sp>
      <p:sp>
        <p:nvSpPr>
          <p:cNvPr id="2" name="Title 1">
            <a:extLst>
              <a:ext uri="{FF2B5EF4-FFF2-40B4-BE49-F238E27FC236}">
                <a16:creationId xmlns:a16="http://schemas.microsoft.com/office/drawing/2014/main" id="{9E75B429-6913-4866-AE3D-7595824E5A73}"/>
              </a:ext>
            </a:extLst>
          </p:cNvPr>
          <p:cNvSpPr>
            <a:spLocks noGrp="1"/>
          </p:cNvSpPr>
          <p:nvPr>
            <p:ph type="title"/>
          </p:nvPr>
        </p:nvSpPr>
        <p:spPr/>
        <p:txBody>
          <a:bodyPr/>
          <a:lstStyle/>
          <a:p>
            <a:r>
              <a:rPr lang="en-IN" dirty="0">
                <a:solidFill>
                  <a:schemeClr val="bg1"/>
                </a:solidFill>
              </a:rPr>
              <a:t>Homework</a:t>
            </a:r>
            <a:endParaRPr lang="en-GB" dirty="0">
              <a:solidFill>
                <a:schemeClr val="bg1"/>
              </a:solidFill>
            </a:endParaRPr>
          </a:p>
        </p:txBody>
      </p:sp>
      <p:sp>
        <p:nvSpPr>
          <p:cNvPr id="3" name="Content Placeholder 2">
            <a:extLst>
              <a:ext uri="{FF2B5EF4-FFF2-40B4-BE49-F238E27FC236}">
                <a16:creationId xmlns:a16="http://schemas.microsoft.com/office/drawing/2014/main" id="{AEB477BB-A45F-43B6-807B-EE3DADC272C8}"/>
              </a:ext>
            </a:extLst>
          </p:cNvPr>
          <p:cNvSpPr>
            <a:spLocks noGrp="1"/>
          </p:cNvSpPr>
          <p:nvPr>
            <p:ph idx="1"/>
          </p:nvPr>
        </p:nvSpPr>
        <p:spPr>
          <a:xfrm>
            <a:off x="388413" y="1512604"/>
            <a:ext cx="2967435" cy="2596332"/>
          </a:xfrm>
        </p:spPr>
        <p:txBody>
          <a:bodyPr/>
          <a:lstStyle/>
          <a:p>
            <a:r>
              <a:rPr lang="en-GB" sz="1900" b="0" dirty="0">
                <a:solidFill>
                  <a:schemeClr val="bg1"/>
                </a:solidFill>
              </a:rPr>
              <a:t>With the support of an adult at home, follow the written instructions to create a paper origami drone.</a:t>
            </a:r>
          </a:p>
          <a:p>
            <a:r>
              <a:rPr lang="en-GB" sz="1900" b="0" dirty="0">
                <a:solidFill>
                  <a:schemeClr val="bg1"/>
                </a:solidFill>
              </a:rPr>
              <a:t>On the drone, research </a:t>
            </a:r>
            <a:br>
              <a:rPr lang="en-GB" sz="1900" b="0" dirty="0">
                <a:solidFill>
                  <a:schemeClr val="bg1"/>
                </a:solidFill>
              </a:rPr>
            </a:br>
            <a:r>
              <a:rPr lang="en-GB" sz="1900" b="0" dirty="0">
                <a:solidFill>
                  <a:schemeClr val="bg1"/>
                </a:solidFill>
              </a:rPr>
              <a:t>and record at least 2 ways drones are being used to help the environment.</a:t>
            </a:r>
            <a:endParaRPr lang="en-GB" sz="1900" b="0" dirty="0">
              <a:solidFill>
                <a:schemeClr val="bg1"/>
              </a:solidFill>
              <a:sym typeface="Wingdings" panose="05000000000000000000" pitchFamily="2" charset="2"/>
            </a:endParaRPr>
          </a:p>
        </p:txBody>
      </p:sp>
      <p:sp>
        <p:nvSpPr>
          <p:cNvPr id="4" name="Slide Number Placeholder 3">
            <a:extLst>
              <a:ext uri="{FF2B5EF4-FFF2-40B4-BE49-F238E27FC236}">
                <a16:creationId xmlns:a16="http://schemas.microsoft.com/office/drawing/2014/main" id="{65881F6D-6CFC-42CD-92A4-5B62F6764A0F}"/>
              </a:ext>
            </a:extLst>
          </p:cNvPr>
          <p:cNvSpPr>
            <a:spLocks noGrp="1"/>
          </p:cNvSpPr>
          <p:nvPr>
            <p:ph type="sldNum" sz="quarter" idx="11"/>
          </p:nvPr>
        </p:nvSpPr>
        <p:spPr/>
        <p:txBody>
          <a:bodyPr/>
          <a:lstStyle/>
          <a:p>
            <a:fld id="{7870704B-CE94-48CC-AF30-84932A1262A7}" type="slidenum">
              <a:rPr lang="en-GB" smtClean="0">
                <a:solidFill>
                  <a:schemeClr val="tx1"/>
                </a:solidFill>
              </a:rPr>
              <a:pPr/>
              <a:t>18</a:t>
            </a:fld>
            <a:endParaRPr lang="en-GB" dirty="0">
              <a:solidFill>
                <a:schemeClr val="tx1"/>
              </a:solidFill>
            </a:endParaRPr>
          </a:p>
        </p:txBody>
      </p:sp>
      <p:sp>
        <p:nvSpPr>
          <p:cNvPr id="8" name="object 3">
            <a:extLst>
              <a:ext uri="{FF2B5EF4-FFF2-40B4-BE49-F238E27FC236}">
                <a16:creationId xmlns:a16="http://schemas.microsoft.com/office/drawing/2014/main" id="{9343950E-64B1-4213-9DA4-70E075C34CEF}"/>
              </a:ext>
            </a:extLst>
          </p:cNvPr>
          <p:cNvSpPr/>
          <p:nvPr/>
        </p:nvSpPr>
        <p:spPr>
          <a:xfrm>
            <a:off x="7072678" y="365104"/>
            <a:ext cx="3619137" cy="3872505"/>
          </a:xfrm>
          <a:prstGeom prst="rect">
            <a:avLst/>
          </a:prstGeom>
          <a:blipFill>
            <a:blip r:embed="rId3" cstate="print"/>
            <a:stretch>
              <a:fillRect/>
            </a:stretch>
          </a:blipFill>
        </p:spPr>
        <p:txBody>
          <a:bodyPr wrap="square" lIns="0" tIns="0" rIns="0" bIns="0" rtlCol="0"/>
          <a:lstStyle/>
          <a:p>
            <a:endParaRPr/>
          </a:p>
        </p:txBody>
      </p:sp>
      <p:sp>
        <p:nvSpPr>
          <p:cNvPr id="10" name="Content Placeholder 2">
            <a:extLst>
              <a:ext uri="{FF2B5EF4-FFF2-40B4-BE49-F238E27FC236}">
                <a16:creationId xmlns:a16="http://schemas.microsoft.com/office/drawing/2014/main" id="{8317A35C-73F2-49EC-99C8-06BE36773C6C}"/>
              </a:ext>
            </a:extLst>
          </p:cNvPr>
          <p:cNvSpPr txBox="1">
            <a:spLocks/>
          </p:cNvSpPr>
          <p:nvPr/>
        </p:nvSpPr>
        <p:spPr>
          <a:xfrm>
            <a:off x="3753405" y="1512604"/>
            <a:ext cx="2775411" cy="2596332"/>
          </a:xfrm>
          <a:prstGeom prst="rect">
            <a:avLst/>
          </a:prstGeom>
        </p:spPr>
        <p:txBody>
          <a:bodyPr vert="horz" lIns="0" tIns="0" rIns="0" bIns="0" rtlCol="0">
            <a:noAutofit/>
          </a:bodyPr>
          <a:lstStyle>
            <a:lvl1pPr marL="0" indent="0" algn="l" defTabSz="801934" rtl="0" eaLnBrk="1" latinLnBrk="0" hangingPunct="1">
              <a:lnSpc>
                <a:spcPct val="100000"/>
              </a:lnSpc>
              <a:spcBef>
                <a:spcPts val="0"/>
              </a:spcBef>
              <a:spcAft>
                <a:spcPts val="900"/>
              </a:spcAft>
              <a:buFont typeface="Arial" panose="020B0604020202020204" pitchFamily="34" charset="0"/>
              <a:buNone/>
              <a:defRPr sz="1600" b="1" kern="1200">
                <a:solidFill>
                  <a:schemeClr val="tx2"/>
                </a:solidFill>
                <a:latin typeface="+mn-lt"/>
                <a:ea typeface="+mn-ea"/>
                <a:cs typeface="+mn-cs"/>
              </a:defRPr>
            </a:lvl1pPr>
            <a:lvl2pPr marL="0" indent="0" algn="l" defTabSz="801934" rtl="0" eaLnBrk="1" latinLnBrk="0" hangingPunct="1">
              <a:lnSpc>
                <a:spcPct val="100000"/>
              </a:lnSpc>
              <a:spcBef>
                <a:spcPts val="0"/>
              </a:spcBef>
              <a:spcAft>
                <a:spcPts val="526"/>
              </a:spcAft>
              <a:buFont typeface="Arial" panose="020B0604020202020204" pitchFamily="34" charset="0"/>
              <a:buNone/>
              <a:defRPr sz="1600" kern="1200">
                <a:solidFill>
                  <a:schemeClr val="tx1"/>
                </a:solidFill>
                <a:latin typeface="+mn-lt"/>
                <a:ea typeface="+mn-ea"/>
                <a:cs typeface="+mn-cs"/>
              </a:defRPr>
            </a:lvl2pPr>
            <a:lvl3pPr marL="265113" indent="-265113" algn="l" defTabSz="801934" rtl="0" eaLnBrk="1" latinLnBrk="0" hangingPunct="1">
              <a:lnSpc>
                <a:spcPct val="100000"/>
              </a:lnSpc>
              <a:spcBef>
                <a:spcPts val="0"/>
              </a:spcBef>
              <a:spcAft>
                <a:spcPts val="526"/>
              </a:spcAft>
              <a:buFont typeface="Arial" panose="020B0604020202020204" pitchFamily="34" charset="0"/>
              <a:buChar char="•"/>
              <a:tabLst/>
              <a:defRPr sz="1600" kern="1200">
                <a:solidFill>
                  <a:schemeClr val="tx1"/>
                </a:solidFill>
                <a:latin typeface="+mn-lt"/>
                <a:ea typeface="+mn-ea"/>
                <a:cs typeface="+mn-cs"/>
              </a:defRPr>
            </a:lvl3pPr>
            <a:lvl4pPr marL="538163" indent="-273050"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tx1"/>
                </a:solidFill>
                <a:latin typeface="+mn-lt"/>
                <a:ea typeface="+mn-ea"/>
                <a:cs typeface="+mn-cs"/>
              </a:defRPr>
            </a:lvl4pPr>
            <a:lvl5pPr marL="803275" indent="-265113" algn="l" defTabSz="801934" rtl="0" eaLnBrk="1" latinLnBrk="0" hangingPunct="1">
              <a:lnSpc>
                <a:spcPct val="100000"/>
              </a:lnSpc>
              <a:spcBef>
                <a:spcPts val="0"/>
              </a:spcBef>
              <a:spcAft>
                <a:spcPts val="526"/>
              </a:spcAft>
              <a:buFont typeface="Arial" panose="020B0604020202020204" pitchFamily="34" charset="0"/>
              <a:buChar char="•"/>
              <a:defRPr sz="1600" kern="1200">
                <a:solidFill>
                  <a:schemeClr val="tx1"/>
                </a:solidFill>
                <a:latin typeface="+mn-lt"/>
                <a:ea typeface="+mn-ea"/>
                <a:cs typeface="+mn-cs"/>
              </a:defRPr>
            </a:lvl5pPr>
            <a:lvl6pPr marL="64154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6pPr>
            <a:lvl7pPr marL="801934"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7pPr>
            <a:lvl8pPr marL="962321"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8pPr>
            <a:lvl9pPr marL="1122707" indent="-160388" algn="l" defTabSz="801934" rtl="0" eaLnBrk="1" latinLnBrk="0" hangingPunct="1">
              <a:lnSpc>
                <a:spcPct val="100000"/>
              </a:lnSpc>
              <a:spcBef>
                <a:spcPts val="0"/>
              </a:spcBef>
              <a:spcAft>
                <a:spcPts val="526"/>
              </a:spcAft>
              <a:buFont typeface="Arial" panose="020B0604020202020204" pitchFamily="34" charset="0"/>
              <a:buChar char="•"/>
              <a:defRPr sz="1403" kern="1200">
                <a:solidFill>
                  <a:schemeClr val="tx1"/>
                </a:solidFill>
                <a:latin typeface="+mn-lt"/>
                <a:ea typeface="+mn-ea"/>
                <a:cs typeface="+mn-cs"/>
              </a:defRPr>
            </a:lvl9pPr>
          </a:lstStyle>
          <a:p>
            <a:r>
              <a:rPr lang="en-GB" sz="1900" b="0" dirty="0">
                <a:solidFill>
                  <a:schemeClr val="bg1"/>
                </a:solidFill>
              </a:rPr>
              <a:t>If you would prefer to, then you could research how drones are used to help the environment and record your research in </a:t>
            </a:r>
            <a:br>
              <a:rPr lang="en-GB" sz="1900" b="0" dirty="0">
                <a:solidFill>
                  <a:schemeClr val="bg1"/>
                </a:solidFill>
              </a:rPr>
            </a:br>
            <a:r>
              <a:rPr lang="en-GB" sz="1900" b="0" dirty="0">
                <a:solidFill>
                  <a:schemeClr val="bg1"/>
                </a:solidFill>
              </a:rPr>
              <a:t>a different way. </a:t>
            </a:r>
            <a:endParaRPr lang="en-GB" sz="1900" b="0" dirty="0">
              <a:solidFill>
                <a:schemeClr val="bg1"/>
              </a:solidFill>
              <a:sym typeface="Wingdings" panose="05000000000000000000" pitchFamily="2" charset="2"/>
            </a:endParaRPr>
          </a:p>
        </p:txBody>
      </p:sp>
      <p:grpSp>
        <p:nvGrpSpPr>
          <p:cNvPr id="6" name="Group 5">
            <a:extLst>
              <a:ext uri="{FF2B5EF4-FFF2-40B4-BE49-F238E27FC236}">
                <a16:creationId xmlns:a16="http://schemas.microsoft.com/office/drawing/2014/main" id="{FCDC91B5-2437-4962-BC0B-6EFD2F6CBA08}"/>
              </a:ext>
            </a:extLst>
          </p:cNvPr>
          <p:cNvGrpSpPr/>
          <p:nvPr/>
        </p:nvGrpSpPr>
        <p:grpSpPr>
          <a:xfrm>
            <a:off x="388414" y="5051859"/>
            <a:ext cx="9914988" cy="1856638"/>
            <a:chOff x="-2542429" y="8366760"/>
            <a:chExt cx="13325700" cy="2495313"/>
          </a:xfrm>
        </p:grpSpPr>
        <p:pic>
          <p:nvPicPr>
            <p:cNvPr id="12" name="Picture 11">
              <a:extLst>
                <a:ext uri="{FF2B5EF4-FFF2-40B4-BE49-F238E27FC236}">
                  <a16:creationId xmlns:a16="http://schemas.microsoft.com/office/drawing/2014/main" id="{25057575-81F3-4E12-B774-DC55E499C666}"/>
                </a:ext>
              </a:extLst>
            </p:cNvPr>
            <p:cNvPicPr>
              <a:picLocks noChangeAspect="1"/>
            </p:cNvPicPr>
            <p:nvPr/>
          </p:nvPicPr>
          <p:blipFill>
            <a:blip r:embed="rId4"/>
            <a:stretch>
              <a:fillRect/>
            </a:stretch>
          </p:blipFill>
          <p:spPr>
            <a:xfrm>
              <a:off x="2910345" y="8366760"/>
              <a:ext cx="7872926" cy="2495313"/>
            </a:xfrm>
            <a:prstGeom prst="rect">
              <a:avLst/>
            </a:prstGeom>
          </p:spPr>
        </p:pic>
        <p:pic>
          <p:nvPicPr>
            <p:cNvPr id="13" name="Picture 12">
              <a:extLst>
                <a:ext uri="{FF2B5EF4-FFF2-40B4-BE49-F238E27FC236}">
                  <a16:creationId xmlns:a16="http://schemas.microsoft.com/office/drawing/2014/main" id="{BBF2989B-A49B-44EF-9D24-7EC011B7F89A}"/>
                </a:ext>
              </a:extLst>
            </p:cNvPr>
            <p:cNvPicPr>
              <a:picLocks noChangeAspect="1"/>
            </p:cNvPicPr>
            <p:nvPr/>
          </p:nvPicPr>
          <p:blipFill>
            <a:blip r:embed="rId5"/>
            <a:stretch>
              <a:fillRect/>
            </a:stretch>
          </p:blipFill>
          <p:spPr>
            <a:xfrm>
              <a:off x="-2542429" y="8366760"/>
              <a:ext cx="5174068" cy="2442542"/>
            </a:xfrm>
            <a:prstGeom prst="rect">
              <a:avLst/>
            </a:prstGeom>
          </p:spPr>
        </p:pic>
      </p:grpSp>
    </p:spTree>
    <p:extLst>
      <p:ext uri="{BB962C8B-B14F-4D97-AF65-F5344CB8AC3E}">
        <p14:creationId xmlns:p14="http://schemas.microsoft.com/office/powerpoint/2010/main" val="392870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Manual Input 6">
            <a:extLst>
              <a:ext uri="{FF2B5EF4-FFF2-40B4-BE49-F238E27FC236}">
                <a16:creationId xmlns:a16="http://schemas.microsoft.com/office/drawing/2014/main" id="{F465FB07-4C97-4BDD-9DC9-651DAC37B5DC}"/>
              </a:ext>
            </a:extLst>
          </p:cNvPr>
          <p:cNvSpPr/>
          <p:nvPr/>
        </p:nvSpPr>
        <p:spPr>
          <a:xfrm>
            <a:off x="0" y="2159674"/>
            <a:ext cx="10691813" cy="5400001"/>
          </a:xfrm>
          <a:prstGeom prst="flowChartManualInpu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p:cNvSpPr>
            <a:spLocks noGrp="1"/>
          </p:cNvSpPr>
          <p:nvPr>
            <p:ph type="title"/>
          </p:nvPr>
        </p:nvSpPr>
        <p:spPr/>
        <p:txBody>
          <a:bodyPr/>
          <a:lstStyle/>
          <a:p>
            <a:r>
              <a:rPr lang="en-GB" dirty="0"/>
              <a:t>Share homework</a:t>
            </a:r>
          </a:p>
        </p:txBody>
      </p:sp>
      <p:sp>
        <p:nvSpPr>
          <p:cNvPr id="6" name="Slide Number Placeholder 5">
            <a:extLst>
              <a:ext uri="{FF2B5EF4-FFF2-40B4-BE49-F238E27FC236}">
                <a16:creationId xmlns:a16="http://schemas.microsoft.com/office/drawing/2014/main" id="{60726D22-EDDF-4ACD-A6F1-8133145335F6}"/>
              </a:ext>
            </a:extLst>
          </p:cNvPr>
          <p:cNvSpPr>
            <a:spLocks noGrp="1"/>
          </p:cNvSpPr>
          <p:nvPr>
            <p:ph type="sldNum" sz="quarter" idx="11"/>
          </p:nvPr>
        </p:nvSpPr>
        <p:spPr/>
        <p:txBody>
          <a:bodyPr/>
          <a:lstStyle/>
          <a:p>
            <a:fld id="{7870704B-CE94-48CC-AF30-84932A1262A7}" type="slidenum">
              <a:rPr lang="en-GB" smtClean="0">
                <a:solidFill>
                  <a:schemeClr val="tx1"/>
                </a:solidFill>
              </a:rPr>
              <a:pPr/>
              <a:t>2</a:t>
            </a:fld>
            <a:endParaRPr lang="en-GB" dirty="0">
              <a:solidFill>
                <a:schemeClr val="tx1"/>
              </a:solidFill>
            </a:endParaRPr>
          </a:p>
        </p:txBody>
      </p:sp>
      <p:sp>
        <p:nvSpPr>
          <p:cNvPr id="9" name="TextBox 8">
            <a:extLst>
              <a:ext uri="{FF2B5EF4-FFF2-40B4-BE49-F238E27FC236}">
                <a16:creationId xmlns:a16="http://schemas.microsoft.com/office/drawing/2014/main" id="{CEC3EAB4-C5D0-4F00-8276-E33EE24F56F8}"/>
              </a:ext>
            </a:extLst>
          </p:cNvPr>
          <p:cNvSpPr txBox="1"/>
          <p:nvPr/>
        </p:nvSpPr>
        <p:spPr>
          <a:xfrm>
            <a:off x="388413" y="7055696"/>
            <a:ext cx="2628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t>Tech We Can  </a:t>
            </a:r>
            <a:r>
              <a:rPr lang="en-GB" sz="800" dirty="0"/>
              <a:t>|  Tech for Environment</a:t>
            </a:r>
          </a:p>
        </p:txBody>
      </p:sp>
    </p:spTree>
    <p:extLst>
      <p:ext uri="{BB962C8B-B14F-4D97-AF65-F5344CB8AC3E}">
        <p14:creationId xmlns:p14="http://schemas.microsoft.com/office/powerpoint/2010/main" val="3125687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477993-8777-41E2-AB00-C91F7FD314C6}"/>
              </a:ext>
            </a:extLst>
          </p:cNvPr>
          <p:cNvPicPr>
            <a:picLocks noChangeAspect="1"/>
          </p:cNvPicPr>
          <p:nvPr/>
        </p:nvPicPr>
        <p:blipFill rotWithShape="1">
          <a:blip r:embed="rId2"/>
          <a:srcRect t="1" b="16"/>
          <a:stretch/>
        </p:blipFill>
        <p:spPr>
          <a:xfrm>
            <a:off x="476" y="0"/>
            <a:ext cx="10690860" cy="6818749"/>
          </a:xfrm>
          <a:prstGeom prst="rect">
            <a:avLst/>
          </a:prstGeom>
        </p:spPr>
      </p:pic>
      <p:sp>
        <p:nvSpPr>
          <p:cNvPr id="9" name="Rectangle 8">
            <a:extLst>
              <a:ext uri="{FF2B5EF4-FFF2-40B4-BE49-F238E27FC236}">
                <a16:creationId xmlns:a16="http://schemas.microsoft.com/office/drawing/2014/main" id="{3BCA37D7-410F-4E3F-A8B1-378173AAD288}"/>
              </a:ext>
            </a:extLst>
          </p:cNvPr>
          <p:cNvSpPr/>
          <p:nvPr/>
        </p:nvSpPr>
        <p:spPr>
          <a:xfrm>
            <a:off x="0" y="4176193"/>
            <a:ext cx="10691813" cy="2642556"/>
          </a:xfrm>
          <a:prstGeom prst="rect">
            <a:avLst/>
          </a:prstGeom>
          <a:solidFill>
            <a:schemeClr val="tx2">
              <a:alpha val="60000"/>
            </a:schemeClr>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p:cNvSpPr>
            <a:spLocks noGrp="1"/>
          </p:cNvSpPr>
          <p:nvPr>
            <p:ph type="ctrTitle"/>
          </p:nvPr>
        </p:nvSpPr>
        <p:spPr>
          <a:xfrm>
            <a:off x="388416" y="4870408"/>
            <a:ext cx="8677946" cy="663845"/>
          </a:xfrm>
        </p:spPr>
        <p:txBody>
          <a:bodyPr/>
          <a:lstStyle/>
          <a:p>
            <a:r>
              <a:rPr lang="en-GB" dirty="0"/>
              <a:t>The Environment</a:t>
            </a:r>
          </a:p>
        </p:txBody>
      </p:sp>
      <p:sp>
        <p:nvSpPr>
          <p:cNvPr id="4" name="Rectangle 3"/>
          <p:cNvSpPr/>
          <p:nvPr/>
        </p:nvSpPr>
        <p:spPr>
          <a:xfrm>
            <a:off x="388414" y="5808072"/>
            <a:ext cx="6348816" cy="615553"/>
          </a:xfrm>
          <a:prstGeom prst="rect">
            <a:avLst/>
          </a:prstGeom>
        </p:spPr>
        <p:txBody>
          <a:bodyPr wrap="square" lIns="0" tIns="0" rIns="0" bIns="0">
            <a:spAutoFit/>
          </a:bodyPr>
          <a:lstStyle/>
          <a:p>
            <a:r>
              <a:rPr lang="en-GB" sz="2000" spc="-70" dirty="0">
                <a:solidFill>
                  <a:schemeClr val="bg1"/>
                </a:solidFill>
                <a:cs typeface="Arial"/>
              </a:rPr>
              <a:t>To understand how technology is used for the environment and broaden my knowledge of careers available in this field</a:t>
            </a:r>
          </a:p>
        </p:txBody>
      </p:sp>
      <p:sp>
        <p:nvSpPr>
          <p:cNvPr id="5" name="Rectangle 4">
            <a:extLst>
              <a:ext uri="{FF2B5EF4-FFF2-40B4-BE49-F238E27FC236}">
                <a16:creationId xmlns:a16="http://schemas.microsoft.com/office/drawing/2014/main" id="{68AFF9F6-91B6-4E76-84F7-AE74E0DA8B8C}"/>
              </a:ext>
            </a:extLst>
          </p:cNvPr>
          <p:cNvSpPr/>
          <p:nvPr/>
        </p:nvSpPr>
        <p:spPr>
          <a:xfrm>
            <a:off x="388413" y="4562632"/>
            <a:ext cx="1489813" cy="307777"/>
          </a:xfrm>
          <a:prstGeom prst="rect">
            <a:avLst/>
          </a:prstGeom>
        </p:spPr>
        <p:txBody>
          <a:bodyPr wrap="square" lIns="0" tIns="0" rIns="0" bIns="0">
            <a:spAutoFit/>
          </a:bodyPr>
          <a:lstStyle/>
          <a:p>
            <a:r>
              <a:rPr lang="en-GB" sz="2000" spc="-70" dirty="0">
                <a:solidFill>
                  <a:schemeClr val="bg1"/>
                </a:solidFill>
                <a:cs typeface="Arial"/>
              </a:rPr>
              <a:t>TECH FOR </a:t>
            </a:r>
          </a:p>
        </p:txBody>
      </p:sp>
      <p:sp>
        <p:nvSpPr>
          <p:cNvPr id="78" name="Freeform 320">
            <a:extLst>
              <a:ext uri="{FF2B5EF4-FFF2-40B4-BE49-F238E27FC236}">
                <a16:creationId xmlns:a16="http://schemas.microsoft.com/office/drawing/2014/main" id="{5AB449F7-3630-441F-BCF7-F5708D05C427}"/>
              </a:ext>
            </a:extLst>
          </p:cNvPr>
          <p:cNvSpPr>
            <a:spLocks noChangeAspect="1" noEditPoints="1"/>
          </p:cNvSpPr>
          <p:nvPr/>
        </p:nvSpPr>
        <p:spPr bwMode="auto">
          <a:xfrm>
            <a:off x="10136371" y="7025558"/>
            <a:ext cx="324000" cy="324000"/>
          </a:xfrm>
          <a:custGeom>
            <a:avLst/>
            <a:gdLst>
              <a:gd name="T0" fmla="*/ 272 w 456"/>
              <a:gd name="T1" fmla="*/ 255 h 457"/>
              <a:gd name="T2" fmla="*/ 281 w 456"/>
              <a:gd name="T3" fmla="*/ 193 h 457"/>
              <a:gd name="T4" fmla="*/ 348 w 456"/>
              <a:gd name="T5" fmla="*/ 0 h 457"/>
              <a:gd name="T6" fmla="*/ 255 w 456"/>
              <a:gd name="T7" fmla="*/ 184 h 457"/>
              <a:gd name="T8" fmla="*/ 193 w 456"/>
              <a:gd name="T9" fmla="*/ 176 h 457"/>
              <a:gd name="T10" fmla="*/ 0 w 456"/>
              <a:gd name="T11" fmla="*/ 108 h 457"/>
              <a:gd name="T12" fmla="*/ 184 w 456"/>
              <a:gd name="T13" fmla="*/ 202 h 457"/>
              <a:gd name="T14" fmla="*/ 175 w 456"/>
              <a:gd name="T15" fmla="*/ 264 h 457"/>
              <a:gd name="T16" fmla="*/ 108 w 456"/>
              <a:gd name="T17" fmla="*/ 457 h 457"/>
              <a:gd name="T18" fmla="*/ 201 w 456"/>
              <a:gd name="T19" fmla="*/ 272 h 457"/>
              <a:gd name="T20" fmla="*/ 263 w 456"/>
              <a:gd name="T21" fmla="*/ 281 h 457"/>
              <a:gd name="T22" fmla="*/ 456 w 456"/>
              <a:gd name="T23" fmla="*/ 348 h 457"/>
              <a:gd name="T24" fmla="*/ 24 w 456"/>
              <a:gd name="T25" fmla="*/ 348 h 457"/>
              <a:gd name="T26" fmla="*/ 122 w 456"/>
              <a:gd name="T27" fmla="*/ 317 h 457"/>
              <a:gd name="T28" fmla="*/ 68 w 456"/>
              <a:gd name="T29" fmla="*/ 291 h 457"/>
              <a:gd name="T30" fmla="*/ 74 w 456"/>
              <a:gd name="T31" fmla="*/ 348 h 457"/>
              <a:gd name="T32" fmla="*/ 148 w 456"/>
              <a:gd name="T33" fmla="*/ 406 h 457"/>
              <a:gd name="T34" fmla="*/ 142 w 456"/>
              <a:gd name="T35" fmla="*/ 348 h 457"/>
              <a:gd name="T36" fmla="*/ 192 w 456"/>
              <a:gd name="T37" fmla="*/ 348 h 457"/>
              <a:gd name="T38" fmla="*/ 108 w 456"/>
              <a:gd name="T39" fmla="*/ 358 h 457"/>
              <a:gd name="T40" fmla="*/ 117 w 456"/>
              <a:gd name="T41" fmla="*/ 348 h 457"/>
              <a:gd name="T42" fmla="*/ 142 w 456"/>
              <a:gd name="T43" fmla="*/ 108 h 457"/>
              <a:gd name="T44" fmla="*/ 148 w 456"/>
              <a:gd name="T45" fmla="*/ 51 h 457"/>
              <a:gd name="T46" fmla="*/ 74 w 456"/>
              <a:gd name="T47" fmla="*/ 108 h 457"/>
              <a:gd name="T48" fmla="*/ 68 w 456"/>
              <a:gd name="T49" fmla="*/ 166 h 457"/>
              <a:gd name="T50" fmla="*/ 122 w 456"/>
              <a:gd name="T51" fmla="*/ 139 h 457"/>
              <a:gd name="T52" fmla="*/ 24 w 456"/>
              <a:gd name="T53" fmla="*/ 108 h 457"/>
              <a:gd name="T54" fmla="*/ 175 w 456"/>
              <a:gd name="T55" fmla="*/ 158 h 457"/>
              <a:gd name="T56" fmla="*/ 99 w 456"/>
              <a:gd name="T57" fmla="*/ 108 h 457"/>
              <a:gd name="T58" fmla="*/ 228 w 456"/>
              <a:gd name="T59" fmla="*/ 255 h 457"/>
              <a:gd name="T60" fmla="*/ 255 w 456"/>
              <a:gd name="T61" fmla="*/ 228 h 457"/>
              <a:gd name="T62" fmla="*/ 432 w 456"/>
              <a:gd name="T63" fmla="*/ 108 h 457"/>
              <a:gd name="T64" fmla="*/ 334 w 456"/>
              <a:gd name="T65" fmla="*/ 139 h 457"/>
              <a:gd name="T66" fmla="*/ 388 w 456"/>
              <a:gd name="T67" fmla="*/ 166 h 457"/>
              <a:gd name="T68" fmla="*/ 382 w 456"/>
              <a:gd name="T69" fmla="*/ 108 h 457"/>
              <a:gd name="T70" fmla="*/ 308 w 456"/>
              <a:gd name="T71" fmla="*/ 51 h 457"/>
              <a:gd name="T72" fmla="*/ 314 w 456"/>
              <a:gd name="T73" fmla="*/ 108 h 457"/>
              <a:gd name="T74" fmla="*/ 264 w 456"/>
              <a:gd name="T75" fmla="*/ 108 h 457"/>
              <a:gd name="T76" fmla="*/ 348 w 456"/>
              <a:gd name="T77" fmla="*/ 99 h 457"/>
              <a:gd name="T78" fmla="*/ 339 w 456"/>
              <a:gd name="T79" fmla="*/ 108 h 457"/>
              <a:gd name="T80" fmla="*/ 281 w 456"/>
              <a:gd name="T81" fmla="*/ 299 h 457"/>
              <a:gd name="T82" fmla="*/ 315 w 456"/>
              <a:gd name="T83" fmla="*/ 356 h 457"/>
              <a:gd name="T84" fmla="*/ 329 w 456"/>
              <a:gd name="T85" fmla="*/ 377 h 457"/>
              <a:gd name="T86" fmla="*/ 379 w 456"/>
              <a:gd name="T87" fmla="*/ 335 h 457"/>
              <a:gd name="T88" fmla="*/ 362 w 456"/>
              <a:gd name="T89" fmla="*/ 317 h 457"/>
              <a:gd name="T90" fmla="*/ 298 w 456"/>
              <a:gd name="T91" fmla="*/ 281 h 457"/>
              <a:gd name="T92" fmla="*/ 348 w 456"/>
              <a:gd name="T93" fmla="*/ 432 h 457"/>
              <a:gd name="T94" fmla="*/ 357 w 456"/>
              <a:gd name="T95" fmla="*/ 34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6" h="457">
                <a:moveTo>
                  <a:pt x="348" y="240"/>
                </a:moveTo>
                <a:cubicBezTo>
                  <a:pt x="323" y="240"/>
                  <a:pt x="299" y="249"/>
                  <a:pt x="281" y="264"/>
                </a:cubicBezTo>
                <a:cubicBezTo>
                  <a:pt x="272" y="255"/>
                  <a:pt x="272" y="255"/>
                  <a:pt x="272" y="255"/>
                </a:cubicBezTo>
                <a:cubicBezTo>
                  <a:pt x="277" y="247"/>
                  <a:pt x="280" y="238"/>
                  <a:pt x="280" y="228"/>
                </a:cubicBezTo>
                <a:cubicBezTo>
                  <a:pt x="280" y="219"/>
                  <a:pt x="277" y="209"/>
                  <a:pt x="272" y="202"/>
                </a:cubicBezTo>
                <a:cubicBezTo>
                  <a:pt x="281" y="193"/>
                  <a:pt x="281" y="193"/>
                  <a:pt x="281" y="193"/>
                </a:cubicBezTo>
                <a:cubicBezTo>
                  <a:pt x="299" y="208"/>
                  <a:pt x="323" y="217"/>
                  <a:pt x="348" y="217"/>
                </a:cubicBezTo>
                <a:cubicBezTo>
                  <a:pt x="408" y="217"/>
                  <a:pt x="456" y="168"/>
                  <a:pt x="456" y="108"/>
                </a:cubicBezTo>
                <a:cubicBezTo>
                  <a:pt x="456" y="49"/>
                  <a:pt x="408" y="0"/>
                  <a:pt x="348" y="0"/>
                </a:cubicBezTo>
                <a:cubicBezTo>
                  <a:pt x="288" y="0"/>
                  <a:pt x="240" y="49"/>
                  <a:pt x="240" y="108"/>
                </a:cubicBezTo>
                <a:cubicBezTo>
                  <a:pt x="240" y="134"/>
                  <a:pt x="249" y="157"/>
                  <a:pt x="263" y="176"/>
                </a:cubicBezTo>
                <a:cubicBezTo>
                  <a:pt x="255" y="184"/>
                  <a:pt x="255" y="184"/>
                  <a:pt x="255" y="184"/>
                </a:cubicBezTo>
                <a:cubicBezTo>
                  <a:pt x="247" y="179"/>
                  <a:pt x="238" y="177"/>
                  <a:pt x="228" y="177"/>
                </a:cubicBezTo>
                <a:cubicBezTo>
                  <a:pt x="218" y="177"/>
                  <a:pt x="209" y="179"/>
                  <a:pt x="201" y="184"/>
                </a:cubicBezTo>
                <a:cubicBezTo>
                  <a:pt x="193" y="176"/>
                  <a:pt x="193" y="176"/>
                  <a:pt x="193" y="176"/>
                </a:cubicBezTo>
                <a:cubicBezTo>
                  <a:pt x="207" y="157"/>
                  <a:pt x="216" y="134"/>
                  <a:pt x="216" y="108"/>
                </a:cubicBezTo>
                <a:cubicBezTo>
                  <a:pt x="216" y="49"/>
                  <a:pt x="168" y="0"/>
                  <a:pt x="108" y="0"/>
                </a:cubicBezTo>
                <a:cubicBezTo>
                  <a:pt x="48" y="0"/>
                  <a:pt x="0" y="49"/>
                  <a:pt x="0" y="108"/>
                </a:cubicBezTo>
                <a:cubicBezTo>
                  <a:pt x="0" y="168"/>
                  <a:pt x="48" y="217"/>
                  <a:pt x="108" y="217"/>
                </a:cubicBezTo>
                <a:cubicBezTo>
                  <a:pt x="133" y="217"/>
                  <a:pt x="157" y="208"/>
                  <a:pt x="175" y="193"/>
                </a:cubicBezTo>
                <a:cubicBezTo>
                  <a:pt x="184" y="202"/>
                  <a:pt x="184" y="202"/>
                  <a:pt x="184" y="202"/>
                </a:cubicBezTo>
                <a:cubicBezTo>
                  <a:pt x="179" y="209"/>
                  <a:pt x="176" y="219"/>
                  <a:pt x="176" y="228"/>
                </a:cubicBezTo>
                <a:cubicBezTo>
                  <a:pt x="176" y="238"/>
                  <a:pt x="179" y="247"/>
                  <a:pt x="184" y="255"/>
                </a:cubicBezTo>
                <a:cubicBezTo>
                  <a:pt x="175" y="264"/>
                  <a:pt x="175" y="264"/>
                  <a:pt x="175" y="264"/>
                </a:cubicBezTo>
                <a:cubicBezTo>
                  <a:pt x="157" y="249"/>
                  <a:pt x="133" y="240"/>
                  <a:pt x="108" y="240"/>
                </a:cubicBezTo>
                <a:cubicBezTo>
                  <a:pt x="48" y="240"/>
                  <a:pt x="0" y="289"/>
                  <a:pt x="0" y="348"/>
                </a:cubicBezTo>
                <a:cubicBezTo>
                  <a:pt x="0" y="408"/>
                  <a:pt x="48" y="457"/>
                  <a:pt x="108" y="457"/>
                </a:cubicBezTo>
                <a:cubicBezTo>
                  <a:pt x="168" y="457"/>
                  <a:pt x="216" y="408"/>
                  <a:pt x="216" y="348"/>
                </a:cubicBezTo>
                <a:cubicBezTo>
                  <a:pt x="216" y="323"/>
                  <a:pt x="207" y="300"/>
                  <a:pt x="193" y="281"/>
                </a:cubicBezTo>
                <a:cubicBezTo>
                  <a:pt x="201" y="272"/>
                  <a:pt x="201" y="272"/>
                  <a:pt x="201" y="272"/>
                </a:cubicBezTo>
                <a:cubicBezTo>
                  <a:pt x="209" y="277"/>
                  <a:pt x="218" y="280"/>
                  <a:pt x="228" y="280"/>
                </a:cubicBezTo>
                <a:cubicBezTo>
                  <a:pt x="238" y="280"/>
                  <a:pt x="247" y="277"/>
                  <a:pt x="255" y="272"/>
                </a:cubicBezTo>
                <a:cubicBezTo>
                  <a:pt x="263" y="281"/>
                  <a:pt x="263" y="281"/>
                  <a:pt x="263" y="281"/>
                </a:cubicBezTo>
                <a:cubicBezTo>
                  <a:pt x="249" y="300"/>
                  <a:pt x="240" y="323"/>
                  <a:pt x="240" y="348"/>
                </a:cubicBezTo>
                <a:cubicBezTo>
                  <a:pt x="240" y="408"/>
                  <a:pt x="288" y="457"/>
                  <a:pt x="348" y="457"/>
                </a:cubicBezTo>
                <a:cubicBezTo>
                  <a:pt x="408" y="457"/>
                  <a:pt x="456" y="408"/>
                  <a:pt x="456" y="348"/>
                </a:cubicBezTo>
                <a:cubicBezTo>
                  <a:pt x="456" y="289"/>
                  <a:pt x="408" y="240"/>
                  <a:pt x="348" y="240"/>
                </a:cubicBezTo>
                <a:close/>
                <a:moveTo>
                  <a:pt x="108" y="432"/>
                </a:moveTo>
                <a:cubicBezTo>
                  <a:pt x="62" y="432"/>
                  <a:pt x="24" y="394"/>
                  <a:pt x="24" y="348"/>
                </a:cubicBezTo>
                <a:cubicBezTo>
                  <a:pt x="24" y="302"/>
                  <a:pt x="62" y="265"/>
                  <a:pt x="108" y="265"/>
                </a:cubicBezTo>
                <a:cubicBezTo>
                  <a:pt x="127" y="265"/>
                  <a:pt x="144" y="271"/>
                  <a:pt x="158" y="281"/>
                </a:cubicBezTo>
                <a:cubicBezTo>
                  <a:pt x="122" y="317"/>
                  <a:pt x="122" y="317"/>
                  <a:pt x="122" y="317"/>
                </a:cubicBezTo>
                <a:cubicBezTo>
                  <a:pt x="118" y="315"/>
                  <a:pt x="113" y="314"/>
                  <a:pt x="108" y="314"/>
                </a:cubicBezTo>
                <a:cubicBezTo>
                  <a:pt x="103" y="314"/>
                  <a:pt x="99" y="315"/>
                  <a:pt x="94" y="317"/>
                </a:cubicBezTo>
                <a:cubicBezTo>
                  <a:pt x="68" y="291"/>
                  <a:pt x="68" y="291"/>
                  <a:pt x="68" y="291"/>
                </a:cubicBezTo>
                <a:cubicBezTo>
                  <a:pt x="51" y="308"/>
                  <a:pt x="51" y="308"/>
                  <a:pt x="51" y="308"/>
                </a:cubicBezTo>
                <a:cubicBezTo>
                  <a:pt x="77" y="335"/>
                  <a:pt x="77" y="335"/>
                  <a:pt x="77" y="335"/>
                </a:cubicBezTo>
                <a:cubicBezTo>
                  <a:pt x="75" y="339"/>
                  <a:pt x="74" y="343"/>
                  <a:pt x="74" y="348"/>
                </a:cubicBezTo>
                <a:cubicBezTo>
                  <a:pt x="74" y="367"/>
                  <a:pt x="89" y="382"/>
                  <a:pt x="108" y="382"/>
                </a:cubicBezTo>
                <a:cubicBezTo>
                  <a:pt x="113" y="382"/>
                  <a:pt x="118" y="381"/>
                  <a:pt x="122" y="379"/>
                </a:cubicBezTo>
                <a:cubicBezTo>
                  <a:pt x="148" y="406"/>
                  <a:pt x="148" y="406"/>
                  <a:pt x="148" y="406"/>
                </a:cubicBezTo>
                <a:cubicBezTo>
                  <a:pt x="166" y="388"/>
                  <a:pt x="166" y="388"/>
                  <a:pt x="166" y="388"/>
                </a:cubicBezTo>
                <a:cubicBezTo>
                  <a:pt x="139" y="362"/>
                  <a:pt x="139" y="362"/>
                  <a:pt x="139" y="362"/>
                </a:cubicBezTo>
                <a:cubicBezTo>
                  <a:pt x="141" y="358"/>
                  <a:pt x="142" y="353"/>
                  <a:pt x="142" y="348"/>
                </a:cubicBezTo>
                <a:cubicBezTo>
                  <a:pt x="142" y="343"/>
                  <a:pt x="141" y="339"/>
                  <a:pt x="139" y="335"/>
                </a:cubicBezTo>
                <a:cubicBezTo>
                  <a:pt x="175" y="299"/>
                  <a:pt x="175" y="299"/>
                  <a:pt x="175" y="299"/>
                </a:cubicBezTo>
                <a:cubicBezTo>
                  <a:pt x="185" y="313"/>
                  <a:pt x="192" y="330"/>
                  <a:pt x="192" y="348"/>
                </a:cubicBezTo>
                <a:cubicBezTo>
                  <a:pt x="192" y="394"/>
                  <a:pt x="154" y="432"/>
                  <a:pt x="108" y="432"/>
                </a:cubicBezTo>
                <a:close/>
                <a:moveTo>
                  <a:pt x="117" y="348"/>
                </a:moveTo>
                <a:cubicBezTo>
                  <a:pt x="117" y="354"/>
                  <a:pt x="113" y="358"/>
                  <a:pt x="108" y="358"/>
                </a:cubicBezTo>
                <a:cubicBezTo>
                  <a:pt x="103" y="358"/>
                  <a:pt x="99" y="354"/>
                  <a:pt x="99" y="348"/>
                </a:cubicBezTo>
                <a:cubicBezTo>
                  <a:pt x="99" y="343"/>
                  <a:pt x="103" y="339"/>
                  <a:pt x="108" y="339"/>
                </a:cubicBezTo>
                <a:cubicBezTo>
                  <a:pt x="113" y="339"/>
                  <a:pt x="117" y="343"/>
                  <a:pt x="117" y="348"/>
                </a:cubicBezTo>
                <a:close/>
                <a:moveTo>
                  <a:pt x="175" y="158"/>
                </a:moveTo>
                <a:cubicBezTo>
                  <a:pt x="139" y="122"/>
                  <a:pt x="139" y="122"/>
                  <a:pt x="139" y="122"/>
                </a:cubicBezTo>
                <a:cubicBezTo>
                  <a:pt x="141" y="118"/>
                  <a:pt x="142" y="113"/>
                  <a:pt x="142" y="108"/>
                </a:cubicBezTo>
                <a:cubicBezTo>
                  <a:pt x="142" y="103"/>
                  <a:pt x="141" y="99"/>
                  <a:pt x="139" y="95"/>
                </a:cubicBezTo>
                <a:cubicBezTo>
                  <a:pt x="166" y="68"/>
                  <a:pt x="166" y="68"/>
                  <a:pt x="166" y="68"/>
                </a:cubicBezTo>
                <a:cubicBezTo>
                  <a:pt x="148" y="51"/>
                  <a:pt x="148" y="51"/>
                  <a:pt x="148" y="51"/>
                </a:cubicBezTo>
                <a:cubicBezTo>
                  <a:pt x="122" y="77"/>
                  <a:pt x="122" y="77"/>
                  <a:pt x="122" y="77"/>
                </a:cubicBezTo>
                <a:cubicBezTo>
                  <a:pt x="118" y="75"/>
                  <a:pt x="113" y="74"/>
                  <a:pt x="108" y="74"/>
                </a:cubicBezTo>
                <a:cubicBezTo>
                  <a:pt x="89" y="74"/>
                  <a:pt x="74" y="90"/>
                  <a:pt x="74" y="108"/>
                </a:cubicBezTo>
                <a:cubicBezTo>
                  <a:pt x="74" y="113"/>
                  <a:pt x="75" y="118"/>
                  <a:pt x="77" y="122"/>
                </a:cubicBezTo>
                <a:cubicBezTo>
                  <a:pt x="51" y="148"/>
                  <a:pt x="51" y="148"/>
                  <a:pt x="51" y="148"/>
                </a:cubicBezTo>
                <a:cubicBezTo>
                  <a:pt x="68" y="166"/>
                  <a:pt x="68" y="166"/>
                  <a:pt x="68" y="166"/>
                </a:cubicBezTo>
                <a:cubicBezTo>
                  <a:pt x="94" y="139"/>
                  <a:pt x="94" y="139"/>
                  <a:pt x="94" y="139"/>
                </a:cubicBezTo>
                <a:cubicBezTo>
                  <a:pt x="99" y="141"/>
                  <a:pt x="103" y="142"/>
                  <a:pt x="108" y="142"/>
                </a:cubicBezTo>
                <a:cubicBezTo>
                  <a:pt x="113" y="142"/>
                  <a:pt x="118" y="141"/>
                  <a:pt x="122" y="139"/>
                </a:cubicBezTo>
                <a:cubicBezTo>
                  <a:pt x="158" y="175"/>
                  <a:pt x="158" y="175"/>
                  <a:pt x="158" y="175"/>
                </a:cubicBezTo>
                <a:cubicBezTo>
                  <a:pt x="144" y="186"/>
                  <a:pt x="127" y="192"/>
                  <a:pt x="108" y="192"/>
                </a:cubicBezTo>
                <a:cubicBezTo>
                  <a:pt x="62" y="192"/>
                  <a:pt x="24" y="154"/>
                  <a:pt x="24" y="108"/>
                </a:cubicBezTo>
                <a:cubicBezTo>
                  <a:pt x="24" y="62"/>
                  <a:pt x="62" y="25"/>
                  <a:pt x="108" y="25"/>
                </a:cubicBezTo>
                <a:cubicBezTo>
                  <a:pt x="154" y="25"/>
                  <a:pt x="192" y="62"/>
                  <a:pt x="192" y="108"/>
                </a:cubicBezTo>
                <a:cubicBezTo>
                  <a:pt x="192" y="127"/>
                  <a:pt x="185" y="144"/>
                  <a:pt x="175" y="158"/>
                </a:cubicBezTo>
                <a:close/>
                <a:moveTo>
                  <a:pt x="117" y="108"/>
                </a:moveTo>
                <a:cubicBezTo>
                  <a:pt x="117" y="114"/>
                  <a:pt x="113" y="118"/>
                  <a:pt x="108" y="118"/>
                </a:cubicBezTo>
                <a:cubicBezTo>
                  <a:pt x="103" y="118"/>
                  <a:pt x="99" y="114"/>
                  <a:pt x="99" y="108"/>
                </a:cubicBezTo>
                <a:cubicBezTo>
                  <a:pt x="99" y="103"/>
                  <a:pt x="103" y="99"/>
                  <a:pt x="108" y="99"/>
                </a:cubicBezTo>
                <a:cubicBezTo>
                  <a:pt x="113" y="99"/>
                  <a:pt x="117" y="103"/>
                  <a:pt x="117" y="108"/>
                </a:cubicBezTo>
                <a:close/>
                <a:moveTo>
                  <a:pt x="228" y="255"/>
                </a:moveTo>
                <a:cubicBezTo>
                  <a:pt x="213" y="255"/>
                  <a:pt x="201" y="243"/>
                  <a:pt x="201" y="228"/>
                </a:cubicBezTo>
                <a:cubicBezTo>
                  <a:pt x="201" y="213"/>
                  <a:pt x="213" y="201"/>
                  <a:pt x="228" y="201"/>
                </a:cubicBezTo>
                <a:cubicBezTo>
                  <a:pt x="243" y="201"/>
                  <a:pt x="255" y="213"/>
                  <a:pt x="255" y="228"/>
                </a:cubicBezTo>
                <a:cubicBezTo>
                  <a:pt x="255" y="243"/>
                  <a:pt x="243" y="255"/>
                  <a:pt x="228" y="255"/>
                </a:cubicBezTo>
                <a:close/>
                <a:moveTo>
                  <a:pt x="348" y="25"/>
                </a:moveTo>
                <a:cubicBezTo>
                  <a:pt x="394" y="25"/>
                  <a:pt x="432" y="62"/>
                  <a:pt x="432" y="108"/>
                </a:cubicBezTo>
                <a:cubicBezTo>
                  <a:pt x="432" y="154"/>
                  <a:pt x="394" y="192"/>
                  <a:pt x="348" y="192"/>
                </a:cubicBezTo>
                <a:cubicBezTo>
                  <a:pt x="329" y="192"/>
                  <a:pt x="312" y="186"/>
                  <a:pt x="298" y="175"/>
                </a:cubicBezTo>
                <a:cubicBezTo>
                  <a:pt x="334" y="139"/>
                  <a:pt x="334" y="139"/>
                  <a:pt x="334" y="139"/>
                </a:cubicBezTo>
                <a:cubicBezTo>
                  <a:pt x="339" y="141"/>
                  <a:pt x="343" y="142"/>
                  <a:pt x="348" y="142"/>
                </a:cubicBezTo>
                <a:cubicBezTo>
                  <a:pt x="353" y="142"/>
                  <a:pt x="358" y="141"/>
                  <a:pt x="362" y="139"/>
                </a:cubicBezTo>
                <a:cubicBezTo>
                  <a:pt x="388" y="166"/>
                  <a:pt x="388" y="166"/>
                  <a:pt x="388" y="166"/>
                </a:cubicBezTo>
                <a:cubicBezTo>
                  <a:pt x="406" y="148"/>
                  <a:pt x="406" y="148"/>
                  <a:pt x="406" y="148"/>
                </a:cubicBezTo>
                <a:cubicBezTo>
                  <a:pt x="379" y="122"/>
                  <a:pt x="379" y="122"/>
                  <a:pt x="379" y="122"/>
                </a:cubicBezTo>
                <a:cubicBezTo>
                  <a:pt x="381" y="118"/>
                  <a:pt x="382" y="113"/>
                  <a:pt x="382" y="108"/>
                </a:cubicBezTo>
                <a:cubicBezTo>
                  <a:pt x="382" y="90"/>
                  <a:pt x="367" y="74"/>
                  <a:pt x="348" y="74"/>
                </a:cubicBezTo>
                <a:cubicBezTo>
                  <a:pt x="343" y="74"/>
                  <a:pt x="339" y="75"/>
                  <a:pt x="334" y="77"/>
                </a:cubicBezTo>
                <a:cubicBezTo>
                  <a:pt x="308" y="51"/>
                  <a:pt x="308" y="51"/>
                  <a:pt x="308" y="51"/>
                </a:cubicBezTo>
                <a:cubicBezTo>
                  <a:pt x="291" y="68"/>
                  <a:pt x="291" y="68"/>
                  <a:pt x="291" y="68"/>
                </a:cubicBezTo>
                <a:cubicBezTo>
                  <a:pt x="317" y="95"/>
                  <a:pt x="317" y="95"/>
                  <a:pt x="317" y="95"/>
                </a:cubicBezTo>
                <a:cubicBezTo>
                  <a:pt x="315" y="99"/>
                  <a:pt x="314" y="103"/>
                  <a:pt x="314" y="108"/>
                </a:cubicBezTo>
                <a:cubicBezTo>
                  <a:pt x="314" y="113"/>
                  <a:pt x="315" y="118"/>
                  <a:pt x="317" y="122"/>
                </a:cubicBezTo>
                <a:cubicBezTo>
                  <a:pt x="281" y="158"/>
                  <a:pt x="281" y="158"/>
                  <a:pt x="281" y="158"/>
                </a:cubicBezTo>
                <a:cubicBezTo>
                  <a:pt x="271" y="144"/>
                  <a:pt x="264" y="127"/>
                  <a:pt x="264" y="108"/>
                </a:cubicBezTo>
                <a:cubicBezTo>
                  <a:pt x="264" y="62"/>
                  <a:pt x="302" y="25"/>
                  <a:pt x="348" y="25"/>
                </a:cubicBezTo>
                <a:close/>
                <a:moveTo>
                  <a:pt x="339" y="108"/>
                </a:moveTo>
                <a:cubicBezTo>
                  <a:pt x="339" y="103"/>
                  <a:pt x="343" y="99"/>
                  <a:pt x="348" y="99"/>
                </a:cubicBezTo>
                <a:cubicBezTo>
                  <a:pt x="353" y="99"/>
                  <a:pt x="357" y="103"/>
                  <a:pt x="357" y="108"/>
                </a:cubicBezTo>
                <a:cubicBezTo>
                  <a:pt x="357" y="114"/>
                  <a:pt x="353" y="118"/>
                  <a:pt x="348" y="118"/>
                </a:cubicBezTo>
                <a:cubicBezTo>
                  <a:pt x="343" y="118"/>
                  <a:pt x="339" y="114"/>
                  <a:pt x="339" y="108"/>
                </a:cubicBezTo>
                <a:close/>
                <a:moveTo>
                  <a:pt x="348" y="432"/>
                </a:moveTo>
                <a:cubicBezTo>
                  <a:pt x="302" y="432"/>
                  <a:pt x="264" y="394"/>
                  <a:pt x="264" y="348"/>
                </a:cubicBezTo>
                <a:cubicBezTo>
                  <a:pt x="264" y="330"/>
                  <a:pt x="271" y="313"/>
                  <a:pt x="281" y="299"/>
                </a:cubicBezTo>
                <a:cubicBezTo>
                  <a:pt x="317" y="335"/>
                  <a:pt x="317" y="335"/>
                  <a:pt x="317" y="335"/>
                </a:cubicBezTo>
                <a:cubicBezTo>
                  <a:pt x="315" y="339"/>
                  <a:pt x="314" y="343"/>
                  <a:pt x="314" y="348"/>
                </a:cubicBezTo>
                <a:cubicBezTo>
                  <a:pt x="314" y="351"/>
                  <a:pt x="314" y="354"/>
                  <a:pt x="315" y="356"/>
                </a:cubicBezTo>
                <a:cubicBezTo>
                  <a:pt x="287" y="384"/>
                  <a:pt x="287" y="384"/>
                  <a:pt x="287" y="384"/>
                </a:cubicBezTo>
                <a:cubicBezTo>
                  <a:pt x="304" y="402"/>
                  <a:pt x="304" y="402"/>
                  <a:pt x="304" y="402"/>
                </a:cubicBezTo>
                <a:cubicBezTo>
                  <a:pt x="329" y="377"/>
                  <a:pt x="329" y="377"/>
                  <a:pt x="329" y="377"/>
                </a:cubicBezTo>
                <a:cubicBezTo>
                  <a:pt x="335" y="380"/>
                  <a:pt x="341" y="382"/>
                  <a:pt x="348" y="382"/>
                </a:cubicBezTo>
                <a:cubicBezTo>
                  <a:pt x="367" y="382"/>
                  <a:pt x="382" y="367"/>
                  <a:pt x="382" y="348"/>
                </a:cubicBezTo>
                <a:cubicBezTo>
                  <a:pt x="382" y="343"/>
                  <a:pt x="381" y="339"/>
                  <a:pt x="379" y="335"/>
                </a:cubicBezTo>
                <a:cubicBezTo>
                  <a:pt x="406" y="308"/>
                  <a:pt x="406" y="308"/>
                  <a:pt x="406" y="308"/>
                </a:cubicBezTo>
                <a:cubicBezTo>
                  <a:pt x="388" y="291"/>
                  <a:pt x="388" y="291"/>
                  <a:pt x="388" y="291"/>
                </a:cubicBezTo>
                <a:cubicBezTo>
                  <a:pt x="362" y="317"/>
                  <a:pt x="362" y="317"/>
                  <a:pt x="362" y="317"/>
                </a:cubicBezTo>
                <a:cubicBezTo>
                  <a:pt x="358" y="315"/>
                  <a:pt x="353" y="314"/>
                  <a:pt x="348" y="314"/>
                </a:cubicBezTo>
                <a:cubicBezTo>
                  <a:pt x="343" y="314"/>
                  <a:pt x="339" y="315"/>
                  <a:pt x="334" y="317"/>
                </a:cubicBezTo>
                <a:cubicBezTo>
                  <a:pt x="298" y="281"/>
                  <a:pt x="298" y="281"/>
                  <a:pt x="298" y="281"/>
                </a:cubicBezTo>
                <a:cubicBezTo>
                  <a:pt x="312" y="271"/>
                  <a:pt x="329" y="265"/>
                  <a:pt x="348" y="265"/>
                </a:cubicBezTo>
                <a:cubicBezTo>
                  <a:pt x="394" y="265"/>
                  <a:pt x="432" y="302"/>
                  <a:pt x="432" y="348"/>
                </a:cubicBezTo>
                <a:cubicBezTo>
                  <a:pt x="432" y="394"/>
                  <a:pt x="394" y="432"/>
                  <a:pt x="348" y="432"/>
                </a:cubicBezTo>
                <a:close/>
                <a:moveTo>
                  <a:pt x="339" y="348"/>
                </a:moveTo>
                <a:cubicBezTo>
                  <a:pt x="339" y="343"/>
                  <a:pt x="343" y="339"/>
                  <a:pt x="348" y="339"/>
                </a:cubicBezTo>
                <a:cubicBezTo>
                  <a:pt x="353" y="339"/>
                  <a:pt x="357" y="343"/>
                  <a:pt x="357" y="348"/>
                </a:cubicBezTo>
                <a:cubicBezTo>
                  <a:pt x="357" y="354"/>
                  <a:pt x="353" y="358"/>
                  <a:pt x="348" y="358"/>
                </a:cubicBezTo>
                <a:cubicBezTo>
                  <a:pt x="343" y="358"/>
                  <a:pt x="339" y="354"/>
                  <a:pt x="339" y="3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3745D99-742F-FCA1-3315-802D726DE116}"/>
              </a:ext>
            </a:extLst>
          </p:cNvPr>
          <p:cNvSpPr txBox="1"/>
          <p:nvPr/>
        </p:nvSpPr>
        <p:spPr>
          <a:xfrm>
            <a:off x="7439914" y="7067571"/>
            <a:ext cx="5348036" cy="307777"/>
          </a:xfrm>
          <a:prstGeom prst="rect">
            <a:avLst/>
          </a:prstGeom>
          <a:noFill/>
        </p:spPr>
        <p:txBody>
          <a:bodyPr wrap="square">
            <a:spAutoFit/>
          </a:bodyPr>
          <a:lstStyle/>
          <a:p>
            <a:pPr marL="457200" marR="0" lvl="0" indent="0" algn="l" rtl="0">
              <a:lnSpc>
                <a:spcPct val="100000"/>
              </a:lnSpc>
              <a:spcBef>
                <a:spcPts val="0"/>
              </a:spcBef>
              <a:spcAft>
                <a:spcPts val="0"/>
              </a:spcAft>
              <a:buClr>
                <a:srgbClr val="000000"/>
              </a:buClr>
              <a:buSzPts val="1000"/>
              <a:buFont typeface="Arial"/>
              <a:buNone/>
            </a:pPr>
            <a:r>
              <a:rPr lang="en-US" sz="1400" b="0" i="0" u="none" strike="noStrike" cap="none" dirty="0">
                <a:solidFill>
                  <a:schemeClr val="lt1"/>
                </a:solidFill>
                <a:latin typeface="+mn-lt"/>
                <a:ea typeface="Lora"/>
                <a:cs typeface="Lora"/>
                <a:sym typeface="Lora"/>
              </a:rPr>
              <a:t>© Tech She Can 2022</a:t>
            </a:r>
            <a:endParaRPr lang="en-US" sz="1400" b="0" i="0" u="none" strike="noStrike" cap="none" dirty="0">
              <a:solidFill>
                <a:srgbClr val="000000"/>
              </a:solidFill>
              <a:latin typeface="+mn-lt"/>
              <a:ea typeface="Lora"/>
              <a:cs typeface="Lora"/>
              <a:sym typeface="Lora"/>
            </a:endParaRPr>
          </a:p>
        </p:txBody>
      </p:sp>
    </p:spTree>
    <p:extLst>
      <p:ext uri="{BB962C8B-B14F-4D97-AF65-F5344CB8AC3E}">
        <p14:creationId xmlns:p14="http://schemas.microsoft.com/office/powerpoint/2010/main" val="817197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AFAA6A-650D-4165-9692-E07AC562CBA7}"/>
              </a:ext>
            </a:extLst>
          </p:cNvPr>
          <p:cNvSpPr/>
          <p:nvPr/>
        </p:nvSpPr>
        <p:spPr>
          <a:xfrm>
            <a:off x="4042064" y="0"/>
            <a:ext cx="6649749" cy="755967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5" name="Title 4"/>
          <p:cNvSpPr>
            <a:spLocks noGrp="1"/>
          </p:cNvSpPr>
          <p:nvPr>
            <p:ph type="title"/>
          </p:nvPr>
        </p:nvSpPr>
        <p:spPr>
          <a:xfrm>
            <a:off x="388414" y="365104"/>
            <a:ext cx="2898250" cy="900000"/>
          </a:xfrm>
        </p:spPr>
        <p:txBody>
          <a:bodyPr>
            <a:noAutofit/>
          </a:bodyPr>
          <a:lstStyle/>
          <a:p>
            <a:r>
              <a:rPr lang="en-GB" dirty="0"/>
              <a:t>What issues are animals and the environment facing in the world today?</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solidFill>
                  <a:schemeClr val="tx1"/>
                </a:solidFill>
              </a:rPr>
              <a:pPr/>
              <a:t>4</a:t>
            </a:fld>
            <a:endParaRPr lang="en-GB" dirty="0">
              <a:solidFill>
                <a:schemeClr val="tx1"/>
              </a:solidFill>
            </a:endParaRPr>
          </a:p>
        </p:txBody>
      </p:sp>
      <p:pic>
        <p:nvPicPr>
          <p:cNvPr id="2" name="Picture 1">
            <a:extLst>
              <a:ext uri="{FF2B5EF4-FFF2-40B4-BE49-F238E27FC236}">
                <a16:creationId xmlns:a16="http://schemas.microsoft.com/office/drawing/2014/main" id="{86A9001D-65E4-4EDA-83B6-74B99C9B3208}"/>
              </a:ext>
            </a:extLst>
          </p:cNvPr>
          <p:cNvPicPr>
            <a:picLocks noChangeAspect="1"/>
          </p:cNvPicPr>
          <p:nvPr/>
        </p:nvPicPr>
        <p:blipFill>
          <a:blip r:embed="rId2"/>
          <a:stretch>
            <a:fillRect/>
          </a:stretch>
        </p:blipFill>
        <p:spPr>
          <a:xfrm>
            <a:off x="3584864" y="436418"/>
            <a:ext cx="3985260" cy="4229100"/>
          </a:xfrm>
          <a:prstGeom prst="rect">
            <a:avLst/>
          </a:prstGeom>
        </p:spPr>
      </p:pic>
      <p:pic>
        <p:nvPicPr>
          <p:cNvPr id="4" name="Picture 3">
            <a:extLst>
              <a:ext uri="{FF2B5EF4-FFF2-40B4-BE49-F238E27FC236}">
                <a16:creationId xmlns:a16="http://schemas.microsoft.com/office/drawing/2014/main" id="{AA3CF2A6-3BD9-48B6-9AD1-19E62C2B8C35}"/>
              </a:ext>
            </a:extLst>
          </p:cNvPr>
          <p:cNvPicPr>
            <a:picLocks noChangeAspect="1"/>
          </p:cNvPicPr>
          <p:nvPr/>
        </p:nvPicPr>
        <p:blipFill>
          <a:blip r:embed="rId3"/>
          <a:stretch>
            <a:fillRect/>
          </a:stretch>
        </p:blipFill>
        <p:spPr>
          <a:xfrm>
            <a:off x="7651641" y="436418"/>
            <a:ext cx="2651760" cy="2049780"/>
          </a:xfrm>
          <a:prstGeom prst="rect">
            <a:avLst/>
          </a:prstGeom>
        </p:spPr>
      </p:pic>
      <p:pic>
        <p:nvPicPr>
          <p:cNvPr id="8" name="Picture 7">
            <a:extLst>
              <a:ext uri="{FF2B5EF4-FFF2-40B4-BE49-F238E27FC236}">
                <a16:creationId xmlns:a16="http://schemas.microsoft.com/office/drawing/2014/main" id="{07FDA8D2-B068-4FC7-8934-CC7696700BB2}"/>
              </a:ext>
            </a:extLst>
          </p:cNvPr>
          <p:cNvPicPr>
            <a:picLocks noChangeAspect="1"/>
          </p:cNvPicPr>
          <p:nvPr/>
        </p:nvPicPr>
        <p:blipFill>
          <a:blip r:embed="rId4"/>
          <a:stretch>
            <a:fillRect/>
          </a:stretch>
        </p:blipFill>
        <p:spPr>
          <a:xfrm>
            <a:off x="7651641" y="2570656"/>
            <a:ext cx="2651760" cy="2095500"/>
          </a:xfrm>
          <a:prstGeom prst="rect">
            <a:avLst/>
          </a:prstGeom>
        </p:spPr>
      </p:pic>
      <p:pic>
        <p:nvPicPr>
          <p:cNvPr id="9" name="Picture 8">
            <a:extLst>
              <a:ext uri="{FF2B5EF4-FFF2-40B4-BE49-F238E27FC236}">
                <a16:creationId xmlns:a16="http://schemas.microsoft.com/office/drawing/2014/main" id="{68202E38-7B0F-43C0-ACAB-A925A01F3526}"/>
              </a:ext>
            </a:extLst>
          </p:cNvPr>
          <p:cNvPicPr>
            <a:picLocks noChangeAspect="1"/>
          </p:cNvPicPr>
          <p:nvPr/>
        </p:nvPicPr>
        <p:blipFill rotWithShape="1">
          <a:blip r:embed="rId5"/>
          <a:srcRect t="722" b="-1"/>
          <a:stretch/>
        </p:blipFill>
        <p:spPr>
          <a:xfrm>
            <a:off x="5982861" y="4745248"/>
            <a:ext cx="4320540" cy="2095500"/>
          </a:xfrm>
          <a:prstGeom prst="rect">
            <a:avLst/>
          </a:prstGeom>
        </p:spPr>
      </p:pic>
      <p:pic>
        <p:nvPicPr>
          <p:cNvPr id="10" name="Picture 9">
            <a:extLst>
              <a:ext uri="{FF2B5EF4-FFF2-40B4-BE49-F238E27FC236}">
                <a16:creationId xmlns:a16="http://schemas.microsoft.com/office/drawing/2014/main" id="{B6DEAC7B-4745-4FFA-8865-49C8E371F20D}"/>
              </a:ext>
            </a:extLst>
          </p:cNvPr>
          <p:cNvPicPr>
            <a:picLocks noChangeAspect="1"/>
          </p:cNvPicPr>
          <p:nvPr/>
        </p:nvPicPr>
        <p:blipFill>
          <a:blip r:embed="rId6"/>
          <a:stretch>
            <a:fillRect/>
          </a:stretch>
        </p:blipFill>
        <p:spPr>
          <a:xfrm>
            <a:off x="3592484" y="4745248"/>
            <a:ext cx="2308860" cy="2095500"/>
          </a:xfrm>
          <a:prstGeom prst="rect">
            <a:avLst/>
          </a:prstGeom>
        </p:spPr>
      </p:pic>
    </p:spTree>
    <p:extLst>
      <p:ext uri="{BB962C8B-B14F-4D97-AF65-F5344CB8AC3E}">
        <p14:creationId xmlns:p14="http://schemas.microsoft.com/office/powerpoint/2010/main" val="961684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lowchart: Manual Input 24">
            <a:extLst>
              <a:ext uri="{FF2B5EF4-FFF2-40B4-BE49-F238E27FC236}">
                <a16:creationId xmlns:a16="http://schemas.microsoft.com/office/drawing/2014/main" id="{DA3050B3-6B03-409E-AEA2-6F35C2709332}"/>
              </a:ext>
            </a:extLst>
          </p:cNvPr>
          <p:cNvSpPr/>
          <p:nvPr/>
        </p:nvSpPr>
        <p:spPr>
          <a:xfrm>
            <a:off x="0" y="2691245"/>
            <a:ext cx="10691813" cy="4868430"/>
          </a:xfrm>
          <a:prstGeom prst="flowChartManualInpu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6" name="Rectangle 25">
            <a:extLst>
              <a:ext uri="{FF2B5EF4-FFF2-40B4-BE49-F238E27FC236}">
                <a16:creationId xmlns:a16="http://schemas.microsoft.com/office/drawing/2014/main" id="{77310A82-46E6-4E88-AD8B-77FCDE7ECA5F}"/>
              </a:ext>
            </a:extLst>
          </p:cNvPr>
          <p:cNvSpPr/>
          <p:nvPr/>
        </p:nvSpPr>
        <p:spPr>
          <a:xfrm>
            <a:off x="2454801" y="1512604"/>
            <a:ext cx="7848600" cy="5235666"/>
          </a:xfrm>
          <a:prstGeom prst="rect">
            <a:avLst/>
          </a:prstGeom>
          <a:solidFill>
            <a:schemeClr val="bg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r>
              <a:rPr lang="en-GB" sz="1600" dirty="0">
                <a:solidFill>
                  <a:schemeClr val="tx1"/>
                </a:solidFill>
              </a:rPr>
              <a:t>VIDEO SCREENSHOT</a:t>
            </a:r>
          </a:p>
        </p:txBody>
      </p:sp>
      <p:sp>
        <p:nvSpPr>
          <p:cNvPr id="2" name="Title 1">
            <a:extLst>
              <a:ext uri="{FF2B5EF4-FFF2-40B4-BE49-F238E27FC236}">
                <a16:creationId xmlns:a16="http://schemas.microsoft.com/office/drawing/2014/main" id="{C2F0CE92-9145-4851-A135-8EB31B538E06}"/>
              </a:ext>
            </a:extLst>
          </p:cNvPr>
          <p:cNvSpPr>
            <a:spLocks noGrp="1"/>
          </p:cNvSpPr>
          <p:nvPr>
            <p:ph type="title"/>
          </p:nvPr>
        </p:nvSpPr>
        <p:spPr/>
        <p:txBody>
          <a:bodyPr>
            <a:noAutofit/>
          </a:bodyPr>
          <a:lstStyle/>
          <a:p>
            <a:r>
              <a:rPr lang="en-GB" dirty="0"/>
              <a:t>What does sustainability mean?</a:t>
            </a:r>
          </a:p>
        </p:txBody>
      </p:sp>
      <p:sp>
        <p:nvSpPr>
          <p:cNvPr id="4" name="Slide Number Placeholder 3">
            <a:extLst>
              <a:ext uri="{FF2B5EF4-FFF2-40B4-BE49-F238E27FC236}">
                <a16:creationId xmlns:a16="http://schemas.microsoft.com/office/drawing/2014/main" id="{1D1955EA-4D88-4DFB-81F9-FB6FF3A94646}"/>
              </a:ext>
            </a:extLst>
          </p:cNvPr>
          <p:cNvSpPr>
            <a:spLocks noGrp="1"/>
          </p:cNvSpPr>
          <p:nvPr>
            <p:ph type="sldNum" sz="quarter" idx="11"/>
          </p:nvPr>
        </p:nvSpPr>
        <p:spPr/>
        <p:txBody>
          <a:bodyPr/>
          <a:lstStyle/>
          <a:p>
            <a:fld id="{7870704B-CE94-48CC-AF30-84932A1262A7}" type="slidenum">
              <a:rPr lang="en-GB" smtClean="0"/>
              <a:pPr/>
              <a:t>5</a:t>
            </a:fld>
            <a:endParaRPr lang="en-GB" dirty="0"/>
          </a:p>
        </p:txBody>
      </p:sp>
      <p:sp>
        <p:nvSpPr>
          <p:cNvPr id="11" name="TextBox 10">
            <a:extLst>
              <a:ext uri="{FF2B5EF4-FFF2-40B4-BE49-F238E27FC236}">
                <a16:creationId xmlns:a16="http://schemas.microsoft.com/office/drawing/2014/main" id="{02EE1EB2-79CC-4AFF-9898-B6EDE29C3707}"/>
              </a:ext>
            </a:extLst>
          </p:cNvPr>
          <p:cNvSpPr txBox="1"/>
          <p:nvPr/>
        </p:nvSpPr>
        <p:spPr>
          <a:xfrm>
            <a:off x="388413" y="7055696"/>
            <a:ext cx="2628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t>Tech We Can  </a:t>
            </a:r>
            <a:r>
              <a:rPr lang="en-GB" sz="800" dirty="0"/>
              <a:t>|  Tech for Environment</a:t>
            </a:r>
          </a:p>
        </p:txBody>
      </p:sp>
      <p:grpSp>
        <p:nvGrpSpPr>
          <p:cNvPr id="12" name="Group 11">
            <a:extLst>
              <a:ext uri="{FF2B5EF4-FFF2-40B4-BE49-F238E27FC236}">
                <a16:creationId xmlns:a16="http://schemas.microsoft.com/office/drawing/2014/main" id="{D2C9FE04-34A0-4D7C-B503-25F221156529}"/>
              </a:ext>
            </a:extLst>
          </p:cNvPr>
          <p:cNvGrpSpPr/>
          <p:nvPr/>
        </p:nvGrpSpPr>
        <p:grpSpPr>
          <a:xfrm>
            <a:off x="388414" y="6238752"/>
            <a:ext cx="1558374" cy="509518"/>
            <a:chOff x="388414" y="6238752"/>
            <a:chExt cx="1558374" cy="509518"/>
          </a:xfrm>
        </p:grpSpPr>
        <p:sp>
          <p:nvSpPr>
            <p:cNvPr id="5" name="Rectangle: Rounded Corners 4">
              <a:extLst>
                <a:ext uri="{FF2B5EF4-FFF2-40B4-BE49-F238E27FC236}">
                  <a16:creationId xmlns:a16="http://schemas.microsoft.com/office/drawing/2014/main" id="{3C3423DC-1CA9-44A1-8EAD-C5CE98926D35}"/>
                </a:ext>
              </a:extLst>
            </p:cNvPr>
            <p:cNvSpPr/>
            <p:nvPr/>
          </p:nvSpPr>
          <p:spPr>
            <a:xfrm>
              <a:off x="388414" y="6238752"/>
              <a:ext cx="1558374" cy="509518"/>
            </a:xfrm>
            <a:prstGeom prst="roundRect">
              <a:avLst/>
            </a:prstGeom>
            <a:ln>
              <a:noFill/>
            </a:ln>
          </p:spPr>
          <p:style>
            <a:lnRef idx="0">
              <a:schemeClr val="accent1"/>
            </a:lnRef>
            <a:fillRef idx="1">
              <a:schemeClr val="accent1"/>
            </a:fillRef>
            <a:effectRef idx="0">
              <a:schemeClr val="dk1"/>
            </a:effectRef>
            <a:fontRef idx="minor">
              <a:schemeClr val="lt1"/>
            </a:fontRef>
          </p:style>
          <p:txBody>
            <a:bodyPr rIns="144000" rtlCol="0" anchor="ctr"/>
            <a:lstStyle/>
            <a:p>
              <a:pPr algn="r">
                <a:lnSpc>
                  <a:spcPct val="100000"/>
                </a:lnSpc>
              </a:pPr>
              <a:r>
                <a:rPr lang="en-GB" sz="1400" dirty="0"/>
                <a:t>Watch video</a:t>
              </a:r>
            </a:p>
          </p:txBody>
        </p:sp>
        <p:sp>
          <p:nvSpPr>
            <p:cNvPr id="6" name="Isosceles Triangle 5">
              <a:extLst>
                <a:ext uri="{FF2B5EF4-FFF2-40B4-BE49-F238E27FC236}">
                  <a16:creationId xmlns:a16="http://schemas.microsoft.com/office/drawing/2014/main" id="{072A13A5-71A4-42D7-A858-C2D7BB9EDBF8}"/>
                </a:ext>
              </a:extLst>
            </p:cNvPr>
            <p:cNvSpPr/>
            <p:nvPr/>
          </p:nvSpPr>
          <p:spPr>
            <a:xfrm rot="5400000">
              <a:off x="542283" y="6422789"/>
              <a:ext cx="164076" cy="141444"/>
            </a:xfrm>
            <a:prstGeom prst="triangle">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9" name="Rectangle 8">
            <a:hlinkClick r:id="rId2"/>
            <a:extLst>
              <a:ext uri="{FF2B5EF4-FFF2-40B4-BE49-F238E27FC236}">
                <a16:creationId xmlns:a16="http://schemas.microsoft.com/office/drawing/2014/main" id="{8B8A348F-D2E6-4D66-B2A1-D16213474BCC}"/>
              </a:ext>
            </a:extLst>
          </p:cNvPr>
          <p:cNvSpPr/>
          <p:nvPr/>
        </p:nvSpPr>
        <p:spPr>
          <a:xfrm>
            <a:off x="249382" y="6053414"/>
            <a:ext cx="1870363" cy="859190"/>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pic>
        <p:nvPicPr>
          <p:cNvPr id="21" name="Picture 20">
            <a:extLst>
              <a:ext uri="{FF2B5EF4-FFF2-40B4-BE49-F238E27FC236}">
                <a16:creationId xmlns:a16="http://schemas.microsoft.com/office/drawing/2014/main" id="{9884D9EC-9CA2-4380-ACF6-0079B92556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84930" y="1512605"/>
            <a:ext cx="8018471" cy="5235666"/>
          </a:xfrm>
          <a:prstGeom prst="rect">
            <a:avLst/>
          </a:prstGeom>
        </p:spPr>
      </p:pic>
    </p:spTree>
    <p:extLst>
      <p:ext uri="{BB962C8B-B14F-4D97-AF65-F5344CB8AC3E}">
        <p14:creationId xmlns:p14="http://schemas.microsoft.com/office/powerpoint/2010/main" val="2735347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F19C6C5-E6D4-461F-88D7-8816AAFA9531}"/>
              </a:ext>
            </a:extLst>
          </p:cNvPr>
          <p:cNvSpPr/>
          <p:nvPr/>
        </p:nvSpPr>
        <p:spPr>
          <a:xfrm>
            <a:off x="3950898" y="0"/>
            <a:ext cx="6740916" cy="7559675"/>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nSpc>
                <a:spcPct val="100000"/>
              </a:lnSpc>
            </a:pPr>
            <a:endParaRPr lang="en-GB" sz="1600" dirty="0"/>
          </a:p>
        </p:txBody>
      </p:sp>
      <p:sp>
        <p:nvSpPr>
          <p:cNvPr id="5" name="Title 4"/>
          <p:cNvSpPr>
            <a:spLocks noGrp="1"/>
          </p:cNvSpPr>
          <p:nvPr>
            <p:ph type="title"/>
          </p:nvPr>
        </p:nvSpPr>
        <p:spPr>
          <a:xfrm>
            <a:off x="388414" y="365104"/>
            <a:ext cx="2448304" cy="900000"/>
          </a:xfrm>
        </p:spPr>
        <p:txBody>
          <a:bodyPr>
            <a:noAutofit/>
          </a:bodyPr>
          <a:lstStyle/>
          <a:p>
            <a:r>
              <a:rPr lang="en-GB" dirty="0"/>
              <a:t>How is tech used for the environment? </a:t>
            </a:r>
          </a:p>
        </p:txBody>
      </p:sp>
      <p:sp>
        <p:nvSpPr>
          <p:cNvPr id="2" name="Content Placeholder 1">
            <a:extLst>
              <a:ext uri="{FF2B5EF4-FFF2-40B4-BE49-F238E27FC236}">
                <a16:creationId xmlns:a16="http://schemas.microsoft.com/office/drawing/2014/main" id="{7019504E-AAD1-433F-8B7C-50DBBFC96C90}"/>
              </a:ext>
            </a:extLst>
          </p:cNvPr>
          <p:cNvSpPr>
            <a:spLocks noGrp="1"/>
          </p:cNvSpPr>
          <p:nvPr>
            <p:ph idx="1"/>
          </p:nvPr>
        </p:nvSpPr>
        <p:spPr>
          <a:xfrm>
            <a:off x="388415" y="2208362"/>
            <a:ext cx="2448303" cy="4151723"/>
          </a:xfrm>
        </p:spPr>
        <p:txBody>
          <a:bodyPr/>
          <a:lstStyle/>
          <a:p>
            <a:r>
              <a:rPr lang="en-GB" sz="2000" b="0" dirty="0"/>
              <a:t>Do you know of ways in which technology is used to preserve and protect the environment?</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solidFill>
                  <a:schemeClr val="tx1"/>
                </a:solidFill>
              </a:rPr>
              <a:pPr/>
              <a:t>6</a:t>
            </a:fld>
            <a:endParaRPr lang="en-GB" dirty="0">
              <a:solidFill>
                <a:schemeClr val="tx1"/>
              </a:solidFill>
            </a:endParaRPr>
          </a:p>
        </p:txBody>
      </p:sp>
      <p:pic>
        <p:nvPicPr>
          <p:cNvPr id="20" name="Picture 19">
            <a:extLst>
              <a:ext uri="{FF2B5EF4-FFF2-40B4-BE49-F238E27FC236}">
                <a16:creationId xmlns:a16="http://schemas.microsoft.com/office/drawing/2014/main" id="{FAED810E-DED1-43A5-AAC3-6CBA708BB30D}"/>
              </a:ext>
            </a:extLst>
          </p:cNvPr>
          <p:cNvPicPr>
            <a:picLocks noChangeAspect="1"/>
          </p:cNvPicPr>
          <p:nvPr/>
        </p:nvPicPr>
        <p:blipFill>
          <a:blip r:embed="rId2"/>
          <a:stretch>
            <a:fillRect/>
          </a:stretch>
        </p:blipFill>
        <p:spPr>
          <a:xfrm>
            <a:off x="7659258" y="362939"/>
            <a:ext cx="2644140" cy="2964180"/>
          </a:xfrm>
          <a:prstGeom prst="rect">
            <a:avLst/>
          </a:prstGeom>
        </p:spPr>
      </p:pic>
      <p:pic>
        <p:nvPicPr>
          <p:cNvPr id="21" name="Picture 20">
            <a:extLst>
              <a:ext uri="{FF2B5EF4-FFF2-40B4-BE49-F238E27FC236}">
                <a16:creationId xmlns:a16="http://schemas.microsoft.com/office/drawing/2014/main" id="{FADCBFF2-7AC5-4C38-99C6-8518A85F9D1D}"/>
              </a:ext>
            </a:extLst>
          </p:cNvPr>
          <p:cNvPicPr>
            <a:picLocks noChangeAspect="1"/>
          </p:cNvPicPr>
          <p:nvPr/>
        </p:nvPicPr>
        <p:blipFill>
          <a:blip r:embed="rId3"/>
          <a:stretch>
            <a:fillRect/>
          </a:stretch>
        </p:blipFill>
        <p:spPr>
          <a:xfrm>
            <a:off x="3562465" y="362939"/>
            <a:ext cx="3954780" cy="2964180"/>
          </a:xfrm>
          <a:prstGeom prst="rect">
            <a:avLst/>
          </a:prstGeom>
        </p:spPr>
      </p:pic>
      <p:pic>
        <p:nvPicPr>
          <p:cNvPr id="22" name="Picture 21">
            <a:extLst>
              <a:ext uri="{FF2B5EF4-FFF2-40B4-BE49-F238E27FC236}">
                <a16:creationId xmlns:a16="http://schemas.microsoft.com/office/drawing/2014/main" id="{55014875-2731-4948-9CD1-D61378CD5889}"/>
              </a:ext>
            </a:extLst>
          </p:cNvPr>
          <p:cNvPicPr>
            <a:picLocks noChangeAspect="1"/>
          </p:cNvPicPr>
          <p:nvPr/>
        </p:nvPicPr>
        <p:blipFill>
          <a:blip r:embed="rId4"/>
          <a:stretch>
            <a:fillRect/>
          </a:stretch>
        </p:blipFill>
        <p:spPr>
          <a:xfrm>
            <a:off x="3562465" y="3448985"/>
            <a:ext cx="2628900" cy="3253740"/>
          </a:xfrm>
          <a:prstGeom prst="rect">
            <a:avLst/>
          </a:prstGeom>
        </p:spPr>
      </p:pic>
      <p:pic>
        <p:nvPicPr>
          <p:cNvPr id="23" name="Picture 22">
            <a:extLst>
              <a:ext uri="{FF2B5EF4-FFF2-40B4-BE49-F238E27FC236}">
                <a16:creationId xmlns:a16="http://schemas.microsoft.com/office/drawing/2014/main" id="{A0AC948E-0A47-4B88-9BC4-C2D51048910D}"/>
              </a:ext>
            </a:extLst>
          </p:cNvPr>
          <p:cNvPicPr>
            <a:picLocks noChangeAspect="1"/>
          </p:cNvPicPr>
          <p:nvPr/>
        </p:nvPicPr>
        <p:blipFill>
          <a:blip r:embed="rId5"/>
          <a:stretch>
            <a:fillRect/>
          </a:stretch>
        </p:blipFill>
        <p:spPr>
          <a:xfrm>
            <a:off x="6340998" y="3448985"/>
            <a:ext cx="3962400" cy="3253740"/>
          </a:xfrm>
          <a:prstGeom prst="rect">
            <a:avLst/>
          </a:prstGeom>
        </p:spPr>
      </p:pic>
    </p:spTree>
    <p:extLst>
      <p:ext uri="{BB962C8B-B14F-4D97-AF65-F5344CB8AC3E}">
        <p14:creationId xmlns:p14="http://schemas.microsoft.com/office/powerpoint/2010/main" val="622408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7653134-7CF7-4869-973B-303F4F86E11B}"/>
              </a:ext>
            </a:extLst>
          </p:cNvPr>
          <p:cNvSpPr/>
          <p:nvPr/>
        </p:nvSpPr>
        <p:spPr>
          <a:xfrm>
            <a:off x="0" y="1"/>
            <a:ext cx="10691813" cy="2458528"/>
          </a:xfrm>
          <a:prstGeom prst="rect">
            <a:avLst/>
          </a:prstGeom>
          <a:solidFill>
            <a:schemeClr val="bg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984459D0-EDE7-4DF7-B68B-DCCDEE649082}"/>
              </a:ext>
            </a:extLst>
          </p:cNvPr>
          <p:cNvSpPr>
            <a:spLocks noGrp="1"/>
          </p:cNvSpPr>
          <p:nvPr>
            <p:ph type="title"/>
          </p:nvPr>
        </p:nvSpPr>
        <p:spPr/>
        <p:txBody>
          <a:bodyPr/>
          <a:lstStyle/>
          <a:p>
            <a:r>
              <a:rPr lang="en-IN" dirty="0">
                <a:solidFill>
                  <a:schemeClr val="tx1"/>
                </a:solidFill>
              </a:rPr>
              <a:t>Careers in Tech for the Environment</a:t>
            </a:r>
            <a:endParaRPr lang="en-GB" dirty="0">
              <a:solidFill>
                <a:schemeClr val="tx1"/>
              </a:solidFill>
            </a:endParaRPr>
          </a:p>
        </p:txBody>
      </p:sp>
      <p:sp>
        <p:nvSpPr>
          <p:cNvPr id="3" name="Content Placeholder 2">
            <a:extLst>
              <a:ext uri="{FF2B5EF4-FFF2-40B4-BE49-F238E27FC236}">
                <a16:creationId xmlns:a16="http://schemas.microsoft.com/office/drawing/2014/main" id="{95EF0043-F049-4DB8-B3B2-25E07BFC4ED9}"/>
              </a:ext>
            </a:extLst>
          </p:cNvPr>
          <p:cNvSpPr>
            <a:spLocks noGrp="1"/>
          </p:cNvSpPr>
          <p:nvPr>
            <p:ph idx="1"/>
          </p:nvPr>
        </p:nvSpPr>
        <p:spPr>
          <a:xfrm>
            <a:off x="388414" y="1512604"/>
            <a:ext cx="2880000" cy="495555"/>
          </a:xfrm>
        </p:spPr>
        <p:txBody>
          <a:bodyPr/>
          <a:lstStyle/>
          <a:p>
            <a:r>
              <a:rPr lang="en-GB" sz="2000" b="0" dirty="0">
                <a:solidFill>
                  <a:schemeClr val="accent3"/>
                </a:solidFill>
              </a:rPr>
              <a:t>Energy Engineer</a:t>
            </a:r>
          </a:p>
        </p:txBody>
      </p:sp>
      <p:sp>
        <p:nvSpPr>
          <p:cNvPr id="4" name="Slide Number Placeholder 3">
            <a:extLst>
              <a:ext uri="{FF2B5EF4-FFF2-40B4-BE49-F238E27FC236}">
                <a16:creationId xmlns:a16="http://schemas.microsoft.com/office/drawing/2014/main" id="{BB26DA05-0F4B-45D1-9EDD-6006ACFF8A3E}"/>
              </a:ext>
            </a:extLst>
          </p:cNvPr>
          <p:cNvSpPr>
            <a:spLocks noGrp="1"/>
          </p:cNvSpPr>
          <p:nvPr>
            <p:ph type="sldNum" sz="quarter" idx="11"/>
          </p:nvPr>
        </p:nvSpPr>
        <p:spPr/>
        <p:txBody>
          <a:bodyPr/>
          <a:lstStyle/>
          <a:p>
            <a:fld id="{7870704B-CE94-48CC-AF30-84932A1262A7}" type="slidenum">
              <a:rPr lang="en-GB" smtClean="0"/>
              <a:pPr/>
              <a:t>7</a:t>
            </a:fld>
            <a:endParaRPr lang="en-GB" dirty="0"/>
          </a:p>
        </p:txBody>
      </p:sp>
      <p:sp>
        <p:nvSpPr>
          <p:cNvPr id="9" name="Rectangle 8">
            <a:extLst>
              <a:ext uri="{FF2B5EF4-FFF2-40B4-BE49-F238E27FC236}">
                <a16:creationId xmlns:a16="http://schemas.microsoft.com/office/drawing/2014/main" id="{FDD4813A-3A0F-41C2-A968-2BB39BE71168}"/>
              </a:ext>
            </a:extLst>
          </p:cNvPr>
          <p:cNvSpPr/>
          <p:nvPr/>
        </p:nvSpPr>
        <p:spPr>
          <a:xfrm>
            <a:off x="3380390" y="1512604"/>
            <a:ext cx="1112484" cy="307777"/>
          </a:xfrm>
          <a:prstGeom prst="rect">
            <a:avLst/>
          </a:prstGeom>
        </p:spPr>
        <p:txBody>
          <a:bodyPr wrap="none" lIns="0" tIns="0" rIns="0" bIns="0">
            <a:spAutoFit/>
          </a:bodyPr>
          <a:lstStyle/>
          <a:p>
            <a:pPr defTabSz="801934">
              <a:spcAft>
                <a:spcPts val="1052"/>
              </a:spcAft>
            </a:pPr>
            <a:r>
              <a:rPr lang="en-GB" sz="2000" dirty="0">
                <a:solidFill>
                  <a:schemeClr val="accent3"/>
                </a:solidFill>
              </a:rPr>
              <a:t>Ecologist </a:t>
            </a:r>
          </a:p>
        </p:txBody>
      </p:sp>
      <p:sp>
        <p:nvSpPr>
          <p:cNvPr id="12" name="Rectangle 11">
            <a:extLst>
              <a:ext uri="{FF2B5EF4-FFF2-40B4-BE49-F238E27FC236}">
                <a16:creationId xmlns:a16="http://schemas.microsoft.com/office/drawing/2014/main" id="{1ABB5F20-06DC-49E9-9DE9-D74E3079F9C0}"/>
              </a:ext>
            </a:extLst>
          </p:cNvPr>
          <p:cNvSpPr/>
          <p:nvPr/>
        </p:nvSpPr>
        <p:spPr>
          <a:xfrm>
            <a:off x="388415" y="4283914"/>
            <a:ext cx="2880000" cy="1384995"/>
          </a:xfrm>
          <a:prstGeom prst="rect">
            <a:avLst/>
          </a:prstGeom>
        </p:spPr>
        <p:txBody>
          <a:bodyPr wrap="square" lIns="0" tIns="0" rIns="0" bIns="0">
            <a:spAutoFit/>
          </a:bodyPr>
          <a:lstStyle/>
          <a:p>
            <a:r>
              <a:rPr lang="en-GB" dirty="0">
                <a:solidFill>
                  <a:schemeClr val="bg1"/>
                </a:solidFill>
              </a:rPr>
              <a:t>As an energy engineer, you'll need to design, develop and build renewable energy technologies. </a:t>
            </a:r>
          </a:p>
        </p:txBody>
      </p:sp>
      <p:sp>
        <p:nvSpPr>
          <p:cNvPr id="13" name="Rectangle 12">
            <a:extLst>
              <a:ext uri="{FF2B5EF4-FFF2-40B4-BE49-F238E27FC236}">
                <a16:creationId xmlns:a16="http://schemas.microsoft.com/office/drawing/2014/main" id="{21EFAAC3-2556-4BB5-BF5D-1964FF2E38E2}"/>
              </a:ext>
            </a:extLst>
          </p:cNvPr>
          <p:cNvSpPr/>
          <p:nvPr/>
        </p:nvSpPr>
        <p:spPr>
          <a:xfrm>
            <a:off x="3380390" y="4283914"/>
            <a:ext cx="3276000" cy="2492990"/>
          </a:xfrm>
          <a:prstGeom prst="rect">
            <a:avLst/>
          </a:prstGeom>
        </p:spPr>
        <p:txBody>
          <a:bodyPr wrap="square" lIns="0" tIns="0" rIns="0" bIns="0">
            <a:spAutoFit/>
          </a:bodyPr>
          <a:lstStyle/>
          <a:p>
            <a:r>
              <a:rPr lang="en-GB" dirty="0">
                <a:solidFill>
                  <a:schemeClr val="bg1"/>
                </a:solidFill>
              </a:rPr>
              <a:t>Ecologists are specialist scientists who survey ecosystems and assess the diversity, quantity and behaviour of the different animals and plants within them. They develop and use a variety of technology to help them with their roles.</a:t>
            </a:r>
          </a:p>
        </p:txBody>
      </p:sp>
      <p:sp>
        <p:nvSpPr>
          <p:cNvPr id="26" name="Rectangle 25">
            <a:extLst>
              <a:ext uri="{FF2B5EF4-FFF2-40B4-BE49-F238E27FC236}">
                <a16:creationId xmlns:a16="http://schemas.microsoft.com/office/drawing/2014/main" id="{C802CBC6-A77C-49C1-AEBA-93530B8A06E1}"/>
              </a:ext>
            </a:extLst>
          </p:cNvPr>
          <p:cNvSpPr/>
          <p:nvPr/>
        </p:nvSpPr>
        <p:spPr>
          <a:xfrm>
            <a:off x="6882227" y="1512604"/>
            <a:ext cx="2880000" cy="307777"/>
          </a:xfrm>
          <a:prstGeom prst="rect">
            <a:avLst/>
          </a:prstGeom>
        </p:spPr>
        <p:txBody>
          <a:bodyPr wrap="none" lIns="0" tIns="0" rIns="0" bIns="0">
            <a:spAutoFit/>
          </a:bodyPr>
          <a:lstStyle/>
          <a:p>
            <a:pPr defTabSz="801934">
              <a:spcAft>
                <a:spcPts val="1052"/>
              </a:spcAft>
            </a:pPr>
            <a:r>
              <a:rPr lang="en-GB" sz="2000" dirty="0">
                <a:solidFill>
                  <a:schemeClr val="accent3"/>
                </a:solidFill>
              </a:rPr>
              <a:t>Environmental Engineer </a:t>
            </a:r>
          </a:p>
        </p:txBody>
      </p:sp>
      <p:sp>
        <p:nvSpPr>
          <p:cNvPr id="27" name="Rectangle 26">
            <a:extLst>
              <a:ext uri="{FF2B5EF4-FFF2-40B4-BE49-F238E27FC236}">
                <a16:creationId xmlns:a16="http://schemas.microsoft.com/office/drawing/2014/main" id="{20A46F58-8F6C-49DC-8472-C341DE0BD371}"/>
              </a:ext>
            </a:extLst>
          </p:cNvPr>
          <p:cNvSpPr/>
          <p:nvPr/>
        </p:nvSpPr>
        <p:spPr>
          <a:xfrm>
            <a:off x="6882227" y="4283914"/>
            <a:ext cx="3420000" cy="2215991"/>
          </a:xfrm>
          <a:prstGeom prst="rect">
            <a:avLst/>
          </a:prstGeom>
        </p:spPr>
        <p:txBody>
          <a:bodyPr wrap="square" lIns="0" tIns="0" rIns="0" bIns="0">
            <a:spAutoFit/>
          </a:bodyPr>
          <a:lstStyle/>
          <a:p>
            <a:r>
              <a:rPr lang="en-GB" dirty="0">
                <a:solidFill>
                  <a:schemeClr val="bg1"/>
                </a:solidFill>
              </a:rPr>
              <a:t>Environmental Engineers use the principles of engineering, soil science, biology, and chemistry to develop solutions to environmental problems. They work to improve recycling, waste disposal, public health, and water and air pollution control. </a:t>
            </a:r>
          </a:p>
        </p:txBody>
      </p:sp>
      <p:pic>
        <p:nvPicPr>
          <p:cNvPr id="7" name="Picture 6">
            <a:extLst>
              <a:ext uri="{FF2B5EF4-FFF2-40B4-BE49-F238E27FC236}">
                <a16:creationId xmlns:a16="http://schemas.microsoft.com/office/drawing/2014/main" id="{CF682C41-8F66-4746-8F3D-F830A6240FF0}"/>
              </a:ext>
            </a:extLst>
          </p:cNvPr>
          <p:cNvPicPr>
            <a:picLocks noChangeAspect="1"/>
          </p:cNvPicPr>
          <p:nvPr/>
        </p:nvPicPr>
        <p:blipFill>
          <a:blip r:embed="rId2"/>
          <a:stretch>
            <a:fillRect/>
          </a:stretch>
        </p:blipFill>
        <p:spPr>
          <a:xfrm>
            <a:off x="388415" y="1973652"/>
            <a:ext cx="2743200" cy="2156460"/>
          </a:xfrm>
          <a:prstGeom prst="rect">
            <a:avLst/>
          </a:prstGeom>
        </p:spPr>
      </p:pic>
      <p:pic>
        <p:nvPicPr>
          <p:cNvPr id="10" name="Picture 9">
            <a:extLst>
              <a:ext uri="{FF2B5EF4-FFF2-40B4-BE49-F238E27FC236}">
                <a16:creationId xmlns:a16="http://schemas.microsoft.com/office/drawing/2014/main" id="{14C33409-5FAB-4DEA-9696-44BAA011AF72}"/>
              </a:ext>
            </a:extLst>
          </p:cNvPr>
          <p:cNvPicPr>
            <a:picLocks noChangeAspect="1"/>
          </p:cNvPicPr>
          <p:nvPr/>
        </p:nvPicPr>
        <p:blipFill>
          <a:blip r:embed="rId3"/>
          <a:stretch>
            <a:fillRect/>
          </a:stretch>
        </p:blipFill>
        <p:spPr>
          <a:xfrm>
            <a:off x="3368621" y="1973652"/>
            <a:ext cx="3276600" cy="2156460"/>
          </a:xfrm>
          <a:prstGeom prst="rect">
            <a:avLst/>
          </a:prstGeom>
        </p:spPr>
      </p:pic>
      <p:pic>
        <p:nvPicPr>
          <p:cNvPr id="11" name="Picture 10">
            <a:extLst>
              <a:ext uri="{FF2B5EF4-FFF2-40B4-BE49-F238E27FC236}">
                <a16:creationId xmlns:a16="http://schemas.microsoft.com/office/drawing/2014/main" id="{5D820151-3FB4-4335-ADC6-FFE50A3BD4D5}"/>
              </a:ext>
            </a:extLst>
          </p:cNvPr>
          <p:cNvPicPr>
            <a:picLocks noChangeAspect="1"/>
          </p:cNvPicPr>
          <p:nvPr/>
        </p:nvPicPr>
        <p:blipFill>
          <a:blip r:embed="rId4"/>
          <a:stretch>
            <a:fillRect/>
          </a:stretch>
        </p:blipFill>
        <p:spPr>
          <a:xfrm>
            <a:off x="6880847" y="1973652"/>
            <a:ext cx="3421380" cy="2156460"/>
          </a:xfrm>
          <a:prstGeom prst="rect">
            <a:avLst/>
          </a:prstGeom>
        </p:spPr>
      </p:pic>
    </p:spTree>
    <p:extLst>
      <p:ext uri="{BB962C8B-B14F-4D97-AF65-F5344CB8AC3E}">
        <p14:creationId xmlns:p14="http://schemas.microsoft.com/office/powerpoint/2010/main" val="265839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Manual Input 25">
            <a:extLst>
              <a:ext uri="{FF2B5EF4-FFF2-40B4-BE49-F238E27FC236}">
                <a16:creationId xmlns:a16="http://schemas.microsoft.com/office/drawing/2014/main" id="{95EC9AD6-36E6-4ABF-AEB7-8D37290ECC34}"/>
              </a:ext>
            </a:extLst>
          </p:cNvPr>
          <p:cNvSpPr/>
          <p:nvPr/>
        </p:nvSpPr>
        <p:spPr>
          <a:xfrm>
            <a:off x="0" y="2159674"/>
            <a:ext cx="10691813" cy="5400001"/>
          </a:xfrm>
          <a:prstGeom prst="flowChartManualInpu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2" name="Title 1">
            <a:extLst>
              <a:ext uri="{FF2B5EF4-FFF2-40B4-BE49-F238E27FC236}">
                <a16:creationId xmlns:a16="http://schemas.microsoft.com/office/drawing/2014/main" id="{C2F0CE92-9145-4851-A135-8EB31B538E06}"/>
              </a:ext>
            </a:extLst>
          </p:cNvPr>
          <p:cNvSpPr>
            <a:spLocks noGrp="1"/>
          </p:cNvSpPr>
          <p:nvPr>
            <p:ph type="title"/>
          </p:nvPr>
        </p:nvSpPr>
        <p:spPr/>
        <p:txBody>
          <a:bodyPr>
            <a:normAutofit/>
          </a:bodyPr>
          <a:lstStyle/>
          <a:p>
            <a:r>
              <a:rPr lang="en-IN" dirty="0"/>
              <a:t>Meet today’s role model</a:t>
            </a:r>
            <a:endParaRPr lang="en-GB" dirty="0"/>
          </a:p>
        </p:txBody>
      </p:sp>
      <p:sp>
        <p:nvSpPr>
          <p:cNvPr id="4" name="Slide Number Placeholder 3">
            <a:extLst>
              <a:ext uri="{FF2B5EF4-FFF2-40B4-BE49-F238E27FC236}">
                <a16:creationId xmlns:a16="http://schemas.microsoft.com/office/drawing/2014/main" id="{1D1955EA-4D88-4DFB-81F9-FB6FF3A94646}"/>
              </a:ext>
            </a:extLst>
          </p:cNvPr>
          <p:cNvSpPr>
            <a:spLocks noGrp="1"/>
          </p:cNvSpPr>
          <p:nvPr>
            <p:ph type="sldNum" sz="quarter" idx="11"/>
          </p:nvPr>
        </p:nvSpPr>
        <p:spPr/>
        <p:txBody>
          <a:bodyPr/>
          <a:lstStyle/>
          <a:p>
            <a:fld id="{7870704B-CE94-48CC-AF30-84932A1262A7}" type="slidenum">
              <a:rPr lang="en-GB" smtClean="0">
                <a:solidFill>
                  <a:schemeClr val="bg1"/>
                </a:solidFill>
              </a:rPr>
              <a:pPr/>
              <a:t>8</a:t>
            </a:fld>
            <a:endParaRPr lang="en-GB" dirty="0">
              <a:solidFill>
                <a:schemeClr val="bg1"/>
              </a:solidFill>
            </a:endParaRPr>
          </a:p>
        </p:txBody>
      </p:sp>
      <p:sp>
        <p:nvSpPr>
          <p:cNvPr id="9" name="TextBox 8">
            <a:extLst>
              <a:ext uri="{FF2B5EF4-FFF2-40B4-BE49-F238E27FC236}">
                <a16:creationId xmlns:a16="http://schemas.microsoft.com/office/drawing/2014/main" id="{08B4EA22-4BD4-40F5-B746-BA2A2C47963C}"/>
              </a:ext>
            </a:extLst>
          </p:cNvPr>
          <p:cNvSpPr txBox="1"/>
          <p:nvPr/>
        </p:nvSpPr>
        <p:spPr>
          <a:xfrm>
            <a:off x="388413" y="7055696"/>
            <a:ext cx="2628000" cy="151194"/>
          </a:xfrm>
          <a:prstGeom prst="rect">
            <a:avLst/>
          </a:prstGeom>
          <a:noFill/>
        </p:spPr>
        <p:txBody>
          <a:bodyPr wrap="square" lIns="0" tIns="0" rIns="0" bIns="0" rtlCol="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dirty="0">
                <a:solidFill>
                  <a:schemeClr val="bg1"/>
                </a:solidFill>
              </a:rPr>
              <a:t>Tech We Can  </a:t>
            </a:r>
            <a:r>
              <a:rPr lang="en-GB" sz="800" dirty="0">
                <a:solidFill>
                  <a:schemeClr val="bg1"/>
                </a:solidFill>
              </a:rPr>
              <a:t>|  Tech for Environment</a:t>
            </a:r>
          </a:p>
        </p:txBody>
      </p:sp>
      <p:grpSp>
        <p:nvGrpSpPr>
          <p:cNvPr id="10" name="Group 9">
            <a:extLst>
              <a:ext uri="{FF2B5EF4-FFF2-40B4-BE49-F238E27FC236}">
                <a16:creationId xmlns:a16="http://schemas.microsoft.com/office/drawing/2014/main" id="{F662AD64-B239-4A04-A126-6065EBC9EB29}"/>
              </a:ext>
            </a:extLst>
          </p:cNvPr>
          <p:cNvGrpSpPr/>
          <p:nvPr/>
        </p:nvGrpSpPr>
        <p:grpSpPr>
          <a:xfrm>
            <a:off x="388414" y="6238752"/>
            <a:ext cx="1558374" cy="509518"/>
            <a:chOff x="388414" y="6238752"/>
            <a:chExt cx="1558374" cy="509518"/>
          </a:xfrm>
        </p:grpSpPr>
        <p:sp>
          <p:nvSpPr>
            <p:cNvPr id="11" name="Rectangle: Rounded Corners 10">
              <a:extLst>
                <a:ext uri="{FF2B5EF4-FFF2-40B4-BE49-F238E27FC236}">
                  <a16:creationId xmlns:a16="http://schemas.microsoft.com/office/drawing/2014/main" id="{72DAE448-D234-4D2B-A588-C7CCD8222304}"/>
                </a:ext>
              </a:extLst>
            </p:cNvPr>
            <p:cNvSpPr/>
            <p:nvPr/>
          </p:nvSpPr>
          <p:spPr>
            <a:xfrm>
              <a:off x="388414" y="6238752"/>
              <a:ext cx="1558374" cy="509518"/>
            </a:xfrm>
            <a:prstGeom prst="roundRect">
              <a:avLst/>
            </a:prstGeom>
            <a:solidFill>
              <a:srgbClr val="FFFFFF"/>
            </a:solidFill>
            <a:ln>
              <a:noFill/>
            </a:ln>
          </p:spPr>
          <p:style>
            <a:lnRef idx="0">
              <a:schemeClr val="accent1"/>
            </a:lnRef>
            <a:fillRef idx="1">
              <a:schemeClr val="accent1"/>
            </a:fillRef>
            <a:effectRef idx="0">
              <a:schemeClr val="dk1"/>
            </a:effectRef>
            <a:fontRef idx="minor">
              <a:schemeClr val="lt1"/>
            </a:fontRef>
          </p:style>
          <p:txBody>
            <a:bodyPr rIns="144000" rtlCol="0" anchor="ctr"/>
            <a:lstStyle/>
            <a:p>
              <a:pPr algn="r">
                <a:lnSpc>
                  <a:spcPct val="100000"/>
                </a:lnSpc>
              </a:pPr>
              <a:r>
                <a:rPr lang="en-GB" sz="1400" dirty="0">
                  <a:solidFill>
                    <a:schemeClr val="accent1"/>
                  </a:solidFill>
                </a:rPr>
                <a:t>Watch video</a:t>
              </a:r>
            </a:p>
          </p:txBody>
        </p:sp>
        <p:sp>
          <p:nvSpPr>
            <p:cNvPr id="12" name="Isosceles Triangle 11">
              <a:extLst>
                <a:ext uri="{FF2B5EF4-FFF2-40B4-BE49-F238E27FC236}">
                  <a16:creationId xmlns:a16="http://schemas.microsoft.com/office/drawing/2014/main" id="{351F7B00-D3AE-45C3-BE32-975F568F3AB1}"/>
                </a:ext>
              </a:extLst>
            </p:cNvPr>
            <p:cNvSpPr/>
            <p:nvPr/>
          </p:nvSpPr>
          <p:spPr>
            <a:xfrm rot="5400000">
              <a:off x="542283" y="6422789"/>
              <a:ext cx="164076" cy="141444"/>
            </a:xfrm>
            <a:prstGeom prst="triangle">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grpSp>
      <p:sp>
        <p:nvSpPr>
          <p:cNvPr id="5" name="Rectangle 4">
            <a:extLst>
              <a:ext uri="{FF2B5EF4-FFF2-40B4-BE49-F238E27FC236}">
                <a16:creationId xmlns:a16="http://schemas.microsoft.com/office/drawing/2014/main" id="{D5207176-E20E-4CD4-B997-F0415385F331}"/>
              </a:ext>
            </a:extLst>
          </p:cNvPr>
          <p:cNvSpPr/>
          <p:nvPr/>
        </p:nvSpPr>
        <p:spPr>
          <a:xfrm>
            <a:off x="303588" y="6161126"/>
            <a:ext cx="1728024" cy="664772"/>
          </a:xfrm>
          <a:prstGeom prst="rect">
            <a:avLst/>
          </a:prstGeom>
          <a:no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GB" sz="1600"/>
          </a:p>
        </p:txBody>
      </p:sp>
      <p:sp>
        <p:nvSpPr>
          <p:cNvPr id="15" name="TextBox 14">
            <a:extLst>
              <a:ext uri="{FF2B5EF4-FFF2-40B4-BE49-F238E27FC236}">
                <a16:creationId xmlns:a16="http://schemas.microsoft.com/office/drawing/2014/main" id="{8846964F-338B-4DA4-B7FA-464989D7A27E}"/>
              </a:ext>
            </a:extLst>
          </p:cNvPr>
          <p:cNvSpPr txBox="1"/>
          <p:nvPr/>
        </p:nvSpPr>
        <p:spPr>
          <a:xfrm>
            <a:off x="388414" y="1494902"/>
            <a:ext cx="2038575" cy="1184940"/>
          </a:xfrm>
          <a:prstGeom prst="rect">
            <a:avLst/>
          </a:prstGeom>
          <a:noFill/>
        </p:spPr>
        <p:txBody>
          <a:bodyPr wrap="square" lIns="0" tIns="0" rIns="0" bIns="0" rtlCol="0">
            <a:spAutoFit/>
          </a:bodyPr>
          <a:lstStyle/>
          <a:p>
            <a:pPr>
              <a:lnSpc>
                <a:spcPct val="100000"/>
              </a:lnSpc>
              <a:spcAft>
                <a:spcPts val="600"/>
              </a:spcAft>
              <a:buSzPct val="100000"/>
            </a:pPr>
            <a:r>
              <a:rPr lang="en-GB" sz="2400" dirty="0">
                <a:solidFill>
                  <a:schemeClr val="tx2"/>
                </a:solidFill>
              </a:rPr>
              <a:t>Frankie</a:t>
            </a:r>
          </a:p>
          <a:p>
            <a:pPr>
              <a:lnSpc>
                <a:spcPct val="100000"/>
              </a:lnSpc>
              <a:spcAft>
                <a:spcPts val="600"/>
              </a:spcAft>
              <a:buSzPct val="100000"/>
            </a:pPr>
            <a:r>
              <a:rPr lang="en-GB" sz="2400" dirty="0"/>
              <a:t>Sustainability Consultant </a:t>
            </a:r>
          </a:p>
        </p:txBody>
      </p:sp>
      <p:pic>
        <p:nvPicPr>
          <p:cNvPr id="16" name="FRANKIE_TECHFORSUSTAINABILITY5402">
            <a:hlinkClick r:id="" action="ppaction://media"/>
            <a:extLst>
              <a:ext uri="{FF2B5EF4-FFF2-40B4-BE49-F238E27FC236}">
                <a16:creationId xmlns:a16="http://schemas.microsoft.com/office/drawing/2014/main" id="{5C49CE66-99C8-48AD-9FC8-151F795C8F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5401" y="1494902"/>
            <a:ext cx="7488000" cy="4212000"/>
          </a:xfrm>
          <a:prstGeom prst="rect">
            <a:avLst/>
          </a:prstGeom>
        </p:spPr>
      </p:pic>
    </p:spTree>
    <p:extLst>
      <p:ext uri="{BB962C8B-B14F-4D97-AF65-F5344CB8AC3E}">
        <p14:creationId xmlns:p14="http://schemas.microsoft.com/office/powerpoint/2010/main" val="308254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7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BAF17-2AA0-4EAD-8BD2-3DF7FC1D81D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92120" y="367738"/>
            <a:ext cx="8599693" cy="7191938"/>
          </a:xfrm>
          <a:prstGeom prst="rect">
            <a:avLst/>
          </a:prstGeom>
        </p:spPr>
      </p:pic>
      <p:sp>
        <p:nvSpPr>
          <p:cNvPr id="5" name="Title 4"/>
          <p:cNvSpPr>
            <a:spLocks noGrp="1"/>
          </p:cNvSpPr>
          <p:nvPr>
            <p:ph type="title"/>
          </p:nvPr>
        </p:nvSpPr>
        <p:spPr/>
        <p:txBody>
          <a:bodyPr/>
          <a:lstStyle/>
          <a:p>
            <a:r>
              <a:rPr lang="en-GB" dirty="0"/>
              <a:t>Endangered animals</a:t>
            </a:r>
          </a:p>
        </p:txBody>
      </p:sp>
      <p:sp>
        <p:nvSpPr>
          <p:cNvPr id="6" name="Content Placeholder 5">
            <a:extLst>
              <a:ext uri="{FF2B5EF4-FFF2-40B4-BE49-F238E27FC236}">
                <a16:creationId xmlns:a16="http://schemas.microsoft.com/office/drawing/2014/main" id="{ECAFF462-1D27-47D3-A7ED-B848DFFF9391}"/>
              </a:ext>
            </a:extLst>
          </p:cNvPr>
          <p:cNvSpPr>
            <a:spLocks noGrp="1"/>
          </p:cNvSpPr>
          <p:nvPr>
            <p:ph idx="1"/>
          </p:nvPr>
        </p:nvSpPr>
        <p:spPr>
          <a:xfrm>
            <a:off x="388413" y="1512604"/>
            <a:ext cx="2975889" cy="2067358"/>
          </a:xfrm>
        </p:spPr>
        <p:txBody>
          <a:bodyPr/>
          <a:lstStyle/>
          <a:p>
            <a:r>
              <a:rPr lang="en-GB" sz="2400" b="0" dirty="0"/>
              <a:t>What does the word ‘endangered’ mean? </a:t>
            </a:r>
          </a:p>
          <a:p>
            <a:r>
              <a:rPr lang="en-GB" sz="2400" b="0" dirty="0"/>
              <a:t>Why do we need to protect endangered animals? </a:t>
            </a:r>
          </a:p>
          <a:p>
            <a:r>
              <a:rPr lang="en-GB" sz="2400" b="0" dirty="0"/>
              <a:t>How do humans affect animals’ habitats?</a:t>
            </a:r>
          </a:p>
        </p:txBody>
      </p:sp>
      <p:sp>
        <p:nvSpPr>
          <p:cNvPr id="7" name="Slide Number Placeholder 6">
            <a:extLst>
              <a:ext uri="{FF2B5EF4-FFF2-40B4-BE49-F238E27FC236}">
                <a16:creationId xmlns:a16="http://schemas.microsoft.com/office/drawing/2014/main" id="{0BCBC91C-C3D3-784B-A60A-49E113180551}"/>
              </a:ext>
            </a:extLst>
          </p:cNvPr>
          <p:cNvSpPr>
            <a:spLocks noGrp="1"/>
          </p:cNvSpPr>
          <p:nvPr>
            <p:ph type="sldNum" sz="quarter" idx="11"/>
          </p:nvPr>
        </p:nvSpPr>
        <p:spPr/>
        <p:txBody>
          <a:bodyPr/>
          <a:lstStyle/>
          <a:p>
            <a:fld id="{7870704B-CE94-48CC-AF30-84932A1262A7}" type="slidenum">
              <a:rPr lang="en-GB" smtClean="0"/>
              <a:pPr/>
              <a:t>9</a:t>
            </a:fld>
            <a:endParaRPr lang="en-GB" dirty="0"/>
          </a:p>
        </p:txBody>
      </p:sp>
    </p:spTree>
    <p:extLst>
      <p:ext uri="{BB962C8B-B14F-4D97-AF65-F5344CB8AC3E}">
        <p14:creationId xmlns:p14="http://schemas.microsoft.com/office/powerpoint/2010/main" val="3149226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STSLIDEVIEWED" val="394,19,Homework"/>
</p:tagLst>
</file>

<file path=ppt/theme/theme1.xml><?xml version="1.0" encoding="utf-8"?>
<a:theme xmlns:a="http://schemas.openxmlformats.org/drawingml/2006/main" name="PwC">
  <a:themeElements>
    <a:clrScheme name="Tech We Can">
      <a:dk1>
        <a:srgbClr val="000000"/>
      </a:dk1>
      <a:lt1>
        <a:srgbClr val="FFFFFF"/>
      </a:lt1>
      <a:dk2>
        <a:srgbClr val="2F2F53"/>
      </a:dk2>
      <a:lt2>
        <a:srgbClr val="DEDEDE"/>
      </a:lt2>
      <a:accent1>
        <a:srgbClr val="1F2E79"/>
      </a:accent1>
      <a:accent2>
        <a:srgbClr val="60A0FA"/>
      </a:accent2>
      <a:accent3>
        <a:srgbClr val="EC5750"/>
      </a:accent3>
      <a:accent4>
        <a:srgbClr val="FACE78"/>
      </a:accent4>
      <a:accent5>
        <a:srgbClr val="2D2C31"/>
      </a:accent5>
      <a:accent6>
        <a:srgbClr val="0B8C98"/>
      </a:accent6>
      <a:hlink>
        <a:srgbClr val="60A0FA"/>
      </a:hlink>
      <a:folHlink>
        <a:srgbClr val="2D2C31"/>
      </a:folHlink>
    </a:clrScheme>
    <a:fontScheme name="Custom 1">
      <a:majorFont>
        <a:latin typeface="Arial"/>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 16x9 PowerPoint 08Oct2018" id="{BF377696-7D08-47D2-AF19-27D76F4E8FB7}" vid="{71BF8C14-62C8-40A5-97EF-74ED9907CD5B}"/>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docProps/app.xml><?xml version="1.0" encoding="utf-8"?>
<Properties xmlns="http://schemas.openxmlformats.org/officeDocument/2006/extended-properties" xmlns:vt="http://schemas.openxmlformats.org/officeDocument/2006/docPropsVTypes">
  <Template>PwC_16x9_PowerPoint_Template_2018</Template>
  <TotalTime>4036</TotalTime>
  <Words>1089</Words>
  <Application>Microsoft Macintosh PowerPoint</Application>
  <PresentationFormat>Custom</PresentationFormat>
  <Paragraphs>116</Paragraphs>
  <Slides>18</Slides>
  <Notes>4</Notes>
  <HiddenSlides>0</HiddenSlides>
  <MMClips>1</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18</vt:i4>
      </vt:variant>
    </vt:vector>
  </HeadingPairs>
  <TitlesOfParts>
    <vt:vector size="20" baseType="lpstr">
      <vt:lpstr>Arial</vt:lpstr>
      <vt:lpstr>PwC</vt:lpstr>
      <vt:lpstr>Tech for the Environment: Teacher notes</vt:lpstr>
      <vt:lpstr>Share homework</vt:lpstr>
      <vt:lpstr>The Environment</vt:lpstr>
      <vt:lpstr>What issues are animals and the environment facing in the world today?</vt:lpstr>
      <vt:lpstr>What does sustainability mean?</vt:lpstr>
      <vt:lpstr>How is tech used for the environment? </vt:lpstr>
      <vt:lpstr>Careers in Tech for the Environment</vt:lpstr>
      <vt:lpstr>Meet today’s role model</vt:lpstr>
      <vt:lpstr>Endangered animals</vt:lpstr>
      <vt:lpstr>Your task</vt:lpstr>
      <vt:lpstr>Time to share your research</vt:lpstr>
      <vt:lpstr>How is technology changing the world of work?</vt:lpstr>
      <vt:lpstr>Instant Wild App </vt:lpstr>
      <vt:lpstr>How can Smart Home technology help the environment? </vt:lpstr>
      <vt:lpstr>Your task</vt:lpstr>
      <vt:lpstr>Class discussion</vt:lpstr>
      <vt:lpstr>Class discussion </vt:lpstr>
      <vt:lpstr>Homework</vt:lpstr>
    </vt:vector>
  </TitlesOfParts>
  <Manager/>
  <Company>PricewaterhouseCoopers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dc:title>
  <dc:subject/>
  <dc:creator>Mark Scales</dc:creator>
  <cp:keywords/>
  <dc:description/>
  <cp:lastModifiedBy>Patel, Hitz</cp:lastModifiedBy>
  <cp:revision>226</cp:revision>
  <dcterms:created xsi:type="dcterms:W3CDTF">2018-10-18T09:26:04Z</dcterms:created>
  <dcterms:modified xsi:type="dcterms:W3CDTF">2022-12-13T12:55:32Z</dcterms:modified>
  <cp:category/>
</cp:coreProperties>
</file>