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9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92" r:id="rId16"/>
  </p:sldIdLst>
  <p:sldSz cx="9144000" cy="5143500" type="screen16x9"/>
  <p:notesSz cx="6858000" cy="9144000"/>
  <p:embeddedFontLst>
    <p:embeddedFont>
      <p:font typeface="Quicksand" panose="020B0604020202020204" charset="0"/>
      <p:regular r:id="rId18"/>
      <p:bold r:id="rId19"/>
    </p:embeddedFont>
    <p:embeddedFont>
      <p:font typeface="Quicksand Light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B3BA1F-5F7E-43D6-B6C5-FC5C945863B1}">
  <a:tblStyle styleId="{82B3BA1F-5F7E-43D6-B6C5-FC5C945863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ncce.io/tcc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ncce.io/ogl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Resources are updated regularly — the latest version is available at: </a:t>
            </a:r>
            <a:r>
              <a:rPr lang="en-GB" sz="9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ncce.io/tcc</a:t>
            </a:r>
            <a:r>
              <a:rPr lang="en-GB" sz="9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9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This resource is licensed under the Open Government Licence, version 3. For more information on this licence, see</a:t>
            </a:r>
            <a:r>
              <a:rPr lang="en-GB" sz="9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ncce.io/ogl</a:t>
            </a:r>
            <a:r>
              <a:rPr lang="en-GB" sz="9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9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7abd89ea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77abd89eac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7abd89ea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77abd89ea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7abd89eac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77abd89eac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65278915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865278915b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86527891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86527891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4b0461b64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g74b0461b64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7abd89eac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77abd89eac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70bf0503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770bf0503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7583c8c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77583c8c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9ca1d8d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89ca1d8d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65278915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865278915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7abd89eac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77abd89eac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3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40900" y="4114800"/>
            <a:ext cx="17145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(no text under)">
  <p:cSld name="TITLE_4_1_1_1_3_2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s / Questions / Lists">
  <p:cSld name="TITLE_4_1_1_1_2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text">
  <p:cSld name="TITLE_4_1_1_1_1_1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4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0"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ubTitle" idx="1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and text under (with heading)">
  <p:cSld name="TITLE_4_1_1_2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200" cy="30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and text under (no heading)">
  <p:cSld name="TITLE_4_1_1_1_4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310900" y="472000"/>
            <a:ext cx="8521200" cy="37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310900" y="4282175"/>
            <a:ext cx="85212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1155CC">
            <a:alpha val="549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725"/>
            <a:ext cx="9144000" cy="30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15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500" cy="3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96">
          <p15:clr>
            <a:srgbClr val="EA4335"/>
          </p15:clr>
        </p15:guide>
        <p15:guide id="2" orient="horz" pos="196">
          <p15:clr>
            <a:srgbClr val="EA4335"/>
          </p15:clr>
        </p15:guide>
        <p15:guide id="3" orient="horz" pos="641">
          <p15:clr>
            <a:srgbClr val="EA4335"/>
          </p15:clr>
        </p15:guide>
        <p15:guide id="4" pos="2776">
          <p15:clr>
            <a:srgbClr val="EA4335"/>
          </p15:clr>
        </p15:guide>
        <p15:guide id="5" orient="horz" pos="812">
          <p15:clr>
            <a:srgbClr val="EA4335"/>
          </p15:clr>
        </p15:guide>
        <p15:guide id="6" pos="2984">
          <p15:clr>
            <a:srgbClr val="EA4335"/>
          </p15:clr>
        </p15:guide>
        <p15:guide id="7" pos="5564">
          <p15:clr>
            <a:srgbClr val="EA4335"/>
          </p15:clr>
        </p15:guide>
        <p15:guide id="8" orient="horz" pos="2592">
          <p15:clr>
            <a:srgbClr val="EA4335"/>
          </p15:clr>
        </p15:guide>
        <p15:guide id="9" pos="2448">
          <p15:clr>
            <a:srgbClr val="EA4335"/>
          </p15:clr>
        </p15:guide>
        <p15:guide id="10" pos="3312">
          <p15:clr>
            <a:srgbClr val="EA4335"/>
          </p15:clr>
        </p15:guide>
        <p15:guide id="11" orient="horz" pos="304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QfgBTVno6Zg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4600" dirty="0"/>
              <a:t>Computer systems and system software</a:t>
            </a:r>
            <a:endParaRPr sz="4600" dirty="0"/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1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-GB" dirty="0"/>
              <a:t>Computer systems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Spot the embedded systems</a:t>
            </a:r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2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body" idx="1"/>
          </p:nvPr>
        </p:nvSpPr>
        <p:spPr>
          <a:xfrm>
            <a:off x="310900" y="1170125"/>
            <a:ext cx="33312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Inside this room there are lots of computers. Some of them are general purpose and others are embedded systems.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 your own, sort them into two lists.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Embedded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General purpose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9" name="Google Shape;12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5125" y="367975"/>
            <a:ext cx="5639950" cy="479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2638" y="463863"/>
            <a:ext cx="40005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Spot the embedded systems</a:t>
            </a:r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2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>
            <a:off x="310900" y="1170125"/>
            <a:ext cx="33492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General purpose: 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Used for many different types of tasks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Lots of resources — memory, storage, CPU cores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Most tasks require a user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Embedded systems: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0" name="Google Shape;14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5125" y="367975"/>
            <a:ext cx="5639950" cy="479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2638" y="463863"/>
            <a:ext cx="40005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Spot the embedded systems</a:t>
            </a:r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body" idx="2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body" idx="1"/>
          </p:nvPr>
        </p:nvSpPr>
        <p:spPr>
          <a:xfrm>
            <a:off x="310900" y="1170125"/>
            <a:ext cx="3349200" cy="4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Embedded systems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" name="Google Shape;15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5125" y="367975"/>
            <a:ext cx="5639950" cy="47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/>
          <p:nvPr/>
        </p:nvSpPr>
        <p:spPr>
          <a:xfrm>
            <a:off x="5712050" y="1705625"/>
            <a:ext cx="781800" cy="8796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9"/>
          <p:cNvSpPr txBox="1">
            <a:spLocks noGrp="1"/>
          </p:cNvSpPr>
          <p:nvPr>
            <p:ph type="body" idx="1"/>
          </p:nvPr>
        </p:nvSpPr>
        <p:spPr>
          <a:xfrm>
            <a:off x="310900" y="1616825"/>
            <a:ext cx="3349200" cy="4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Coffee machine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9"/>
          <p:cNvSpPr/>
          <p:nvPr/>
        </p:nvSpPr>
        <p:spPr>
          <a:xfrm>
            <a:off x="7081475" y="3713275"/>
            <a:ext cx="781800" cy="3552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9"/>
          <p:cNvSpPr/>
          <p:nvPr/>
        </p:nvSpPr>
        <p:spPr>
          <a:xfrm>
            <a:off x="3837650" y="2709450"/>
            <a:ext cx="390900" cy="4038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body" idx="1"/>
          </p:nvPr>
        </p:nvSpPr>
        <p:spPr>
          <a:xfrm>
            <a:off x="310900" y="2063525"/>
            <a:ext cx="3349200" cy="4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Vacuum robot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body" idx="1"/>
          </p:nvPr>
        </p:nvSpPr>
        <p:spPr>
          <a:xfrm>
            <a:off x="310900" y="2510225"/>
            <a:ext cx="3349200" cy="4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Thermostat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body" idx="1"/>
          </p:nvPr>
        </p:nvSpPr>
        <p:spPr>
          <a:xfrm>
            <a:off x="310900" y="2914475"/>
            <a:ext cx="3349200" cy="4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Security system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9"/>
          <p:cNvSpPr/>
          <p:nvPr/>
        </p:nvSpPr>
        <p:spPr>
          <a:xfrm>
            <a:off x="8545800" y="2101925"/>
            <a:ext cx="435300" cy="4467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9"/>
          <p:cNvSpPr/>
          <p:nvPr/>
        </p:nvSpPr>
        <p:spPr>
          <a:xfrm>
            <a:off x="4335100" y="3077675"/>
            <a:ext cx="435300" cy="493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body" idx="1"/>
          </p:nvPr>
        </p:nvSpPr>
        <p:spPr>
          <a:xfrm>
            <a:off x="310900" y="3361175"/>
            <a:ext cx="3349200" cy="4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Bluetooth speaker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body" idx="1"/>
          </p:nvPr>
        </p:nvSpPr>
        <p:spPr>
          <a:xfrm>
            <a:off x="310900" y="3713275"/>
            <a:ext cx="3349200" cy="4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…?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" name="Google Shape;16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51225" y="482913"/>
            <a:ext cx="37147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Spot the embedded systems</a:t>
            </a:r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body" idx="2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body" idx="1"/>
          </p:nvPr>
        </p:nvSpPr>
        <p:spPr>
          <a:xfrm>
            <a:off x="310900" y="1170125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General purpose: 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Used for many different types of tasks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Lots of resources — memory, storage, CPU cores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Most uses require a user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b="1"/>
              <a:t>Embedded systems: 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Specialised to a specific task/set of tasks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Limited resources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Often function without a user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3" name="Google Shape;17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7100" y="1193502"/>
            <a:ext cx="4096501" cy="3277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0400" y="463850"/>
            <a:ext cx="40957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51225" y="482913"/>
            <a:ext cx="37147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sp>
        <p:nvSpPr>
          <p:cNvPr id="181" name="Google Shape;181;p21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182" name="Google Shape;182;p21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Embedded systems in the classroom</a:t>
            </a:r>
            <a:endParaRPr/>
          </a:p>
        </p:txBody>
      </p:sp>
      <p:sp>
        <p:nvSpPr>
          <p:cNvPr id="183" name="Google Shape;183;p21"/>
          <p:cNvSpPr txBox="1">
            <a:spLocks noGrp="1"/>
          </p:cNvSpPr>
          <p:nvPr>
            <p:ph type="body" idx="1"/>
          </p:nvPr>
        </p:nvSpPr>
        <p:spPr>
          <a:xfrm>
            <a:off x="310900" y="1170125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computers and devices can you spot in the classroom?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Can you find any embedded systems?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4" name="Google Shape;18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600" y="1170100"/>
            <a:ext cx="4086100" cy="272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03600" y="459100"/>
            <a:ext cx="4191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06D5B2-6BC5-6456-85E7-F634ABFD0C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Create a </a:t>
            </a:r>
            <a:r>
              <a:rPr lang="en-GB" dirty="0" err="1"/>
              <a:t>Powerpoint</a:t>
            </a:r>
            <a:r>
              <a:rPr lang="en-GB" dirty="0"/>
              <a:t> Presentation that contains the following:</a:t>
            </a:r>
          </a:p>
          <a:p>
            <a:endParaRPr lang="en-GB" dirty="0"/>
          </a:p>
          <a:p>
            <a:r>
              <a:rPr lang="en-GB" dirty="0"/>
              <a:t>5 types of embedded system</a:t>
            </a:r>
          </a:p>
          <a:p>
            <a:pPr lvl="1"/>
            <a:r>
              <a:rPr lang="en-GB" dirty="0"/>
              <a:t>Each one must have an image and a description of their use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BA0B9-B1E9-4757-3F83-486CB3861D8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199E09-CD7F-30D8-B2A9-D8EE96F9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E24A99-2F05-A4D9-EF6E-5162170160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15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739000A-168B-64BB-8501-7F8C89BD8EAA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037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Starter activity</a:t>
            </a:r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What makes a computer?</a:t>
            </a:r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characteristics does a device need to have to be considered a computer?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 with the person next to you.</a:t>
            </a:r>
            <a:endParaRPr/>
          </a:p>
        </p:txBody>
      </p:sp>
      <p:pic>
        <p:nvPicPr>
          <p:cNvPr id="60" name="Google Shape;6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7100" y="1193502"/>
            <a:ext cx="4096501" cy="3277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2638" y="463863"/>
            <a:ext cx="40005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Starter activity</a:t>
            </a:r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What makes a computer?</a:t>
            </a:r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Which of these devices are computers? </a:t>
            </a:r>
            <a:r>
              <a:rPr lang="en-GB" b="1"/>
              <a:t>Do they have the characteristics you discussed?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Mobile phone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Video game console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 tablet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Calculator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Smart watch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Laser pointer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Coffee machine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7100" y="1193502"/>
            <a:ext cx="4096501" cy="3277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2638" y="463863"/>
            <a:ext cx="40005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Starter activity</a:t>
            </a:r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What is a computer?</a:t>
            </a:r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A programmable device that takes in data, processes it into useful information, and then outputs the information so it can be used. 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is often described in the computing cycle you can see on the right.</a:t>
            </a:r>
            <a:endParaRPr/>
          </a:p>
        </p:txBody>
      </p:sp>
      <p:pic>
        <p:nvPicPr>
          <p:cNvPr id="80" name="Google Shape;8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7100" y="1162000"/>
            <a:ext cx="4085600" cy="2736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2638" y="463863"/>
            <a:ext cx="40005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 dirty="0"/>
              <a:t>In this lesson, you will:</a:t>
            </a:r>
            <a:endParaRPr b="1" dirty="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Define an embedded system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Compare embedded and general purpose computer systems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Describe the role of system software as part of a computer system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>
                <a:latin typeface="Quicksand"/>
                <a:ea typeface="Quicksand"/>
                <a:cs typeface="Quicksand"/>
                <a:sym typeface="Quicksand"/>
              </a:rPr>
              <a:t>Lesson </a:t>
            </a:r>
            <a:r>
              <a:rPr lang="en-GB"/>
              <a:t>1</a:t>
            </a:r>
            <a:r>
              <a:rPr lang="en-GB" b="1">
                <a:latin typeface="Quicksand"/>
                <a:ea typeface="Quicksand"/>
                <a:cs typeface="Quicksand"/>
                <a:sym typeface="Quicksand"/>
              </a:rPr>
              <a:t>: </a:t>
            </a:r>
            <a:r>
              <a:rPr lang="en-GB"/>
              <a:t>Computer systems and system software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Objectives</a:t>
            </a:r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600" y="454750"/>
            <a:ext cx="4191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38ABF3-CE43-EB71-712A-014466A789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Introduction to Embedded Systems (youtube.com)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0487FC-7FD6-4BE6-36F5-0C81236EF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Embedded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46840-63BA-D21A-D660-84609D4736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46F6077-78D5-DB45-458E-B5780992DC2A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3B91DE-E08D-F5D6-5709-8237800FE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813" y="1635918"/>
            <a:ext cx="52744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65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Spot the embedded systems</a:t>
            </a:r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10900" y="1170125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Both a mobile phone and a coffee maker are computers, but they are very different devices.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Computer systems can be categorised as either: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General purpose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Embedded systems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would you categorise the mobile phone and coffee maker?</a:t>
            </a:r>
            <a:endParaRPr/>
          </a:p>
        </p:txBody>
      </p:sp>
      <p:pic>
        <p:nvPicPr>
          <p:cNvPr id="99" name="Google Shape;9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7100" y="1193502"/>
            <a:ext cx="4096501" cy="3277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Spot the embedded systems</a:t>
            </a:r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1"/>
          </p:nvPr>
        </p:nvSpPr>
        <p:spPr>
          <a:xfrm>
            <a:off x="310900" y="1170125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Mobile phone: </a:t>
            </a:r>
            <a:r>
              <a:rPr lang="en-GB" b="1"/>
              <a:t>General purpose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Coffee maker: </a:t>
            </a:r>
            <a:r>
              <a:rPr lang="en-GB" b="1"/>
              <a:t>Embedded system</a:t>
            </a:r>
            <a:endParaRPr b="1"/>
          </a:p>
        </p:txBody>
      </p:sp>
      <p:pic>
        <p:nvPicPr>
          <p:cNvPr id="108" name="Google Shape;10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7100" y="1193502"/>
            <a:ext cx="4096501" cy="3277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Spot the embedded systems</a:t>
            </a:r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310900" y="1170125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General purpose computers</a:t>
            </a:r>
            <a:r>
              <a:rPr lang="en-GB"/>
              <a:t> are devices that have a variety of uses, the user chooses the task for the computer to complete.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Embedded systems</a:t>
            </a:r>
            <a:r>
              <a:rPr lang="en-GB"/>
              <a:t> are more specialised, they can only do a limited number of things, but they do them very well. </a:t>
            </a:r>
            <a:endParaRPr/>
          </a:p>
        </p:txBody>
      </p:sp>
      <p:pic>
        <p:nvPicPr>
          <p:cNvPr id="117" name="Google Shape;11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7100" y="1193502"/>
            <a:ext cx="4096501" cy="3277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0400" y="463850"/>
            <a:ext cx="40957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51225" y="482913"/>
            <a:ext cx="37147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CCE Slides">
  <a:themeElements>
    <a:clrScheme name="Simple Light">
      <a:dk1>
        <a:srgbClr val="5B5BA5"/>
      </a:dk1>
      <a:lt1>
        <a:srgbClr val="FFFFFF"/>
      </a:lt1>
      <a:dk2>
        <a:srgbClr val="E9E9F3"/>
      </a:dk2>
      <a:lt2>
        <a:srgbClr val="F2F6FC"/>
      </a:lt2>
      <a:accent1>
        <a:srgbClr val="E9F7FC"/>
      </a:accent1>
      <a:accent2>
        <a:srgbClr val="FFEFDA"/>
      </a:accent2>
      <a:accent3>
        <a:srgbClr val="ECF8F5"/>
      </a:accent3>
      <a:accent4>
        <a:srgbClr val="FEF2F6"/>
      </a:accent4>
      <a:accent5>
        <a:srgbClr val="E6E6EA"/>
      </a:accent5>
      <a:accent6>
        <a:srgbClr val="F0F6ED"/>
      </a:accent6>
      <a:hlink>
        <a:srgbClr val="3197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F114C7EFE4FF498AE064C06622F751" ma:contentTypeVersion="17" ma:contentTypeDescription="Create a new document." ma:contentTypeScope="" ma:versionID="820ebbfeb7978de55b8b4f05f20b9be0">
  <xsd:schema xmlns:xsd="http://www.w3.org/2001/XMLSchema" xmlns:xs="http://www.w3.org/2001/XMLSchema" xmlns:p="http://schemas.microsoft.com/office/2006/metadata/properties" xmlns:ns2="a966b4a5-4248-447b-b597-ec598d04f9cf" xmlns:ns3="a392c3a2-4d82-4657-818b-0acf1aab57df" targetNamespace="http://schemas.microsoft.com/office/2006/metadata/properties" ma:root="true" ma:fieldsID="473fd452b4c8158cad106254f88981fe" ns2:_="" ns3:_="">
    <xsd:import namespace="a966b4a5-4248-447b-b597-ec598d04f9cf"/>
    <xsd:import namespace="a392c3a2-4d82-4657-818b-0acf1aab57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66b4a5-4248-447b-b597-ec598d04f9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327267d-bc41-472e-8668-b780c28214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2c3a2-4d82-4657-818b-0acf1aab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bf9ecd9-ffb7-411b-a20b-d2110bea7e35}" ma:internalName="TaxCatchAll" ma:showField="CatchAllData" ma:web="a392c3a2-4d82-4657-818b-0acf1aab57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92c3a2-4d82-4657-818b-0acf1aab57df" xsi:nil="true"/>
    <lcf76f155ced4ddcb4097134ff3c332f xmlns="a966b4a5-4248-447b-b597-ec598d04f9c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E6E223-9534-4BF3-A5AC-6D7E1D01C234}"/>
</file>

<file path=customXml/itemProps2.xml><?xml version="1.0" encoding="utf-8"?>
<ds:datastoreItem xmlns:ds="http://schemas.openxmlformats.org/officeDocument/2006/customXml" ds:itemID="{102C0666-B36D-4F89-B728-6F23C68BA29E}"/>
</file>

<file path=customXml/itemProps3.xml><?xml version="1.0" encoding="utf-8"?>
<ds:datastoreItem xmlns:ds="http://schemas.openxmlformats.org/officeDocument/2006/customXml" ds:itemID="{0BD47F92-49D0-4E36-A5D3-B1017B31FEE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</Words>
  <Application>Microsoft Office PowerPoint</Application>
  <PresentationFormat>On-screen Show (16:9)</PresentationFormat>
  <Paragraphs>113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Quicksand Light</vt:lpstr>
      <vt:lpstr>Arial</vt:lpstr>
      <vt:lpstr>Quicksand</vt:lpstr>
      <vt:lpstr>NCCE Slides</vt:lpstr>
      <vt:lpstr>Computer systems and system software</vt:lpstr>
      <vt:lpstr>What makes a computer?</vt:lpstr>
      <vt:lpstr>What makes a computer?</vt:lpstr>
      <vt:lpstr>What is a computer?</vt:lpstr>
      <vt:lpstr>Lesson 1: Computer systems and system software</vt:lpstr>
      <vt:lpstr>Embedded Systems</vt:lpstr>
      <vt:lpstr>Spot the embedded systems</vt:lpstr>
      <vt:lpstr>Spot the embedded systems</vt:lpstr>
      <vt:lpstr>Spot the embedded systems</vt:lpstr>
      <vt:lpstr>Spot the embedded systems</vt:lpstr>
      <vt:lpstr>Spot the embedded systems</vt:lpstr>
      <vt:lpstr>Spot the embedded systems</vt:lpstr>
      <vt:lpstr>Spot the embedded systems</vt:lpstr>
      <vt:lpstr>Embedded systems in the classroom</vt:lpstr>
      <vt:lpstr>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systems and system software</dc:title>
  <cp:lastModifiedBy>Trubshaw, Miss R (John Taylor Free School)</cp:lastModifiedBy>
  <cp:revision>1</cp:revision>
  <dcterms:modified xsi:type="dcterms:W3CDTF">2024-01-19T18:32:18Z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0x010100F8F114C7EFE4FF498AE064C06622F751</vt:lpwstr>
  </property>
</Properties>
</file>