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6" r:id="rId2"/>
    <p:sldId id="329" r:id="rId3"/>
    <p:sldId id="346" r:id="rId4"/>
    <p:sldId id="345" r:id="rId5"/>
    <p:sldId id="347" r:id="rId6"/>
    <p:sldId id="342" r:id="rId7"/>
    <p:sldId id="343" r:id="rId8"/>
    <p:sldId id="344" r:id="rId9"/>
    <p:sldId id="330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107" autoAdjust="0"/>
  </p:normalViewPr>
  <p:slideViewPr>
    <p:cSldViewPr snapToGrid="0">
      <p:cViewPr varScale="1">
        <p:scale>
          <a:sx n="56" d="100"/>
          <a:sy n="56" d="100"/>
        </p:scale>
        <p:origin x="10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0C19-910E-4059-B4CA-90E06D700FCD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DF6BB-81B8-4479-B71B-6FE1BC874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3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7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6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2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answers can be accepted.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3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722A-974F-4C2E-9C1F-5801AD6D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8F54-4864-471F-ACFE-99B72F1B7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280C-C670-4D62-9946-633FD858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36B4-CF01-4D6B-ADE3-1B2901BE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5FC9-E6DC-4643-B75E-AB798C0F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87E9-7A90-48E9-9B17-8C8AECEA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58ED5-A64B-45B8-BF4E-44FD2A59A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6EE8E-B8BC-4AE5-A0A4-09C59214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588B3-CC01-457C-BF83-F96A161C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4087-B16A-41B3-8A29-5119FE31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5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8EC1C-7525-4A45-998E-7EC508E9E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32B2E-6AA8-4826-B8F2-FACD143B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DFA0-95C8-4681-A62B-A1BD00C3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999C-1CEA-49C2-BAF4-88323699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93BD-0A6A-47A6-83A7-B74E865E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4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03D-DE5A-475B-BFCA-2ECD4DFB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E372-6842-4FC2-A25B-4FAF8861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7FF5-38DF-48AE-A5F9-E154494C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E236-5B81-4759-ACA7-32CB26CD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6E49E-A0D6-472F-BCE6-61875DC7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D356-24BB-4337-AD54-C1AC1584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6E73F-190A-4C33-9886-39266A374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BD54F-FDD1-4261-8189-7C12368C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CFA31-B5F6-43B0-BFCC-F6CF4EAE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82B88-94C2-434D-A04B-5246795F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4A1B-940D-4E93-A927-F7813F31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B4E7-694C-47D1-B606-C37936A1F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1B50-4D71-4A49-9DC1-E1511ADF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54E0C-D7BF-4B6A-B69C-AE257758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ABC96-484D-4D8E-A94F-8CC59A9D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DE9E-7733-4B12-A67A-5AEFCBA7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3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1138-DEA6-4A4A-97A8-2F32FD6B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A09C5-D366-481E-8B84-78A53E86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9DF97-F414-4F43-A331-486160418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A9A39-3E5E-4C2C-B49A-DAF5BD657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736CF-B615-4BD1-894B-1F0FB37AD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979FE-80B5-4953-BA5F-AEA12642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E7848-1AF8-4486-BA1C-C0EB5885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1FAC1-048F-4375-9CA6-2F66E654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8589-96A7-424C-A813-00E075E0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23787-B840-4BA1-9050-75566FCB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E63C2-3A47-44C6-8BC1-2D4F936F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5CD95-856A-42BB-A57A-81409994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8A48C-48B7-4718-8324-5BF43260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D7C9B-941F-4F5C-B628-01358E20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D1A1F-1215-46BD-8639-A65B7B8B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C514-6778-489C-B93C-A15CC815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1C06-6D56-40CD-8C5B-63C04001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2B99-A8F3-4E46-AF0C-104C3148D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C77FE-8490-422F-A7B8-D3D1F9A3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6073C-66F9-4F75-9C04-8E019CE7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83E0C-64AA-43C3-A2E4-14ECA43A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9134-E11B-4140-82F0-45760222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B5C59-7053-4019-AC70-0C008F093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5976-C194-4376-B05F-A501505DA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40304-A6BC-4700-8BA9-CEAD27B3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E733D-01F5-4963-A67B-822C0A9E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C5105-77F7-4B86-B566-CCB34CFB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07F983-718D-BCFD-D931-CDA6B3DA8756}"/>
              </a:ext>
            </a:extLst>
          </p:cNvPr>
          <p:cNvSpPr txBox="1"/>
          <p:nvPr/>
        </p:nvSpPr>
        <p:spPr>
          <a:xfrm>
            <a:off x="83820" y="677902"/>
            <a:ext cx="1202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Unit 1: ICT in Society</a:t>
            </a:r>
          </a:p>
          <a:p>
            <a:r>
              <a:rPr lang="en-GB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Topic: IT12: Artificial intelligence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B9444-7241-33D5-F266-C86B9782AD4F}"/>
              </a:ext>
            </a:extLst>
          </p:cNvPr>
          <p:cNvSpPr txBox="1"/>
          <p:nvPr/>
        </p:nvSpPr>
        <p:spPr>
          <a:xfrm>
            <a:off x="83820" y="1822923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Assessment criteria: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DF6CC-973D-564B-F752-65A189AC9C91}"/>
              </a:ext>
            </a:extLst>
          </p:cNvPr>
          <p:cNvSpPr txBox="1"/>
          <p:nvPr/>
        </p:nvSpPr>
        <p:spPr>
          <a:xfrm>
            <a:off x="7068680" y="815157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Name: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B608B-8A1D-DBBC-9846-22C5BD6CFD8C}"/>
              </a:ext>
            </a:extLst>
          </p:cNvPr>
          <p:cNvSpPr/>
          <p:nvPr/>
        </p:nvSpPr>
        <p:spPr>
          <a:xfrm>
            <a:off x="7886700" y="776636"/>
            <a:ext cx="422148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E042CC-833A-8B2B-875A-0056ABAA5664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35E057-39B2-541D-BDF1-88974BBA2096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11" name="Picture 1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4B236026-F1A9-7D28-2BA6-4B797DDB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691E90FA-FC8D-C0C1-5295-0B7FCDAC5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87024"/>
              </p:ext>
            </p:extLst>
          </p:nvPr>
        </p:nvGraphicFramePr>
        <p:xfrm>
          <a:off x="168910" y="2182922"/>
          <a:ext cx="10781030" cy="119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581">
                  <a:extLst>
                    <a:ext uri="{9D8B030D-6E8A-4147-A177-3AD203B41FA5}">
                      <a16:colId xmlns:a16="http://schemas.microsoft.com/office/drawing/2014/main" val="3893965378"/>
                    </a:ext>
                  </a:extLst>
                </a:gridCol>
                <a:gridCol w="1531243">
                  <a:extLst>
                    <a:ext uri="{9D8B030D-6E8A-4147-A177-3AD203B41FA5}">
                      <a16:colId xmlns:a16="http://schemas.microsoft.com/office/drawing/2014/main" val="457060989"/>
                    </a:ext>
                  </a:extLst>
                </a:gridCol>
                <a:gridCol w="1698013">
                  <a:extLst>
                    <a:ext uri="{9D8B030D-6E8A-4147-A177-3AD203B41FA5}">
                      <a16:colId xmlns:a16="http://schemas.microsoft.com/office/drawing/2014/main" val="4149663782"/>
                    </a:ext>
                  </a:extLst>
                </a:gridCol>
                <a:gridCol w="1470599">
                  <a:extLst>
                    <a:ext uri="{9D8B030D-6E8A-4147-A177-3AD203B41FA5}">
                      <a16:colId xmlns:a16="http://schemas.microsoft.com/office/drawing/2014/main" val="759588590"/>
                    </a:ext>
                  </a:extLst>
                </a:gridCol>
                <a:gridCol w="1438594">
                  <a:extLst>
                    <a:ext uri="{9D8B030D-6E8A-4147-A177-3AD203B41FA5}">
                      <a16:colId xmlns:a16="http://schemas.microsoft.com/office/drawing/2014/main" val="348168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07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Understand how AI (Artificial Intelligence) technology  improves efficiency/productivity for businesses and/or individual users.</a:t>
                      </a: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1576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FA2A5E2-4728-4EB0-A305-B76EC832DEA8}"/>
              </a:ext>
            </a:extLst>
          </p:cNvPr>
          <p:cNvSpPr txBox="1"/>
          <p:nvPr/>
        </p:nvSpPr>
        <p:spPr>
          <a:xfrm>
            <a:off x="83820" y="4140875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Interim feedback: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2C6E0-E420-317C-1C22-AA679BD44937}"/>
              </a:ext>
            </a:extLst>
          </p:cNvPr>
          <p:cNvSpPr/>
          <p:nvPr/>
        </p:nvSpPr>
        <p:spPr>
          <a:xfrm>
            <a:off x="168910" y="4632960"/>
            <a:ext cx="5397500" cy="15471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1DBE1-C043-2CAD-3FC8-0554D15D5843}"/>
              </a:ext>
            </a:extLst>
          </p:cNvPr>
          <p:cNvSpPr txBox="1"/>
          <p:nvPr/>
        </p:nvSpPr>
        <p:spPr>
          <a:xfrm>
            <a:off x="6142349" y="4140875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Final feedback: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D6252-6EDE-F18B-1EB7-E075DBF92D5E}"/>
              </a:ext>
            </a:extLst>
          </p:cNvPr>
          <p:cNvSpPr/>
          <p:nvPr/>
        </p:nvSpPr>
        <p:spPr>
          <a:xfrm>
            <a:off x="6227439" y="4632960"/>
            <a:ext cx="5397500" cy="15471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C8592-B259-E9F3-7699-4931DF3A9682}"/>
              </a:ext>
            </a:extLst>
          </p:cNvPr>
          <p:cNvSpPr/>
          <p:nvPr/>
        </p:nvSpPr>
        <p:spPr>
          <a:xfrm>
            <a:off x="11292840" y="1468185"/>
            <a:ext cx="815340" cy="756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3F892A-14DF-BB55-C45E-ADA0DF04E8A2}"/>
              </a:ext>
            </a:extLst>
          </p:cNvPr>
          <p:cNvSpPr txBox="1"/>
          <p:nvPr/>
        </p:nvSpPr>
        <p:spPr>
          <a:xfrm>
            <a:off x="0" y="630415"/>
            <a:ext cx="85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9: Exam focus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31D67-5AD8-02A9-0296-8E0A62ACD4F4}"/>
              </a:ext>
            </a:extLst>
          </p:cNvPr>
          <p:cNvSpPr txBox="1"/>
          <p:nvPr/>
        </p:nvSpPr>
        <p:spPr>
          <a:xfrm>
            <a:off x="151160" y="1092080"/>
            <a:ext cx="79101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Exam-style question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List the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branches of Artificial Intelligence (AI).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(3 marks)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4C18A-8A68-9C42-1827-8C419BD19B80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EC9C9B-D8CB-1860-9C6B-D54612D8539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8" name="Picture 7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34EFE9E5-03A1-3CC9-FA39-A6E65D97D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C72CF1-4226-618C-E75D-82BAE2E803B2}"/>
              </a:ext>
            </a:extLst>
          </p:cNvPr>
          <p:cNvSpPr txBox="1"/>
          <p:nvPr/>
        </p:nvSpPr>
        <p:spPr>
          <a:xfrm>
            <a:off x="7829550" y="694257"/>
            <a:ext cx="412451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Command word alert!</a:t>
            </a:r>
          </a:p>
          <a:p>
            <a:endParaRPr lang="en-GB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Give/import/list/name: Provide/name/select/recognise brief facts or examples (from a given source or </a:t>
            </a:r>
          </a:p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from recall) </a:t>
            </a: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86EA3BC2-AAB4-82AB-8AFF-3FEE6E06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098" y="759840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3A9AC8EF-DF6A-5ACB-A70C-56B1AD7A7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41321"/>
              </p:ext>
            </p:extLst>
          </p:nvPr>
        </p:nvGraphicFramePr>
        <p:xfrm>
          <a:off x="237936" y="2615616"/>
          <a:ext cx="11716128" cy="119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354">
                  <a:extLst>
                    <a:ext uri="{9D8B030D-6E8A-4147-A177-3AD203B41FA5}">
                      <a16:colId xmlns:a16="http://schemas.microsoft.com/office/drawing/2014/main" val="4072801909"/>
                    </a:ext>
                  </a:extLst>
                </a:gridCol>
                <a:gridCol w="9633774">
                  <a:extLst>
                    <a:ext uri="{9D8B030D-6E8A-4147-A177-3AD203B41FA5}">
                      <a16:colId xmlns:a16="http://schemas.microsoft.com/office/drawing/2014/main" val="2266967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Guidance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Look back at the previous tasks.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15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4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1: Branches of AI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8FD85-8838-FA99-C8EE-5AEA43FF98CF}"/>
              </a:ext>
            </a:extLst>
          </p:cNvPr>
          <p:cNvSpPr/>
          <p:nvPr/>
        </p:nvSpPr>
        <p:spPr>
          <a:xfrm>
            <a:off x="6791325" y="2053710"/>
            <a:ext cx="3805401" cy="823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system that closely tries to mimic how the human brain works.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7B127-9AE5-3D38-BEED-86DF71222855}"/>
              </a:ext>
            </a:extLst>
          </p:cNvPr>
          <p:cNvSpPr txBox="1"/>
          <p:nvPr/>
        </p:nvSpPr>
        <p:spPr>
          <a:xfrm>
            <a:off x="0" y="1134123"/>
            <a:ext cx="10801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Identify these branches of AI based on the descriptions shown below.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C0BB9-6EEB-3C38-96AF-A95FD0B84890}"/>
              </a:ext>
            </a:extLst>
          </p:cNvPr>
          <p:cNvSpPr/>
          <p:nvPr/>
        </p:nvSpPr>
        <p:spPr>
          <a:xfrm>
            <a:off x="1595274" y="2055083"/>
            <a:ext cx="3805401" cy="823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B6BE0-DF1A-726E-4975-67EB1D841DD4}"/>
              </a:ext>
            </a:extLst>
          </p:cNvPr>
          <p:cNvSpPr/>
          <p:nvPr/>
        </p:nvSpPr>
        <p:spPr>
          <a:xfrm>
            <a:off x="6791325" y="3277064"/>
            <a:ext cx="3805401" cy="1169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system that to automatically learn and improve from experience without being explicitly programmed.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DE723-9338-11D7-12E6-563AE00673E6}"/>
              </a:ext>
            </a:extLst>
          </p:cNvPr>
          <p:cNvSpPr/>
          <p:nvPr/>
        </p:nvSpPr>
        <p:spPr>
          <a:xfrm>
            <a:off x="1595274" y="3278438"/>
            <a:ext cx="3805401" cy="823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09E00-CEAD-392E-0BF8-D0596D33D8A4}"/>
              </a:ext>
            </a:extLst>
          </p:cNvPr>
          <p:cNvSpPr/>
          <p:nvPr/>
        </p:nvSpPr>
        <p:spPr>
          <a:xfrm>
            <a:off x="6791325" y="4698879"/>
            <a:ext cx="3805401" cy="1169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up of interconnected units that processes information by responding to external inputs, relaying information between each unit.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E9FC7F-B060-1355-86C3-305C63BC7F9E}"/>
              </a:ext>
            </a:extLst>
          </p:cNvPr>
          <p:cNvSpPr/>
          <p:nvPr/>
        </p:nvSpPr>
        <p:spPr>
          <a:xfrm>
            <a:off x="1595274" y="4700253"/>
            <a:ext cx="3805401" cy="823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2: Machine learning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997335-B6BB-8820-8868-622E63BB6760}"/>
              </a:ext>
            </a:extLst>
          </p:cNvPr>
          <p:cNvSpPr txBox="1"/>
          <p:nvPr/>
        </p:nvSpPr>
        <p:spPr>
          <a:xfrm>
            <a:off x="0" y="1092080"/>
            <a:ext cx="1176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Activity: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 computer has been provided with some training data so it can learn how to identify mammals.  Using the images below. Identify whether each image meets the criteria of a mammal.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E22281-CFB9-E66D-3343-653C2D20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2206032"/>
            <a:ext cx="2324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C9F90F7-33B5-FFDC-1B03-0520FFBA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36" y="2206032"/>
            <a:ext cx="23241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C05BF9A-4BF5-AD0D-723D-63A682D4D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43" y="2180314"/>
            <a:ext cx="2066604" cy="15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5077E73-0AE9-9568-BCB8-917257A0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54" y="2180314"/>
            <a:ext cx="23145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F6E0E641-C7A3-4C8B-3D31-54A1985B8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11545"/>
              </p:ext>
            </p:extLst>
          </p:nvPr>
        </p:nvGraphicFramePr>
        <p:xfrm>
          <a:off x="447040" y="3953446"/>
          <a:ext cx="23241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670">
                  <a:extLst>
                    <a:ext uri="{9D8B030D-6E8A-4147-A177-3AD203B41FA5}">
                      <a16:colId xmlns:a16="http://schemas.microsoft.com/office/drawing/2014/main" val="312510770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140106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 eyes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</a:t>
                      </a: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4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Four legs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4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7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3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0236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519521-7917-A005-AC2F-AAAD15137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99763"/>
              </p:ext>
            </p:extLst>
          </p:nvPr>
        </p:nvGraphicFramePr>
        <p:xfrm>
          <a:off x="3283136" y="3953446"/>
          <a:ext cx="23241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670">
                  <a:extLst>
                    <a:ext uri="{9D8B030D-6E8A-4147-A177-3AD203B41FA5}">
                      <a16:colId xmlns:a16="http://schemas.microsoft.com/office/drawing/2014/main" val="312510770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140106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Two eyes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4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Four legs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4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7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3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023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8FDF1EB-814B-ED93-2E8B-C3ECFF08D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54730"/>
              </p:ext>
            </p:extLst>
          </p:nvPr>
        </p:nvGraphicFramePr>
        <p:xfrm>
          <a:off x="6260943" y="3953446"/>
          <a:ext cx="23241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670">
                  <a:extLst>
                    <a:ext uri="{9D8B030D-6E8A-4147-A177-3AD203B41FA5}">
                      <a16:colId xmlns:a16="http://schemas.microsoft.com/office/drawing/2014/main" val="312510770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140106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Two eyes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4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Four legs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4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7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3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023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995CC52-FC56-2403-F724-B36C5A52A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4021"/>
              </p:ext>
            </p:extLst>
          </p:nvPr>
        </p:nvGraphicFramePr>
        <p:xfrm>
          <a:off x="8981254" y="3953446"/>
          <a:ext cx="23241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670">
                  <a:extLst>
                    <a:ext uri="{9D8B030D-6E8A-4147-A177-3AD203B41FA5}">
                      <a16:colId xmlns:a16="http://schemas.microsoft.com/office/drawing/2014/main" val="312510770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140106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Two eyes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4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Four legs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4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7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3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0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3: Image recognition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74BD27-A9D6-BE73-879E-870168F38619}"/>
              </a:ext>
            </a:extLst>
          </p:cNvPr>
          <p:cNvSpPr txBox="1"/>
          <p:nvPr/>
        </p:nvSpPr>
        <p:spPr>
          <a:xfrm>
            <a:off x="0" y="999970"/>
            <a:ext cx="1138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A: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AI uses classification and tagging for image recognition.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Matchup each description to the correct key term (Yellow cards)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Then match up the examples to the correct key term (Orange cards)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573AAD-79C3-95CF-8D41-9356C99D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5" y="2119201"/>
            <a:ext cx="2820385" cy="18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FAEB43-EB95-B22C-5F64-390FFFC5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2" y="2119201"/>
            <a:ext cx="2792846" cy="1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9ADFBF8-D2D8-CB01-30DD-3EEC6F86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70" y="2119201"/>
            <a:ext cx="2792847" cy="17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7DF3F-C2C9-8E25-5002-C96CE121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607" y="2119201"/>
            <a:ext cx="2801011" cy="17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17358F-2DC8-0929-2C49-ABF011A9FB92}"/>
              </a:ext>
            </a:extLst>
          </p:cNvPr>
          <p:cNvSpPr/>
          <p:nvPr/>
        </p:nvSpPr>
        <p:spPr>
          <a:xfrm>
            <a:off x="128555" y="4003473"/>
            <a:ext cx="2740375" cy="30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ADEEBB-F4D0-5B40-0B25-8258743E69D5}"/>
              </a:ext>
            </a:extLst>
          </p:cNvPr>
          <p:cNvSpPr/>
          <p:nvPr/>
        </p:nvSpPr>
        <p:spPr>
          <a:xfrm>
            <a:off x="3080320" y="4005378"/>
            <a:ext cx="2740375" cy="30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Tagging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40B377-B4A9-6747-D3CA-6FE39CB667C2}"/>
              </a:ext>
            </a:extLst>
          </p:cNvPr>
          <p:cNvSpPr/>
          <p:nvPr/>
        </p:nvSpPr>
        <p:spPr>
          <a:xfrm>
            <a:off x="6072542" y="4003473"/>
            <a:ext cx="2740375" cy="30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D3828-7F6A-8397-0CC9-046B630E68F9}"/>
              </a:ext>
            </a:extLst>
          </p:cNvPr>
          <p:cNvSpPr/>
          <p:nvPr/>
        </p:nvSpPr>
        <p:spPr>
          <a:xfrm>
            <a:off x="9022924" y="4003473"/>
            <a:ext cx="2740375" cy="30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D910A7-79A2-5C81-8260-922B28A95D6D}"/>
              </a:ext>
            </a:extLst>
          </p:cNvPr>
          <p:cNvSpPr/>
          <p:nvPr/>
        </p:nvSpPr>
        <p:spPr>
          <a:xfrm>
            <a:off x="3021437" y="4431446"/>
            <a:ext cx="2740375" cy="9366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Helps to determine what the object found in the image is most likely to be.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0AB1A-64C7-43A8-A630-90C8EC98C612}"/>
              </a:ext>
            </a:extLst>
          </p:cNvPr>
          <p:cNvSpPr/>
          <p:nvPr/>
        </p:nvSpPr>
        <p:spPr>
          <a:xfrm>
            <a:off x="121445" y="4439460"/>
            <a:ext cx="2740375" cy="9366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 objects found in the image by labelling them.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A26E15-D696-C7DC-317B-1EAB583CBE87}"/>
              </a:ext>
            </a:extLst>
          </p:cNvPr>
          <p:cNvSpPr/>
          <p:nvPr/>
        </p:nvSpPr>
        <p:spPr>
          <a:xfrm>
            <a:off x="8994019" y="4396449"/>
            <a:ext cx="2740375" cy="9366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Outputs the rectangle, or bounding box, on the image where the objects are.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882551-5D67-BF41-61BD-3955B4FCCC87}"/>
              </a:ext>
            </a:extLst>
          </p:cNvPr>
          <p:cNvSpPr/>
          <p:nvPr/>
        </p:nvSpPr>
        <p:spPr>
          <a:xfrm>
            <a:off x="6039195" y="4434713"/>
            <a:ext cx="2740375" cy="9366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gives use the specific information (at pixel level)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168F5F-BC09-8241-4EFC-A71A633DB1C2}"/>
              </a:ext>
            </a:extLst>
          </p:cNvPr>
          <p:cNvSpPr/>
          <p:nvPr/>
        </p:nvSpPr>
        <p:spPr>
          <a:xfrm>
            <a:off x="8992607" y="5499905"/>
            <a:ext cx="2740375" cy="936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are pretty sure there are only a dog and no cat.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78DEF1-560D-3FA2-7854-6DDEEBF42FEC}"/>
              </a:ext>
            </a:extLst>
          </p:cNvPr>
          <p:cNvSpPr/>
          <p:nvPr/>
        </p:nvSpPr>
        <p:spPr>
          <a:xfrm>
            <a:off x="3080321" y="5508743"/>
            <a:ext cx="2740375" cy="936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both a dog and a duck.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76652E-5344-FF16-13AC-23B8EFBC1F7B}"/>
              </a:ext>
            </a:extLst>
          </p:cNvPr>
          <p:cNvSpPr/>
          <p:nvPr/>
        </p:nvSpPr>
        <p:spPr>
          <a:xfrm>
            <a:off x="128554" y="5499905"/>
            <a:ext cx="2740375" cy="936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know in which box in the image duck and the dog are.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05D216-A7F6-F767-F1A1-C516FEE12527}"/>
              </a:ext>
            </a:extLst>
          </p:cNvPr>
          <p:cNvSpPr/>
          <p:nvPr/>
        </p:nvSpPr>
        <p:spPr>
          <a:xfrm>
            <a:off x="6039194" y="5508743"/>
            <a:ext cx="2740375" cy="9366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detailed information based on their pixels.</a:t>
            </a:r>
          </a:p>
        </p:txBody>
      </p:sp>
    </p:spTree>
    <p:extLst>
      <p:ext uri="{BB962C8B-B14F-4D97-AF65-F5344CB8AC3E}">
        <p14:creationId xmlns:p14="http://schemas.microsoft.com/office/powerpoint/2010/main" val="311469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4: How is AI being used?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8FD85-8838-FA99-C8EE-5AEA43FF98CF}"/>
              </a:ext>
            </a:extLst>
          </p:cNvPr>
          <p:cNvSpPr/>
          <p:nvPr/>
        </p:nvSpPr>
        <p:spPr>
          <a:xfrm>
            <a:off x="126519" y="1935225"/>
            <a:ext cx="26578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Healthcare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7B127-9AE5-3D38-BEED-86DF71222855}"/>
              </a:ext>
            </a:extLst>
          </p:cNvPr>
          <p:cNvSpPr txBox="1"/>
          <p:nvPr/>
        </p:nvSpPr>
        <p:spPr>
          <a:xfrm>
            <a:off x="0" y="1134123"/>
            <a:ext cx="10801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boxes provided below, identify how AI is being used. One has been done as an example.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DBB23C-6F76-97DB-9A86-13FB611A431E}"/>
              </a:ext>
            </a:extLst>
          </p:cNvPr>
          <p:cNvSpPr/>
          <p:nvPr/>
        </p:nvSpPr>
        <p:spPr>
          <a:xfrm>
            <a:off x="126518" y="3430219"/>
            <a:ext cx="2657803" cy="212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 is used for diagnosing diseases, predicting patient outcomes, and assisting in medical image analysis. It can help in early detection of diseases, drug discovery, and personalised medicine.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55659-8D17-2699-7FC9-EAC8D54C4FDE}"/>
              </a:ext>
            </a:extLst>
          </p:cNvPr>
          <p:cNvSpPr/>
          <p:nvPr/>
        </p:nvSpPr>
        <p:spPr>
          <a:xfrm>
            <a:off x="3124989" y="1934006"/>
            <a:ext cx="26578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Autonomous vehicles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742F3-1EEB-C9DB-B956-E51AE73AA206}"/>
              </a:ext>
            </a:extLst>
          </p:cNvPr>
          <p:cNvSpPr/>
          <p:nvPr/>
        </p:nvSpPr>
        <p:spPr>
          <a:xfrm>
            <a:off x="3124988" y="3429000"/>
            <a:ext cx="2657803" cy="212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6F7F5-C1DB-A143-FBF2-4A20099E2BE0}"/>
              </a:ext>
            </a:extLst>
          </p:cNvPr>
          <p:cNvSpPr/>
          <p:nvPr/>
        </p:nvSpPr>
        <p:spPr>
          <a:xfrm>
            <a:off x="6123459" y="1934006"/>
            <a:ext cx="26578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 manufacturing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766105-07CB-13E9-4576-029AA3D73117}"/>
              </a:ext>
            </a:extLst>
          </p:cNvPr>
          <p:cNvSpPr/>
          <p:nvPr/>
        </p:nvSpPr>
        <p:spPr>
          <a:xfrm>
            <a:off x="6123458" y="3429000"/>
            <a:ext cx="2657803" cy="212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9F7A5-CB75-063E-8C8B-D75F1FA65861}"/>
              </a:ext>
            </a:extLst>
          </p:cNvPr>
          <p:cNvSpPr/>
          <p:nvPr/>
        </p:nvSpPr>
        <p:spPr>
          <a:xfrm>
            <a:off x="9121929" y="1934006"/>
            <a:ext cx="26578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 games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61FC3E-E4F7-C205-F011-84419F97D78E}"/>
              </a:ext>
            </a:extLst>
          </p:cNvPr>
          <p:cNvSpPr/>
          <p:nvPr/>
        </p:nvSpPr>
        <p:spPr>
          <a:xfrm>
            <a:off x="9121928" y="3429000"/>
            <a:ext cx="2657803" cy="212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95EE7A-02F9-A9C4-A8D7-443FAB6C3685}"/>
              </a:ext>
            </a:extLst>
          </p:cNvPr>
          <p:cNvCxnSpPr>
            <a:stCxn id="5" idx="2"/>
            <a:endCxn id="2" idx="0"/>
          </p:cNvCxnSpPr>
          <p:nvPr/>
        </p:nvCxnSpPr>
        <p:spPr>
          <a:xfrm flipH="1">
            <a:off x="1455420" y="2520000"/>
            <a:ext cx="1" cy="910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7EBB7B-78C9-AD84-1F34-6A4BC467D063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4453890" y="2518781"/>
            <a:ext cx="1" cy="910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30B796-4D46-70CF-A1A8-F9E7929CCB9D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 flipH="1">
            <a:off x="7452360" y="2518781"/>
            <a:ext cx="1" cy="910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A592C-8FC2-66BB-A043-38E91DB15790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10450830" y="2518781"/>
            <a:ext cx="1" cy="910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66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5: AI Accuracy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481F91-2F9A-CF5E-C4F9-EBCD398AF1F1}"/>
              </a:ext>
            </a:extLst>
          </p:cNvPr>
          <p:cNvSpPr txBox="1"/>
          <p:nvPr/>
        </p:nvSpPr>
        <p:spPr>
          <a:xfrm>
            <a:off x="5891650" y="1119822"/>
            <a:ext cx="59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Speech recognition technology is believed to have 95% accuracy. 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Why might 95% accuracy not be considered enough?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1BC68-CDD9-6131-E11F-34DA0E4B7DA4}"/>
              </a:ext>
            </a:extLst>
          </p:cNvPr>
          <p:cNvSpPr/>
          <p:nvPr/>
        </p:nvSpPr>
        <p:spPr>
          <a:xfrm>
            <a:off x="5891650" y="2525863"/>
            <a:ext cx="5938400" cy="13951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DEFB8-9321-51A0-839F-2DB81C81024A}"/>
              </a:ext>
            </a:extLst>
          </p:cNvPr>
          <p:cNvSpPr txBox="1"/>
          <p:nvPr/>
        </p:nvSpPr>
        <p:spPr>
          <a:xfrm>
            <a:off x="5923371" y="4159791"/>
            <a:ext cx="5906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consequences are the police faced with if they use facial recognition technology to catch criminals?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93F5D-43B9-0BF2-647D-96B76A657AC2}"/>
              </a:ext>
            </a:extLst>
          </p:cNvPr>
          <p:cNvSpPr/>
          <p:nvPr/>
        </p:nvSpPr>
        <p:spPr>
          <a:xfrm>
            <a:off x="5923371" y="5252701"/>
            <a:ext cx="5906679" cy="946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454D5-E4A8-F2F7-4688-B12E87366053}"/>
              </a:ext>
            </a:extLst>
          </p:cNvPr>
          <p:cNvSpPr txBox="1"/>
          <p:nvPr/>
        </p:nvSpPr>
        <p:spPr>
          <a:xfrm>
            <a:off x="262828" y="4326958"/>
            <a:ext cx="548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How would a mobile phones facial recognition technology react to a 3D print of someone’s else face? Would it work?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DD8BB-CBFA-A659-92BF-0738A6026A6B}"/>
              </a:ext>
            </a:extLst>
          </p:cNvPr>
          <p:cNvSpPr/>
          <p:nvPr/>
        </p:nvSpPr>
        <p:spPr>
          <a:xfrm>
            <a:off x="375529" y="5276480"/>
            <a:ext cx="5260895" cy="946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122ABC-AF3A-2F89-A2A1-75EFA816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51" y="1261988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6: Smart bins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F8730-EC7F-1705-D263-91BB618E3B4F}"/>
              </a:ext>
            </a:extLst>
          </p:cNvPr>
          <p:cNvSpPr txBox="1"/>
          <p:nvPr/>
        </p:nvSpPr>
        <p:spPr>
          <a:xfrm>
            <a:off x="5580127" y="954964"/>
            <a:ext cx="637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How does an AI-powered bin work?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BC32E-851A-E4B1-3B09-92401207BAB5}"/>
              </a:ext>
            </a:extLst>
          </p:cNvPr>
          <p:cNvSpPr txBox="1"/>
          <p:nvPr/>
        </p:nvSpPr>
        <p:spPr>
          <a:xfrm>
            <a:off x="18929" y="1112397"/>
            <a:ext cx="538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The world’s first AI-powered bin has been launched as part on an effort to cut down on food waste in commercial kitchens.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79120-0E59-450D-F46C-556C5CA01021}"/>
              </a:ext>
            </a:extLst>
          </p:cNvPr>
          <p:cNvSpPr/>
          <p:nvPr/>
        </p:nvSpPr>
        <p:spPr>
          <a:xfrm>
            <a:off x="5638386" y="1645939"/>
            <a:ext cx="5950723" cy="702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6055B-6271-C50F-2FCA-5ABE03573C09}"/>
              </a:ext>
            </a:extLst>
          </p:cNvPr>
          <p:cNvSpPr txBox="1"/>
          <p:nvPr/>
        </p:nvSpPr>
        <p:spPr>
          <a:xfrm>
            <a:off x="5580127" y="2523311"/>
            <a:ext cx="637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How much food is being wasted on average in the UK each year?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8063B-0232-B67D-552C-0AAE0356E202}"/>
              </a:ext>
            </a:extLst>
          </p:cNvPr>
          <p:cNvSpPr/>
          <p:nvPr/>
        </p:nvSpPr>
        <p:spPr>
          <a:xfrm>
            <a:off x="5638385" y="3427343"/>
            <a:ext cx="5950723" cy="910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F0FD6-8448-8006-276C-97EB67BC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" y="2130637"/>
            <a:ext cx="5285678" cy="3426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4DC797-ABA2-3D67-F39B-F11122201FB2}"/>
              </a:ext>
            </a:extLst>
          </p:cNvPr>
          <p:cNvSpPr txBox="1"/>
          <p:nvPr/>
        </p:nvSpPr>
        <p:spPr>
          <a:xfrm>
            <a:off x="5580127" y="4547194"/>
            <a:ext cx="637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impact could the use of AI-powered bins have on a restaurant?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102441-25BA-8E92-6268-8D2CC0C8A041}"/>
              </a:ext>
            </a:extLst>
          </p:cNvPr>
          <p:cNvSpPr/>
          <p:nvPr/>
        </p:nvSpPr>
        <p:spPr>
          <a:xfrm>
            <a:off x="5638385" y="5207338"/>
            <a:ext cx="5950723" cy="910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925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7: Google maps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6533D951-100C-9D11-D19E-C298B879B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50538-05D4-311A-1324-F73C982C9FA2}"/>
              </a:ext>
            </a:extLst>
          </p:cNvPr>
          <p:cNvSpPr txBox="1"/>
          <p:nvPr/>
        </p:nvSpPr>
        <p:spPr>
          <a:xfrm>
            <a:off x="4455754" y="3933487"/>
            <a:ext cx="7517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Finding specific houses and buildings can be difficult. What does the AI algorithm do to tackle this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220A2-4B1E-799D-3AC8-9E2DB14B6FFF}"/>
              </a:ext>
            </a:extLst>
          </p:cNvPr>
          <p:cNvSpPr/>
          <p:nvPr/>
        </p:nvSpPr>
        <p:spPr>
          <a:xfrm>
            <a:off x="4526280" y="4842884"/>
            <a:ext cx="7517215" cy="13847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A0427-B247-FA9A-8710-073DBC5FC6AD}"/>
              </a:ext>
            </a:extLst>
          </p:cNvPr>
          <p:cNvSpPr/>
          <p:nvPr/>
        </p:nvSpPr>
        <p:spPr>
          <a:xfrm>
            <a:off x="4526281" y="1704009"/>
            <a:ext cx="7517216" cy="2067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1F280-6CB0-9D16-6097-74DCDCB2B25C}"/>
              </a:ext>
            </a:extLst>
          </p:cNvPr>
          <p:cNvSpPr txBox="1"/>
          <p:nvPr/>
        </p:nvSpPr>
        <p:spPr>
          <a:xfrm>
            <a:off x="4423410" y="1051255"/>
            <a:ext cx="762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must the AI algorithm consider when calculating a route?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E077D-7038-1418-3D51-73454AB3A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8" r="19345"/>
          <a:stretch/>
        </p:blipFill>
        <p:spPr>
          <a:xfrm>
            <a:off x="148503" y="1293813"/>
            <a:ext cx="3769956" cy="42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69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8: Pros and cons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4D282E-7227-08F5-DA40-3571AA081F0C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A0EDCE-1AEE-577F-3AF3-5CFF59E06EB6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12" name="Picture 11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2E2918AF-EBD7-E4E1-8D54-8FABB32E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FDB536-F135-07FA-7C65-26351180EF31}"/>
              </a:ext>
            </a:extLst>
          </p:cNvPr>
          <p:cNvSpPr txBox="1"/>
          <p:nvPr/>
        </p:nvSpPr>
        <p:spPr>
          <a:xfrm>
            <a:off x="91440" y="1225708"/>
            <a:ext cx="1159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table below and using the hints provided, identify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three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advantages and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three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disadvantages of using Artificial Intelligence.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363211-32A9-300E-7AFE-5947C0B77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73498"/>
              </p:ext>
            </p:extLst>
          </p:nvPr>
        </p:nvGraphicFramePr>
        <p:xfrm>
          <a:off x="2032000" y="2296274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36189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353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3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7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3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190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D98FE0-BD27-D59E-BBED-C323EA9F83EF}"/>
              </a:ext>
            </a:extLst>
          </p:cNvPr>
          <p:cNvSpPr txBox="1"/>
          <p:nvPr/>
        </p:nvSpPr>
        <p:spPr>
          <a:xfrm>
            <a:off x="91440" y="2296274"/>
            <a:ext cx="1888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Hints: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Automation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Recommendations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Chatbots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4CAA1-8B3F-93D9-D8AF-FE5721E51E5E}"/>
              </a:ext>
            </a:extLst>
          </p:cNvPr>
          <p:cNvSpPr txBox="1"/>
          <p:nvPr/>
        </p:nvSpPr>
        <p:spPr>
          <a:xfrm>
            <a:off x="10303763" y="2262215"/>
            <a:ext cx="1888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Hints: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Jobs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Ethics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175193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114C7EFE4FF498AE064C06622F751" ma:contentTypeVersion="17" ma:contentTypeDescription="Create a new document." ma:contentTypeScope="" ma:versionID="820ebbfeb7978de55b8b4f05f20b9be0">
  <xsd:schema xmlns:xsd="http://www.w3.org/2001/XMLSchema" xmlns:xs="http://www.w3.org/2001/XMLSchema" xmlns:p="http://schemas.microsoft.com/office/2006/metadata/properties" xmlns:ns2="a966b4a5-4248-447b-b597-ec598d04f9cf" xmlns:ns3="a392c3a2-4d82-4657-818b-0acf1aab57df" targetNamespace="http://schemas.microsoft.com/office/2006/metadata/properties" ma:root="true" ma:fieldsID="473fd452b4c8158cad106254f88981fe" ns2:_="" ns3:_="">
    <xsd:import namespace="a966b4a5-4248-447b-b597-ec598d04f9cf"/>
    <xsd:import namespace="a392c3a2-4d82-4657-818b-0acf1aab57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6b4a5-4248-447b-b597-ec598d04f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27267d-bc41-472e-8668-b780c2821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2c3a2-4d82-4657-818b-0acf1aab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f9ecd9-ffb7-411b-a20b-d2110bea7e35}" ma:internalName="TaxCatchAll" ma:showField="CatchAllData" ma:web="a392c3a2-4d82-4657-818b-0acf1aab5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D6181D-1B19-4A9C-B1B3-D62CA27656FF}"/>
</file>

<file path=customXml/itemProps2.xml><?xml version="1.0" encoding="utf-8"?>
<ds:datastoreItem xmlns:ds="http://schemas.openxmlformats.org/officeDocument/2006/customXml" ds:itemID="{87DB0EFC-E865-4A54-BC1C-B207361BAAD2}"/>
</file>

<file path=docProps/app.xml><?xml version="1.0" encoding="utf-8"?>
<Properties xmlns="http://schemas.openxmlformats.org/officeDocument/2006/extended-properties" xmlns:vt="http://schemas.openxmlformats.org/officeDocument/2006/docPropsVTypes">
  <TotalTime>7636</TotalTime>
  <Words>985</Words>
  <Application>Microsoft Office PowerPoint</Application>
  <PresentationFormat>Widescreen</PresentationFormat>
  <Paragraphs>171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Corbett, DC (Staff, Parks House)</dc:creator>
  <cp:lastModifiedBy>Simply Teach</cp:lastModifiedBy>
  <cp:revision>332</cp:revision>
  <dcterms:created xsi:type="dcterms:W3CDTF">2022-01-07T19:27:06Z</dcterms:created>
  <dcterms:modified xsi:type="dcterms:W3CDTF">2023-07-04T05:19:12Z</dcterms:modified>
</cp:coreProperties>
</file>