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17" r:id="rId3"/>
    <p:sldId id="321" r:id="rId4"/>
    <p:sldId id="322" r:id="rId5"/>
    <p:sldId id="323" r:id="rId6"/>
    <p:sldId id="331" r:id="rId7"/>
    <p:sldId id="332" r:id="rId8"/>
    <p:sldId id="333" r:id="rId9"/>
    <p:sldId id="338" r:id="rId10"/>
    <p:sldId id="334" r:id="rId11"/>
    <p:sldId id="335" r:id="rId12"/>
    <p:sldId id="319" r:id="rId13"/>
    <p:sldId id="325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73" autoAdjust="0"/>
  </p:normalViewPr>
  <p:slideViewPr>
    <p:cSldViewPr snapToGrid="0">
      <p:cViewPr varScale="1">
        <p:scale>
          <a:sx n="55" d="100"/>
          <a:sy n="55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60C19-910E-4059-B4CA-90E06D700FCD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DF6BB-81B8-4479-B71B-6FE1BC874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3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4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4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don’t have to be in this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3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Activity C – Other answers accepted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1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answers can be accepted.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8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 answers can be accepted.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Other answers can be accepted.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DF6BB-81B8-4479-B71B-6FE1BC87429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7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722A-974F-4C2E-9C1F-5801AD6D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B8F54-4864-471F-ACFE-99B72F1B7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1280C-C670-4D62-9946-633FD858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6B4-CF01-4D6B-ADE3-1B2901BE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5FC9-E6DC-4643-B75E-AB798C0F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987E9-7A90-48E9-9B17-8C8AECEA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58ED5-A64B-45B8-BF4E-44FD2A59A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6EE8E-B8BC-4AE5-A0A4-09C59214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588B3-CC01-457C-BF83-F96A161C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4087-B16A-41B3-8A29-5119FE31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8EC1C-7525-4A45-998E-7EC508E9E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32B2E-6AA8-4826-B8F2-FACD143B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DFA0-95C8-4681-A62B-A1BD00C3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999C-1CEA-49C2-BAF4-88323699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93BD-0A6A-47A6-83A7-B74E865E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4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03D-DE5A-475B-BFCA-2ECD4DFB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E372-6842-4FC2-A25B-4FAF8861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7FF5-38DF-48AE-A5F9-E154494C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E236-5B81-4759-ACA7-32CB26CD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6E49E-A0D6-472F-BCE6-61875DC7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D356-24BB-4337-AD54-C1AC1584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6E73F-190A-4C33-9886-39266A374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BD54F-FDD1-4261-8189-7C12368C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CFA31-B5F6-43B0-BFCC-F6CF4EAE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82B88-94C2-434D-A04B-5246795F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4A1B-940D-4E93-A927-F7813F31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B4E7-694C-47D1-B606-C37936A1F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1B50-4D71-4A49-9DC1-E1511ADF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54E0C-D7BF-4B6A-B69C-AE257758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ABC96-484D-4D8E-A94F-8CC59A9D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0DE9E-7733-4B12-A67A-5AEFCBA7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3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1138-DEA6-4A4A-97A8-2F32FD6B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A09C5-D366-481E-8B84-78A53E86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9DF97-F414-4F43-A331-486160418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A9A39-3E5E-4C2C-B49A-DAF5BD657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736CF-B615-4BD1-894B-1F0FB37AD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2979FE-80B5-4953-BA5F-AEA12642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E7848-1AF8-4486-BA1C-C0EB5885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1FAC1-048F-4375-9CA6-2F66E654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8589-96A7-424C-A813-00E075E0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23787-B840-4BA1-9050-75566FCB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E63C2-3A47-44C6-8BC1-2D4F936F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5CD95-856A-42BB-A57A-814099949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8A48C-48B7-4718-8324-5BF43260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D7C9B-941F-4F5C-B628-01358E20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D1A1F-1215-46BD-8639-A65B7B8B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C514-6778-489C-B93C-A15CC815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1C06-6D56-40CD-8C5B-63C04001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2B99-A8F3-4E46-AF0C-104C3148D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C77FE-8490-422F-A7B8-D3D1F9A3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6073C-66F9-4F75-9C04-8E019CE7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83E0C-64AA-43C3-A2E4-14ECA43A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9134-E11B-4140-82F0-45760222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B5C59-7053-4019-AC70-0C008F093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5976-C194-4376-B05F-A501505D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40304-A6BC-4700-8BA9-CEAD27B3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0A9FE4-4B87-4AC5-A550-8F0BED390C88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E733D-01F5-4963-A67B-822C0A9E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C5105-77F7-4B86-B566-CCB34CFB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7E064-D8E2-4D39-9CB2-520A231D1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2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07F983-718D-BCFD-D931-CDA6B3DA8756}"/>
              </a:ext>
            </a:extLst>
          </p:cNvPr>
          <p:cNvSpPr txBox="1"/>
          <p:nvPr/>
        </p:nvSpPr>
        <p:spPr>
          <a:xfrm>
            <a:off x="83820" y="677902"/>
            <a:ext cx="1202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Unit 1: ICT in society</a:t>
            </a:r>
          </a:p>
          <a:p>
            <a:r>
              <a:rPr lang="en-GB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Topic: IT24 -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B9444-7241-33D5-F266-C86B9782AD4F}"/>
              </a:ext>
            </a:extLst>
          </p:cNvPr>
          <p:cNvSpPr txBox="1"/>
          <p:nvPr/>
        </p:nvSpPr>
        <p:spPr>
          <a:xfrm>
            <a:off x="83820" y="1822923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Assessment criteria: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DF6CC-973D-564B-F752-65A189AC9C91}"/>
              </a:ext>
            </a:extLst>
          </p:cNvPr>
          <p:cNvSpPr txBox="1"/>
          <p:nvPr/>
        </p:nvSpPr>
        <p:spPr>
          <a:xfrm>
            <a:off x="7068680" y="815157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Name: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B608B-8A1D-DBBC-9846-22C5BD6CFD8C}"/>
              </a:ext>
            </a:extLst>
          </p:cNvPr>
          <p:cNvSpPr/>
          <p:nvPr/>
        </p:nvSpPr>
        <p:spPr>
          <a:xfrm>
            <a:off x="7886700" y="776636"/>
            <a:ext cx="422148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E042CC-833A-8B2B-875A-0056ABAA5664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35E057-39B2-541D-BDF1-88974BBA2096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11" name="Picture 1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4B236026-F1A9-7D28-2BA6-4B797DDB6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691E90FA-FC8D-C0C1-5295-0B7FCDAC5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00017"/>
              </p:ext>
            </p:extLst>
          </p:nvPr>
        </p:nvGraphicFramePr>
        <p:xfrm>
          <a:off x="168909" y="2161477"/>
          <a:ext cx="966877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9932">
                  <a:extLst>
                    <a:ext uri="{9D8B030D-6E8A-4147-A177-3AD203B41FA5}">
                      <a16:colId xmlns:a16="http://schemas.microsoft.com/office/drawing/2014/main" val="3893965378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457060989"/>
                    </a:ext>
                  </a:extLst>
                </a:gridCol>
                <a:gridCol w="1397876">
                  <a:extLst>
                    <a:ext uri="{9D8B030D-6E8A-4147-A177-3AD203B41FA5}">
                      <a16:colId xmlns:a16="http://schemas.microsoft.com/office/drawing/2014/main" val="4149663782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759588590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3481685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Developing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Mastered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079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Types of networks (LAN and WAN)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51576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FA2A5E2-4728-4EB0-A305-B76EC832DEA8}"/>
              </a:ext>
            </a:extLst>
          </p:cNvPr>
          <p:cNvSpPr txBox="1"/>
          <p:nvPr/>
        </p:nvSpPr>
        <p:spPr>
          <a:xfrm>
            <a:off x="0" y="3259723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Interim feedback: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2C6E0-E420-317C-1C22-AA679BD44937}"/>
              </a:ext>
            </a:extLst>
          </p:cNvPr>
          <p:cNvSpPr/>
          <p:nvPr/>
        </p:nvSpPr>
        <p:spPr>
          <a:xfrm>
            <a:off x="85090" y="3747498"/>
            <a:ext cx="5397500" cy="17299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1DBE1-C043-2CAD-3FC8-0554D15D5843}"/>
              </a:ext>
            </a:extLst>
          </p:cNvPr>
          <p:cNvSpPr txBox="1"/>
          <p:nvPr/>
        </p:nvSpPr>
        <p:spPr>
          <a:xfrm>
            <a:off x="6030455" y="3263093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Final feedback: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D6252-6EDE-F18B-1EB7-E075DBF92D5E}"/>
              </a:ext>
            </a:extLst>
          </p:cNvPr>
          <p:cNvSpPr/>
          <p:nvPr/>
        </p:nvSpPr>
        <p:spPr>
          <a:xfrm>
            <a:off x="6143619" y="3747498"/>
            <a:ext cx="5397500" cy="17299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7FCFA-8B60-F517-722C-384BAE4D77BB}"/>
              </a:ext>
            </a:extLst>
          </p:cNvPr>
          <p:cNvSpPr/>
          <p:nvPr/>
        </p:nvSpPr>
        <p:spPr>
          <a:xfrm>
            <a:off x="11292840" y="1468185"/>
            <a:ext cx="815340" cy="756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DBC1F-603A-CF3D-632F-080F8EDB5A60}"/>
              </a:ext>
            </a:extLst>
          </p:cNvPr>
          <p:cNvSpPr txBox="1"/>
          <p:nvPr/>
        </p:nvSpPr>
        <p:spPr>
          <a:xfrm>
            <a:off x="10423398" y="1487231"/>
            <a:ext cx="19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RAG:</a:t>
            </a:r>
          </a:p>
        </p:txBody>
      </p:sp>
    </p:spTree>
    <p:extLst>
      <p:ext uri="{BB962C8B-B14F-4D97-AF65-F5344CB8AC3E}">
        <p14:creationId xmlns:p14="http://schemas.microsoft.com/office/powerpoint/2010/main" val="27508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962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8: LAN and WAN – Advantages and disadvantages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79773" y="1224203"/>
            <a:ext cx="12332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each table below, identify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advantages and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disadvantages to using a LAN and WAN.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BABE6A-C257-05B8-B881-88CFDAB4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7867"/>
              </p:ext>
            </p:extLst>
          </p:nvPr>
        </p:nvGraphicFramePr>
        <p:xfrm>
          <a:off x="234732" y="1941101"/>
          <a:ext cx="488380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03">
                  <a:extLst>
                    <a:ext uri="{9D8B030D-6E8A-4147-A177-3AD203B41FA5}">
                      <a16:colId xmlns:a16="http://schemas.microsoft.com/office/drawing/2014/main" val="3800311553"/>
                    </a:ext>
                  </a:extLst>
                </a:gridCol>
                <a:gridCol w="2441903">
                  <a:extLst>
                    <a:ext uri="{9D8B030D-6E8A-4147-A177-3AD203B41FA5}">
                      <a16:colId xmlns:a16="http://schemas.microsoft.com/office/drawing/2014/main" val="1855168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7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4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9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823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263F05-6A27-E140-56D1-362715F3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3129"/>
              </p:ext>
            </p:extLst>
          </p:nvPr>
        </p:nvGraphicFramePr>
        <p:xfrm>
          <a:off x="6493997" y="1935420"/>
          <a:ext cx="488380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03">
                  <a:extLst>
                    <a:ext uri="{9D8B030D-6E8A-4147-A177-3AD203B41FA5}">
                      <a16:colId xmlns:a16="http://schemas.microsoft.com/office/drawing/2014/main" val="3800311553"/>
                    </a:ext>
                  </a:extLst>
                </a:gridCol>
                <a:gridCol w="2441903">
                  <a:extLst>
                    <a:ext uri="{9D8B030D-6E8A-4147-A177-3AD203B41FA5}">
                      <a16:colId xmlns:a16="http://schemas.microsoft.com/office/drawing/2014/main" val="1855168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7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4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9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8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5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-1" y="630415"/>
            <a:ext cx="1203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9: Peer-to-Peer and Client-server – Advantages and disadvantages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79773" y="1224203"/>
            <a:ext cx="12332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each table below, identify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advantages and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disadvantages to using a Peer-to-peer and Client-server network.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BABE6A-C257-05B8-B881-88CFDAB4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44439"/>
              </p:ext>
            </p:extLst>
          </p:nvPr>
        </p:nvGraphicFramePr>
        <p:xfrm>
          <a:off x="234732" y="1941101"/>
          <a:ext cx="488380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03">
                  <a:extLst>
                    <a:ext uri="{9D8B030D-6E8A-4147-A177-3AD203B41FA5}">
                      <a16:colId xmlns:a16="http://schemas.microsoft.com/office/drawing/2014/main" val="3800311553"/>
                    </a:ext>
                  </a:extLst>
                </a:gridCol>
                <a:gridCol w="2441903">
                  <a:extLst>
                    <a:ext uri="{9D8B030D-6E8A-4147-A177-3AD203B41FA5}">
                      <a16:colId xmlns:a16="http://schemas.microsoft.com/office/drawing/2014/main" val="1855168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Peer-to-Peer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7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4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9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8232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263F05-6A27-E140-56D1-362715F3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20162"/>
              </p:ext>
            </p:extLst>
          </p:nvPr>
        </p:nvGraphicFramePr>
        <p:xfrm>
          <a:off x="6493997" y="1935420"/>
          <a:ext cx="4883806" cy="1973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1903">
                  <a:extLst>
                    <a:ext uri="{9D8B030D-6E8A-4147-A177-3AD203B41FA5}">
                      <a16:colId xmlns:a16="http://schemas.microsoft.com/office/drawing/2014/main" val="3800311553"/>
                    </a:ext>
                  </a:extLst>
                </a:gridCol>
                <a:gridCol w="2441903">
                  <a:extLst>
                    <a:ext uri="{9D8B030D-6E8A-4147-A177-3AD203B41FA5}">
                      <a16:colId xmlns:a16="http://schemas.microsoft.com/office/drawing/2014/main" val="18551689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Client-Server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7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Disadvantages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119762"/>
                  </a:ext>
                </a:extLst>
              </a:tr>
              <a:tr h="490543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49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9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48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8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47450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3F892A-14DF-BB55-C45E-ADA0DF04E8A2}"/>
              </a:ext>
            </a:extLst>
          </p:cNvPr>
          <p:cNvSpPr txBox="1"/>
          <p:nvPr/>
        </p:nvSpPr>
        <p:spPr>
          <a:xfrm>
            <a:off x="0" y="630415"/>
            <a:ext cx="951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10 – LAN and WAN: Similarities and differences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EB006-B5C8-4C02-80EA-F57FFB2F237F}"/>
              </a:ext>
            </a:extLst>
          </p:cNvPr>
          <p:cNvSpPr txBox="1"/>
          <p:nvPr/>
        </p:nvSpPr>
        <p:spPr>
          <a:xfrm>
            <a:off x="0" y="1092080"/>
            <a:ext cx="11932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table below identify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similarities and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differences between a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LAN and a WAN.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D12B42-7448-5FC9-849E-12BDE1A24759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674672-A6FD-117F-C12B-D7D73DECF4CA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FC4EF184-E6A1-2831-8E44-B2221BDBB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8DE8C559-01A6-3487-3B2C-432F9B4F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73128"/>
              </p:ext>
            </p:extLst>
          </p:nvPr>
        </p:nvGraphicFramePr>
        <p:xfrm>
          <a:off x="1902460" y="1808707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300340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7795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Similarities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Differences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6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14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9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9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7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93610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3F892A-14DF-BB55-C45E-ADA0DF04E8A2}"/>
              </a:ext>
            </a:extLst>
          </p:cNvPr>
          <p:cNvSpPr txBox="1"/>
          <p:nvPr/>
        </p:nvSpPr>
        <p:spPr>
          <a:xfrm>
            <a:off x="0" y="630415"/>
            <a:ext cx="85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11: Factors that affect network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31912-910E-19C8-0C61-B47625C83A6E}"/>
              </a:ext>
            </a:extLst>
          </p:cNvPr>
          <p:cNvSpPr txBox="1"/>
          <p:nvPr/>
        </p:nvSpPr>
        <p:spPr>
          <a:xfrm>
            <a:off x="0" y="1092080"/>
            <a:ext cx="12035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For each scenario, state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reason why the performance of their network may have been affected in the reason column. 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920A60B-1396-DC5C-78C1-3986AA18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50979"/>
              </p:ext>
            </p:extLst>
          </p:nvPr>
        </p:nvGraphicFramePr>
        <p:xfrm>
          <a:off x="100330" y="1929465"/>
          <a:ext cx="11729721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900">
                  <a:extLst>
                    <a:ext uri="{9D8B030D-6E8A-4147-A177-3AD203B41FA5}">
                      <a16:colId xmlns:a16="http://schemas.microsoft.com/office/drawing/2014/main" val="3136696333"/>
                    </a:ext>
                  </a:extLst>
                </a:gridCol>
                <a:gridCol w="5955030">
                  <a:extLst>
                    <a:ext uri="{9D8B030D-6E8A-4147-A177-3AD203B41FA5}">
                      <a16:colId xmlns:a16="http://schemas.microsoft.com/office/drawing/2014/main" val="2444188411"/>
                    </a:ext>
                  </a:extLst>
                </a:gridCol>
                <a:gridCol w="5177791">
                  <a:extLst>
                    <a:ext uri="{9D8B030D-6E8A-4147-A177-3AD203B41FA5}">
                      <a16:colId xmlns:a16="http://schemas.microsoft.com/office/drawing/2014/main" val="120653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No.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Scenario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Reason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6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Five people are sharing one internet connection. They are connected to the network via laptops, tablets and smartphones.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1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Erin is trying to use her smartphone at home and she checks out her Wi-Fi signal and it’s low.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47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Freddie has placed his router behind his TV at home. </a:t>
                      </a:r>
                    </a:p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4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Freddie ran a speed test and was receiving download speeds of 17MB per second whereas his friend Max is receiving 52MB per second.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7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Jimmy is having problems streaming 4K Ultra High Definition (HD) videos. They keep buffering.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20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Jess is working in café and has connected to a VPN while using their public Wi-Fi.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7399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A74FC85-306F-4243-BAC5-AE21660BA646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7F7E5-81A1-8487-59CC-EA24BC2850F4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8" name="Picture 7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2C5CB1B3-A6B2-D247-377E-60C3E822A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41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77698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3F892A-14DF-BB55-C45E-ADA0DF04E8A2}"/>
              </a:ext>
            </a:extLst>
          </p:cNvPr>
          <p:cNvSpPr txBox="1"/>
          <p:nvPr/>
        </p:nvSpPr>
        <p:spPr>
          <a:xfrm>
            <a:off x="0" y="630415"/>
            <a:ext cx="856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12: Exam focus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31D67-5AD8-02A9-0296-8E0A62ACD4F4}"/>
              </a:ext>
            </a:extLst>
          </p:cNvPr>
          <p:cNvSpPr txBox="1"/>
          <p:nvPr/>
        </p:nvSpPr>
        <p:spPr>
          <a:xfrm>
            <a:off x="138430" y="1092080"/>
            <a:ext cx="79101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Exam-style question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Answer the following question:</a:t>
            </a:r>
          </a:p>
          <a:p>
            <a:endParaRPr lang="en-GB" sz="16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DC Logistics are a local business with a small office that contains six computers, a service and a printer which are all connected to a LAN (Local area network)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Identify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advantages to connecting these computers together into a Local Area Network (LAN)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(3 marks)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6EEE5-0D1A-8372-2C13-D13C2EC15AC7}"/>
              </a:ext>
            </a:extLst>
          </p:cNvPr>
          <p:cNvSpPr txBox="1"/>
          <p:nvPr/>
        </p:nvSpPr>
        <p:spPr>
          <a:xfrm>
            <a:off x="8275320" y="1100118"/>
            <a:ext cx="368083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Command word alert!</a:t>
            </a:r>
          </a:p>
          <a:p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Identify: Recognise, distinguish and establish what something 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4C18A-8A68-9C42-1827-8C419BD19B80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EC9C9B-D8CB-1860-9C6B-D54612D8539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8" name="Picture 7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34EFE9E5-03A1-3CC9-FA39-A6E65D97D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4B8F4DB3-E6FE-2F01-CCBC-BB525AB4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290" y="1141214"/>
            <a:ext cx="377190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645BA16E-69BD-AC65-7674-C5421A2B4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82182"/>
              </p:ext>
            </p:extLst>
          </p:nvPr>
        </p:nvGraphicFramePr>
        <p:xfrm>
          <a:off x="238129" y="3292117"/>
          <a:ext cx="11716128" cy="290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8124">
                  <a:extLst>
                    <a:ext uri="{9D8B030D-6E8A-4147-A177-3AD203B41FA5}">
                      <a16:colId xmlns:a16="http://schemas.microsoft.com/office/drawing/2014/main" val="4072801909"/>
                    </a:ext>
                  </a:extLst>
                </a:gridCol>
                <a:gridCol w="7498004">
                  <a:extLst>
                    <a:ext uri="{9D8B030D-6E8A-4147-A177-3AD203B41FA5}">
                      <a16:colId xmlns:a16="http://schemas.microsoft.com/office/drawing/2014/main" val="2266967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Key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Guidance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 impact does the use of a LAN have on?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Accessing files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Accessing resources (i.e. printer)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Software installation/updates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Security installation/updates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Communication between colleagues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 of an internet connection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role of the server in handling accounts.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accent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153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0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98748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358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1: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0AB43-105E-CD52-4906-6A4BFA71ECF7}"/>
              </a:ext>
            </a:extLst>
          </p:cNvPr>
          <p:cNvSpPr txBox="1"/>
          <p:nvPr/>
        </p:nvSpPr>
        <p:spPr>
          <a:xfrm>
            <a:off x="111304" y="1339817"/>
            <a:ext cx="5013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Use the internet find an image of a computer network and add a screenshot in the box below.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02EE4-DFAC-D4B7-78E7-701563ABE1B0}"/>
              </a:ext>
            </a:extLst>
          </p:cNvPr>
          <p:cNvSpPr txBox="1"/>
          <p:nvPr/>
        </p:nvSpPr>
        <p:spPr>
          <a:xfrm>
            <a:off x="5663729" y="1325087"/>
            <a:ext cx="6072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is the difference between a networked computer and stand-alone computer?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9EA00-6005-DB95-5615-ECC2927CE439}"/>
              </a:ext>
            </a:extLst>
          </p:cNvPr>
          <p:cNvSpPr/>
          <p:nvPr/>
        </p:nvSpPr>
        <p:spPr>
          <a:xfrm>
            <a:off x="5734798" y="2341460"/>
            <a:ext cx="6152807" cy="8981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utoShape 2" descr="See the source image">
            <a:extLst>
              <a:ext uri="{FF2B5EF4-FFF2-40B4-BE49-F238E27FC236}">
                <a16:creationId xmlns:a16="http://schemas.microsoft.com/office/drawing/2014/main" id="{5136B01A-1A0E-26F1-E684-568706080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See the source image">
            <a:extLst>
              <a:ext uri="{FF2B5EF4-FFF2-40B4-BE49-F238E27FC236}">
                <a16:creationId xmlns:a16="http://schemas.microsoft.com/office/drawing/2014/main" id="{D3BF63EA-3091-6DFD-2A15-83594B32E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50FDF-17C8-9301-74FE-2267B3DA0012}"/>
              </a:ext>
            </a:extLst>
          </p:cNvPr>
          <p:cNvSpPr/>
          <p:nvPr/>
        </p:nvSpPr>
        <p:spPr>
          <a:xfrm>
            <a:off x="207745" y="2335309"/>
            <a:ext cx="4917145" cy="340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75717-7546-44AC-E787-168930BC272E}"/>
              </a:ext>
            </a:extLst>
          </p:cNvPr>
          <p:cNvSpPr/>
          <p:nvPr/>
        </p:nvSpPr>
        <p:spPr>
          <a:xfrm>
            <a:off x="5723017" y="4116990"/>
            <a:ext cx="3657290" cy="162387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0440E-D537-DA73-3289-8D05920E143D}"/>
              </a:ext>
            </a:extLst>
          </p:cNvPr>
          <p:cNvSpPr txBox="1"/>
          <p:nvPr/>
        </p:nvSpPr>
        <p:spPr>
          <a:xfrm>
            <a:off x="5663729" y="3401094"/>
            <a:ext cx="6193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benefits to using a networked computer.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EAC7A7-83EC-CFF9-1700-727B9C32C0FA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BAFEF28-3A4F-E4BB-9C2C-83C07E2FB8D5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1" name="Picture 20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3C3D2C8-CB44-CFBA-705E-A97C5F6C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9BD9BE-BB0A-69EB-917A-5BDC39A6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17" y="2494418"/>
            <a:ext cx="3885344" cy="29140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879CCC-6F84-B400-F5E1-A8A7417F31F3}"/>
              </a:ext>
            </a:extLst>
          </p:cNvPr>
          <p:cNvSpPr/>
          <p:nvPr/>
        </p:nvSpPr>
        <p:spPr>
          <a:xfrm>
            <a:off x="9565240" y="4116990"/>
            <a:ext cx="2291543" cy="1800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1447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83317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2D9C39-FCBD-7C36-6802-1E62908E3033}"/>
              </a:ext>
            </a:extLst>
          </p:cNvPr>
          <p:cNvSpPr txBox="1"/>
          <p:nvPr/>
        </p:nvSpPr>
        <p:spPr>
          <a:xfrm>
            <a:off x="0" y="630415"/>
            <a:ext cx="358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2: 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0AB43-105E-CD52-4906-6A4BFA71ECF7}"/>
              </a:ext>
            </a:extLst>
          </p:cNvPr>
          <p:cNvSpPr txBox="1"/>
          <p:nvPr/>
        </p:nvSpPr>
        <p:spPr>
          <a:xfrm>
            <a:off x="5694551" y="1169899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does LAN stand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02EE4-DFAC-D4B7-78E7-701563ABE1B0}"/>
              </a:ext>
            </a:extLst>
          </p:cNvPr>
          <p:cNvSpPr txBox="1"/>
          <p:nvPr/>
        </p:nvSpPr>
        <p:spPr>
          <a:xfrm>
            <a:off x="5694551" y="2512196"/>
            <a:ext cx="6072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does a LAN cover?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9EA00-6005-DB95-5615-ECC2927CE439}"/>
              </a:ext>
            </a:extLst>
          </p:cNvPr>
          <p:cNvSpPr/>
          <p:nvPr/>
        </p:nvSpPr>
        <p:spPr>
          <a:xfrm>
            <a:off x="5801450" y="1873808"/>
            <a:ext cx="6152807" cy="5070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Area Network</a:t>
            </a:r>
          </a:p>
        </p:txBody>
      </p:sp>
      <p:sp>
        <p:nvSpPr>
          <p:cNvPr id="8" name="AutoShape 2" descr="See the source image">
            <a:extLst>
              <a:ext uri="{FF2B5EF4-FFF2-40B4-BE49-F238E27FC236}">
                <a16:creationId xmlns:a16="http://schemas.microsoft.com/office/drawing/2014/main" id="{5136B01A-1A0E-26F1-E684-568706080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See the source image">
            <a:extLst>
              <a:ext uri="{FF2B5EF4-FFF2-40B4-BE49-F238E27FC236}">
                <a16:creationId xmlns:a16="http://schemas.microsoft.com/office/drawing/2014/main" id="{D3BF63EA-3091-6DFD-2A15-83594B32E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75717-7546-44AC-E787-168930BC272E}"/>
              </a:ext>
            </a:extLst>
          </p:cNvPr>
          <p:cNvSpPr/>
          <p:nvPr/>
        </p:nvSpPr>
        <p:spPr>
          <a:xfrm>
            <a:off x="5801450" y="3276600"/>
            <a:ext cx="6152807" cy="5364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LAN covers a small geographical area.</a:t>
            </a:r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0440E-D537-DA73-3289-8D05920E143D}"/>
              </a:ext>
            </a:extLst>
          </p:cNvPr>
          <p:cNvSpPr txBox="1"/>
          <p:nvPr/>
        </p:nvSpPr>
        <p:spPr>
          <a:xfrm>
            <a:off x="5694551" y="3892366"/>
            <a:ext cx="61930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Darren has a home network which is connected to the following devices: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Smartphone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Tablet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Games console 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Complete the diagram above to show each of the devices listed are connected to Darren’s home network.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1008CF-84E6-FA2A-3E14-7BC4956EDE6C}"/>
              </a:ext>
            </a:extLst>
          </p:cNvPr>
          <p:cNvSpPr/>
          <p:nvPr/>
        </p:nvSpPr>
        <p:spPr>
          <a:xfrm>
            <a:off x="151994" y="1192040"/>
            <a:ext cx="4917145" cy="340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70B462-3A8A-5580-2DD0-B5FFBC8D4B6F}"/>
              </a:ext>
            </a:extLst>
          </p:cNvPr>
          <p:cNvSpPr/>
          <p:nvPr/>
        </p:nvSpPr>
        <p:spPr>
          <a:xfrm>
            <a:off x="1970297" y="2353407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Router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6AF52B-9B20-199C-CD66-E320778EB6D6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1424538" y="2670737"/>
            <a:ext cx="5457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37376AC-E269-360D-35B6-0E88DC4FC303}"/>
              </a:ext>
            </a:extLst>
          </p:cNvPr>
          <p:cNvSpPr/>
          <p:nvPr/>
        </p:nvSpPr>
        <p:spPr>
          <a:xfrm>
            <a:off x="1973773" y="3590662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6D1BC3-E217-989D-920F-0909C52CF055}"/>
              </a:ext>
            </a:extLst>
          </p:cNvPr>
          <p:cNvSpPr/>
          <p:nvPr/>
        </p:nvSpPr>
        <p:spPr>
          <a:xfrm>
            <a:off x="3805888" y="2353407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Smartphone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A801A4-44DA-33F7-CC2D-BC4340E63996}"/>
              </a:ext>
            </a:extLst>
          </p:cNvPr>
          <p:cNvSpPr/>
          <p:nvPr/>
        </p:nvSpPr>
        <p:spPr>
          <a:xfrm>
            <a:off x="296396" y="2301156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Tablet device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39CFB2-B456-6E3D-4AC4-9408EEE726FD}"/>
              </a:ext>
            </a:extLst>
          </p:cNvPr>
          <p:cNvSpPr/>
          <p:nvPr/>
        </p:nvSpPr>
        <p:spPr>
          <a:xfrm>
            <a:off x="1970297" y="1331380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Games console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FDCDD-7DD6-0B2E-293C-3D94C2DA18C6}"/>
              </a:ext>
            </a:extLst>
          </p:cNvPr>
          <p:cNvCxnSpPr>
            <a:cxnSpLocks/>
            <a:stCxn id="20" idx="0"/>
            <a:endCxn id="25" idx="2"/>
          </p:cNvCxnSpPr>
          <p:nvPr/>
        </p:nvCxnSpPr>
        <p:spPr>
          <a:xfrm flipV="1">
            <a:off x="2551718" y="1966041"/>
            <a:ext cx="0" cy="38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F88AE7-B125-0DC5-6A2E-B74A9346C47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2551718" y="2988068"/>
            <a:ext cx="3476" cy="60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9BAC39-C664-8F5E-54B0-B6F782F8ECA7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>
            <a:off x="3133139" y="2670738"/>
            <a:ext cx="672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4D282E-7227-08F5-DA40-3571AA081F0C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A0EDCE-1AEE-577F-3AF3-5CFF59E06EB6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12" name="Picture 11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2E2918AF-EBD7-E4E1-8D54-8FABB32E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491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37127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84716B-AC34-DDD9-A5C7-56893280C290}"/>
              </a:ext>
            </a:extLst>
          </p:cNvPr>
          <p:cNvSpPr txBox="1"/>
          <p:nvPr/>
        </p:nvSpPr>
        <p:spPr>
          <a:xfrm>
            <a:off x="0" y="630415"/>
            <a:ext cx="358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2: 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C66E4-1C53-4814-B4FE-1C4860326CB8}"/>
              </a:ext>
            </a:extLst>
          </p:cNvPr>
          <p:cNvSpPr txBox="1"/>
          <p:nvPr/>
        </p:nvSpPr>
        <p:spPr>
          <a:xfrm>
            <a:off x="102870" y="1253865"/>
            <a:ext cx="6149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 school also uses a LAN because it’s based over one site and therefore covers a small geographical area.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00A98-8565-51DA-56FB-F119A790CB6F}"/>
              </a:ext>
            </a:extLst>
          </p:cNvPr>
          <p:cNvSpPr txBox="1"/>
          <p:nvPr/>
        </p:nvSpPr>
        <p:spPr>
          <a:xfrm>
            <a:off x="6697223" y="1253865"/>
            <a:ext cx="52770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D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The following network includes the following pieces of hardware: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1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1 photocopier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4 laptops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Add these devices to partially complete LAN diagram. Label each device and ensure they’re connected to the switch.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4E12C6-18E6-91B1-41AB-147AD272483A}"/>
              </a:ext>
            </a:extLst>
          </p:cNvPr>
          <p:cNvSpPr/>
          <p:nvPr/>
        </p:nvSpPr>
        <p:spPr>
          <a:xfrm>
            <a:off x="8597388" y="4205206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A7C3D-E659-0D1F-8F80-95513849AE71}"/>
              </a:ext>
            </a:extLst>
          </p:cNvPr>
          <p:cNvSpPr/>
          <p:nvPr/>
        </p:nvSpPr>
        <p:spPr>
          <a:xfrm>
            <a:off x="102870" y="1981340"/>
            <a:ext cx="6149340" cy="4315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12E1CF-9660-FAE5-D408-0E614CFD5EB1}"/>
              </a:ext>
            </a:extLst>
          </p:cNvPr>
          <p:cNvSpPr/>
          <p:nvPr/>
        </p:nvSpPr>
        <p:spPr>
          <a:xfrm>
            <a:off x="406048" y="3942224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794F8-B66C-62C9-B996-F8CFF4FCB24C}"/>
              </a:ext>
            </a:extLst>
          </p:cNvPr>
          <p:cNvSpPr/>
          <p:nvPr/>
        </p:nvSpPr>
        <p:spPr>
          <a:xfrm>
            <a:off x="2259729" y="3942223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2625E-F1A4-8F95-DB5F-243FAF107CF6}"/>
              </a:ext>
            </a:extLst>
          </p:cNvPr>
          <p:cNvSpPr/>
          <p:nvPr/>
        </p:nvSpPr>
        <p:spPr>
          <a:xfrm>
            <a:off x="2248610" y="2407227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42BC6-6239-5799-424C-49253543503D}"/>
              </a:ext>
            </a:extLst>
          </p:cNvPr>
          <p:cNvSpPr/>
          <p:nvPr/>
        </p:nvSpPr>
        <p:spPr>
          <a:xfrm>
            <a:off x="4350070" y="3942222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DA4DEC-1DD5-D4A4-3842-F1D941D6E0AF}"/>
              </a:ext>
            </a:extLst>
          </p:cNvPr>
          <p:cNvSpPr/>
          <p:nvPr/>
        </p:nvSpPr>
        <p:spPr>
          <a:xfrm>
            <a:off x="4337239" y="2372367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D4A4B-1DB2-D600-7DC4-2C1FC74B6B69}"/>
              </a:ext>
            </a:extLst>
          </p:cNvPr>
          <p:cNvSpPr/>
          <p:nvPr/>
        </p:nvSpPr>
        <p:spPr>
          <a:xfrm>
            <a:off x="625494" y="5384081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Photocopier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0C45A-1FA5-C9C0-0DE6-8463600528AE}"/>
              </a:ext>
            </a:extLst>
          </p:cNvPr>
          <p:cNvSpPr/>
          <p:nvPr/>
        </p:nvSpPr>
        <p:spPr>
          <a:xfrm>
            <a:off x="2259729" y="5379392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Printer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8A8773-EE6B-9C71-D3E6-CD648ACE0C96}"/>
              </a:ext>
            </a:extLst>
          </p:cNvPr>
          <p:cNvCxnSpPr/>
          <p:nvPr/>
        </p:nvCxnSpPr>
        <p:spPr>
          <a:xfrm>
            <a:off x="1568890" y="4259555"/>
            <a:ext cx="840481" cy="76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A12D08-0DB1-8E30-5DD5-177FBDB10327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H="1" flipV="1">
            <a:off x="2830031" y="3041888"/>
            <a:ext cx="11119" cy="9003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BC091-7FB3-E507-6AE5-17985BF470A5}"/>
              </a:ext>
            </a:extLst>
          </p:cNvPr>
          <p:cNvSpPr/>
          <p:nvPr/>
        </p:nvSpPr>
        <p:spPr>
          <a:xfrm>
            <a:off x="4402097" y="5384080"/>
            <a:ext cx="1162842" cy="63466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028460-60ED-A41E-A2CE-BD1C7591CC9E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3422571" y="4259553"/>
            <a:ext cx="927499" cy="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0F03AF-5DDE-A264-4A31-8639CF6ADAC7}"/>
              </a:ext>
            </a:extLst>
          </p:cNvPr>
          <p:cNvCxnSpPr>
            <a:cxnSpLocks/>
          </p:cNvCxnSpPr>
          <p:nvPr/>
        </p:nvCxnSpPr>
        <p:spPr>
          <a:xfrm flipV="1">
            <a:off x="3410794" y="3041888"/>
            <a:ext cx="937564" cy="9166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731ABF-ADFA-D9BF-0418-B4E240FAC996}"/>
              </a:ext>
            </a:extLst>
          </p:cNvPr>
          <p:cNvCxnSpPr>
            <a:cxnSpLocks/>
          </p:cNvCxnSpPr>
          <p:nvPr/>
        </p:nvCxnSpPr>
        <p:spPr>
          <a:xfrm>
            <a:off x="3444166" y="4593239"/>
            <a:ext cx="957931" cy="79084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1EE252-E4B8-29B4-2C38-E29A03B41877}"/>
              </a:ext>
            </a:extLst>
          </p:cNvPr>
          <p:cNvCxnSpPr>
            <a:cxnSpLocks/>
            <a:stCxn id="18" idx="0"/>
            <a:endCxn id="6" idx="2"/>
          </p:cNvCxnSpPr>
          <p:nvPr/>
        </p:nvCxnSpPr>
        <p:spPr>
          <a:xfrm flipV="1">
            <a:off x="2841150" y="4576884"/>
            <a:ext cx="0" cy="802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62BE20-F2E4-8746-812A-D227C509A58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206915" y="4576883"/>
            <a:ext cx="1052814" cy="8071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832AB3-14DE-696B-805A-BE309CCFA396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1FF177-598C-7712-2BE3-B02DFE188BDE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14" name="Picture 13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0D501B54-09C7-943D-DA44-2324BB42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82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167267"/>
              </p:ext>
            </p:extLst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358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3: WAN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9A48-C045-326B-CD29-C36379E893DB}"/>
              </a:ext>
            </a:extLst>
          </p:cNvPr>
          <p:cNvSpPr txBox="1"/>
          <p:nvPr/>
        </p:nvSpPr>
        <p:spPr>
          <a:xfrm>
            <a:off x="0" y="1092080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does WAN stand for?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52023-8FE9-443D-603E-563BA8AE643A}"/>
              </a:ext>
            </a:extLst>
          </p:cNvPr>
          <p:cNvSpPr txBox="1"/>
          <p:nvPr/>
        </p:nvSpPr>
        <p:spPr>
          <a:xfrm>
            <a:off x="23690" y="2206843"/>
            <a:ext cx="6072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does a WAN cover?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C9262-8D06-C528-0A91-42A2275646FA}"/>
              </a:ext>
            </a:extLst>
          </p:cNvPr>
          <p:cNvSpPr/>
          <p:nvPr/>
        </p:nvSpPr>
        <p:spPr>
          <a:xfrm>
            <a:off x="55751" y="1723754"/>
            <a:ext cx="6072310" cy="37738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 Area Network</a:t>
            </a:r>
          </a:p>
        </p:txBody>
      </p:sp>
      <p:sp>
        <p:nvSpPr>
          <p:cNvPr id="9" name="AutoShape 2" descr="See the source image">
            <a:extLst>
              <a:ext uri="{FF2B5EF4-FFF2-40B4-BE49-F238E27FC236}">
                <a16:creationId xmlns:a16="http://schemas.microsoft.com/office/drawing/2014/main" id="{4F0443DE-8AE3-A150-8599-FAAED1628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00" y="34999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10" name="AutoShape 4" descr="See the source image">
            <a:extLst>
              <a:ext uri="{FF2B5EF4-FFF2-40B4-BE49-F238E27FC236}">
                <a16:creationId xmlns:a16="http://schemas.microsoft.com/office/drawing/2014/main" id="{C3F85220-60DC-2627-C8FD-0015388DE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" y="36523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1F25D4-C84D-52F0-B5E1-63CBC2408203}"/>
              </a:ext>
            </a:extLst>
          </p:cNvPr>
          <p:cNvSpPr/>
          <p:nvPr/>
        </p:nvSpPr>
        <p:spPr>
          <a:xfrm>
            <a:off x="63377" y="2853581"/>
            <a:ext cx="6152807" cy="4273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WAN covers a larger geographical area.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9AB4A-0F64-8559-B0D5-3B3ABF6D4A88}"/>
              </a:ext>
            </a:extLst>
          </p:cNvPr>
          <p:cNvSpPr txBox="1"/>
          <p:nvPr/>
        </p:nvSpPr>
        <p:spPr>
          <a:xfrm>
            <a:off x="23690" y="3452157"/>
            <a:ext cx="6072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table below, tick (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)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one box per row to identify whether a WAN or LAN is most likely to used.</a:t>
            </a:r>
          </a:p>
        </p:txBody>
      </p:sp>
      <p:sp>
        <p:nvSpPr>
          <p:cNvPr id="13" name="AutoShape 2" descr="See the source image">
            <a:extLst>
              <a:ext uri="{FF2B5EF4-FFF2-40B4-BE49-F238E27FC236}">
                <a16:creationId xmlns:a16="http://schemas.microsoft.com/office/drawing/2014/main" id="{49A33F60-7C44-D230-E4C0-AC0AD60C3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739" y="43754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14" name="AutoShape 4" descr="See the source image">
            <a:extLst>
              <a:ext uri="{FF2B5EF4-FFF2-40B4-BE49-F238E27FC236}">
                <a16:creationId xmlns:a16="http://schemas.microsoft.com/office/drawing/2014/main" id="{9EF511C4-FF39-F101-896F-2C28533CA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139" y="45278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graphicFrame>
        <p:nvGraphicFramePr>
          <p:cNvPr id="15" name="Table 17">
            <a:extLst>
              <a:ext uri="{FF2B5EF4-FFF2-40B4-BE49-F238E27FC236}">
                <a16:creationId xmlns:a16="http://schemas.microsoft.com/office/drawing/2014/main" id="{6A51AC2A-17CC-ACF5-14C8-14565B8D739F}"/>
              </a:ext>
            </a:extLst>
          </p:cNvPr>
          <p:cNvGraphicFramePr>
            <a:graphicFrameLocks noGrp="1"/>
          </p:cNvGraphicFramePr>
          <p:nvPr/>
        </p:nvGraphicFramePr>
        <p:xfrm>
          <a:off x="104187" y="4422180"/>
          <a:ext cx="607230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5895">
                  <a:extLst>
                    <a:ext uri="{9D8B030D-6E8A-4147-A177-3AD203B41FA5}">
                      <a16:colId xmlns:a16="http://schemas.microsoft.com/office/drawing/2014/main" val="376488838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3991923169"/>
                    </a:ext>
                  </a:extLst>
                </a:gridCol>
                <a:gridCol w="1026957">
                  <a:extLst>
                    <a:ext uri="{9D8B030D-6E8A-4147-A177-3AD203B41FA5}">
                      <a16:colId xmlns:a16="http://schemas.microsoft.com/office/drawing/2014/main" val="3899988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3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nationwide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home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9314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29D8470-E876-ACB2-F87B-9AFF28151F76}"/>
              </a:ext>
            </a:extLst>
          </p:cNvPr>
          <p:cNvSpPr txBox="1"/>
          <p:nvPr/>
        </p:nvSpPr>
        <p:spPr>
          <a:xfrm>
            <a:off x="6665541" y="3595716"/>
            <a:ext cx="50692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D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Banks will use Wide Area Networks (WAN) to allow customers to use ATM’s (shown above)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Why is a WAN suitable for this purpose?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494F3-9EA5-7D8D-2978-C3D6D18FBF78}"/>
              </a:ext>
            </a:extLst>
          </p:cNvPr>
          <p:cNvSpPr/>
          <p:nvPr/>
        </p:nvSpPr>
        <p:spPr>
          <a:xfrm>
            <a:off x="6713755" y="4984615"/>
            <a:ext cx="5053106" cy="13379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Customers can withdraw cash from any cashpoint as long as they have their card. If the bank used a LAN then the customer could only withdraw cash from ATM’s that are connected to the local branches network.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A0096-D291-CE45-296E-B810433B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245" y="878140"/>
            <a:ext cx="4067027" cy="271583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54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55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4: Peer-to-Peer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9A48-C045-326B-CD29-C36379E893DB}"/>
              </a:ext>
            </a:extLst>
          </p:cNvPr>
          <p:cNvSpPr txBox="1"/>
          <p:nvPr/>
        </p:nvSpPr>
        <p:spPr>
          <a:xfrm>
            <a:off x="5531877" y="1092080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is a peer to peer network?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C9262-8D06-C528-0A91-42A2275646FA}"/>
              </a:ext>
            </a:extLst>
          </p:cNvPr>
          <p:cNvSpPr/>
          <p:nvPr/>
        </p:nvSpPr>
        <p:spPr>
          <a:xfrm>
            <a:off x="5599416" y="1782214"/>
            <a:ext cx="6000390" cy="6350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111304" y="1339817"/>
            <a:ext cx="50135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Use the internet find an image of a peer-to-peer computer network and add a screenshot in the box below.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69202-E138-28E9-D803-6A875DC137C6}"/>
              </a:ext>
            </a:extLst>
          </p:cNvPr>
          <p:cNvSpPr/>
          <p:nvPr/>
        </p:nvSpPr>
        <p:spPr>
          <a:xfrm>
            <a:off x="207745" y="2599618"/>
            <a:ext cx="4917145" cy="340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Peer-to-Peer Networks - Computer Networking">
            <a:extLst>
              <a:ext uri="{FF2B5EF4-FFF2-40B4-BE49-F238E27FC236}">
                <a16:creationId xmlns:a16="http://schemas.microsoft.com/office/drawing/2014/main" id="{2FDD86C3-5E6E-C885-965E-60E4CD7B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1" y="2762999"/>
            <a:ext cx="2995547" cy="29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F8C56E-2F0A-B7D3-63EF-45719CEB74A1}"/>
              </a:ext>
            </a:extLst>
          </p:cNvPr>
          <p:cNvSpPr txBox="1"/>
          <p:nvPr/>
        </p:nvSpPr>
        <p:spPr>
          <a:xfrm>
            <a:off x="5531877" y="2534228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Which type of network would use a peer-to-peer network?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F12DD-AB75-1D1B-0E58-ABF9B466EF5E}"/>
              </a:ext>
            </a:extLst>
          </p:cNvPr>
          <p:cNvSpPr/>
          <p:nvPr/>
        </p:nvSpPr>
        <p:spPr>
          <a:xfrm>
            <a:off x="5599416" y="3189863"/>
            <a:ext cx="6000390" cy="50321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AutoShape 2" descr="See the source image">
            <a:extLst>
              <a:ext uri="{FF2B5EF4-FFF2-40B4-BE49-F238E27FC236}">
                <a16:creationId xmlns:a16="http://schemas.microsoft.com/office/drawing/2014/main" id="{D45F0EBC-2BE4-C9B9-E503-10B2C2233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2987" y="39108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6" name="AutoShape 4" descr="See the source image">
            <a:extLst>
              <a:ext uri="{FF2B5EF4-FFF2-40B4-BE49-F238E27FC236}">
                <a16:creationId xmlns:a16="http://schemas.microsoft.com/office/drawing/2014/main" id="{8AEF8CA9-E794-88FD-6755-E77DFFC91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5387" y="40632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FEAD9-6DE0-8EB5-5271-755D5ABFACD0}"/>
              </a:ext>
            </a:extLst>
          </p:cNvPr>
          <p:cNvSpPr txBox="1"/>
          <p:nvPr/>
        </p:nvSpPr>
        <p:spPr>
          <a:xfrm>
            <a:off x="5531877" y="3770184"/>
            <a:ext cx="6072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D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table below, tick (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)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box per row to identify whether a peer-to-peer network would be used in each of these scenarios. </a:t>
            </a:r>
          </a:p>
        </p:txBody>
      </p:sp>
      <p:sp>
        <p:nvSpPr>
          <p:cNvPr id="28" name="AutoShape 2" descr="See the source image">
            <a:extLst>
              <a:ext uri="{FF2B5EF4-FFF2-40B4-BE49-F238E27FC236}">
                <a16:creationId xmlns:a16="http://schemas.microsoft.com/office/drawing/2014/main" id="{3D8B9429-7589-6D78-8AD9-A696C879A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0926" y="47864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9" name="AutoShape 4" descr="See the source image">
            <a:extLst>
              <a:ext uri="{FF2B5EF4-FFF2-40B4-BE49-F238E27FC236}">
                <a16:creationId xmlns:a16="http://schemas.microsoft.com/office/drawing/2014/main" id="{E5DE1F1B-A394-66E4-1E53-F16736F4F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326" y="4938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graphicFrame>
        <p:nvGraphicFramePr>
          <p:cNvPr id="30" name="Table 17">
            <a:extLst>
              <a:ext uri="{FF2B5EF4-FFF2-40B4-BE49-F238E27FC236}">
                <a16:creationId xmlns:a16="http://schemas.microsoft.com/office/drawing/2014/main" id="{227E7441-D4D9-1808-E382-D94325E9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37874"/>
              </p:ext>
            </p:extLst>
          </p:nvPr>
        </p:nvGraphicFramePr>
        <p:xfrm>
          <a:off x="5599416" y="4595688"/>
          <a:ext cx="607230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5895">
                  <a:extLst>
                    <a:ext uri="{9D8B030D-6E8A-4147-A177-3AD203B41FA5}">
                      <a16:colId xmlns:a16="http://schemas.microsoft.com/office/drawing/2014/main" val="376488838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3991923169"/>
                    </a:ext>
                  </a:extLst>
                </a:gridCol>
                <a:gridCol w="1026957">
                  <a:extLst>
                    <a:ext uri="{9D8B030D-6E8A-4147-A177-3AD203B41FA5}">
                      <a16:colId xmlns:a16="http://schemas.microsoft.com/office/drawing/2014/main" val="3899988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3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nationwide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home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9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4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55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5: Client-server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9A48-C045-326B-CD29-C36379E893DB}"/>
              </a:ext>
            </a:extLst>
          </p:cNvPr>
          <p:cNvSpPr txBox="1"/>
          <p:nvPr/>
        </p:nvSpPr>
        <p:spPr>
          <a:xfrm>
            <a:off x="5531877" y="1092080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What is a client-server network?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8C9262-8D06-C528-0A91-42A2275646FA}"/>
              </a:ext>
            </a:extLst>
          </p:cNvPr>
          <p:cNvSpPr/>
          <p:nvPr/>
        </p:nvSpPr>
        <p:spPr>
          <a:xfrm>
            <a:off x="5599416" y="1782214"/>
            <a:ext cx="6000390" cy="63508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111304" y="1339817"/>
            <a:ext cx="5013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Use the internet find an image of a client-server network and add a screenshot in the box below.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69202-E138-28E9-D803-6A875DC137C6}"/>
              </a:ext>
            </a:extLst>
          </p:cNvPr>
          <p:cNvSpPr/>
          <p:nvPr/>
        </p:nvSpPr>
        <p:spPr>
          <a:xfrm>
            <a:off x="207745" y="2599618"/>
            <a:ext cx="4917145" cy="3405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8C56E-2F0A-B7D3-63EF-45719CEB74A1}"/>
              </a:ext>
            </a:extLst>
          </p:cNvPr>
          <p:cNvSpPr txBox="1"/>
          <p:nvPr/>
        </p:nvSpPr>
        <p:spPr>
          <a:xfrm>
            <a:off x="5531877" y="2534228"/>
            <a:ext cx="655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Which type of network would use a client-server network?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BF12DD-AB75-1D1B-0E58-ABF9B466EF5E}"/>
              </a:ext>
            </a:extLst>
          </p:cNvPr>
          <p:cNvSpPr/>
          <p:nvPr/>
        </p:nvSpPr>
        <p:spPr>
          <a:xfrm>
            <a:off x="5599416" y="3189863"/>
            <a:ext cx="6000390" cy="50321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AutoShape 2" descr="See the source image">
            <a:extLst>
              <a:ext uri="{FF2B5EF4-FFF2-40B4-BE49-F238E27FC236}">
                <a16:creationId xmlns:a16="http://schemas.microsoft.com/office/drawing/2014/main" id="{D45F0EBC-2BE4-C9B9-E503-10B2C2233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12987" y="39108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6" name="AutoShape 4" descr="See the source image">
            <a:extLst>
              <a:ext uri="{FF2B5EF4-FFF2-40B4-BE49-F238E27FC236}">
                <a16:creationId xmlns:a16="http://schemas.microsoft.com/office/drawing/2014/main" id="{8AEF8CA9-E794-88FD-6755-E77DFFC91B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5387" y="40632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EFEAD9-6DE0-8EB5-5271-755D5ABFACD0}"/>
              </a:ext>
            </a:extLst>
          </p:cNvPr>
          <p:cNvSpPr txBox="1"/>
          <p:nvPr/>
        </p:nvSpPr>
        <p:spPr>
          <a:xfrm>
            <a:off x="5531877" y="3770184"/>
            <a:ext cx="60723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D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In the table below, tick (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)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box per row to identify whether a client-server network would be used in each of these scenarios. </a:t>
            </a:r>
          </a:p>
        </p:txBody>
      </p:sp>
      <p:sp>
        <p:nvSpPr>
          <p:cNvPr id="28" name="AutoShape 2" descr="See the source image">
            <a:extLst>
              <a:ext uri="{FF2B5EF4-FFF2-40B4-BE49-F238E27FC236}">
                <a16:creationId xmlns:a16="http://schemas.microsoft.com/office/drawing/2014/main" id="{3D8B9429-7589-6D78-8AD9-A696C879A3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0926" y="47864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9" name="AutoShape 4" descr="See the source image">
            <a:extLst>
              <a:ext uri="{FF2B5EF4-FFF2-40B4-BE49-F238E27FC236}">
                <a16:creationId xmlns:a16="http://schemas.microsoft.com/office/drawing/2014/main" id="{E5DE1F1B-A394-66E4-1E53-F16736F4FC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3326" y="49388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graphicFrame>
        <p:nvGraphicFramePr>
          <p:cNvPr id="30" name="Table 17">
            <a:extLst>
              <a:ext uri="{FF2B5EF4-FFF2-40B4-BE49-F238E27FC236}">
                <a16:creationId xmlns:a16="http://schemas.microsoft.com/office/drawing/2014/main" id="{227E7441-D4D9-1808-E382-D94325E9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99876"/>
              </p:ext>
            </p:extLst>
          </p:nvPr>
        </p:nvGraphicFramePr>
        <p:xfrm>
          <a:off x="5599416" y="4595688"/>
          <a:ext cx="607230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5895">
                  <a:extLst>
                    <a:ext uri="{9D8B030D-6E8A-4147-A177-3AD203B41FA5}">
                      <a16:colId xmlns:a16="http://schemas.microsoft.com/office/drawing/2014/main" val="376488838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3991923169"/>
                    </a:ext>
                  </a:extLst>
                </a:gridCol>
                <a:gridCol w="1026957">
                  <a:extLst>
                    <a:ext uri="{9D8B030D-6E8A-4147-A177-3AD203B41FA5}">
                      <a16:colId xmlns:a16="http://schemas.microsoft.com/office/drawing/2014/main" val="3899988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2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3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01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nationwide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home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931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EAD0C7-C01B-6522-150A-CD3CEEEC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68" y="2720217"/>
            <a:ext cx="4943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2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962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6: Factors that affect network performance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132325" y="1234714"/>
            <a:ext cx="8895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Name as many factors that you can think of, which can affect the performance of a network.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Can you name all seven!!?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6B185478-D601-7F13-2685-0367F47D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37292"/>
              </p:ext>
            </p:extLst>
          </p:nvPr>
        </p:nvGraphicFramePr>
        <p:xfrm>
          <a:off x="4876800" y="1923393"/>
          <a:ext cx="6501003" cy="4304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289">
                  <a:extLst>
                    <a:ext uri="{9D8B030D-6E8A-4147-A177-3AD203B41FA5}">
                      <a16:colId xmlns:a16="http://schemas.microsoft.com/office/drawing/2014/main" val="746990864"/>
                    </a:ext>
                  </a:extLst>
                </a:gridCol>
                <a:gridCol w="5474714">
                  <a:extLst>
                    <a:ext uri="{9D8B030D-6E8A-4147-A177-3AD203B41FA5}">
                      <a16:colId xmlns:a16="http://schemas.microsoft.com/office/drawing/2014/main" val="95407138"/>
                    </a:ext>
                  </a:extLst>
                </a:gridCol>
              </a:tblGrid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148808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86340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741132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109074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672628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484108"/>
                  </a:ext>
                </a:extLst>
              </a:tr>
              <a:tr h="6148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8024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65EDB9-0E99-9B62-4E7F-E3ACBB30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54" y="2922965"/>
            <a:ext cx="2305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69D66F-B352-B059-3598-51F607EC1912}"/>
              </a:ext>
            </a:extLst>
          </p:cNvPr>
          <p:cNvGraphicFramePr>
            <a:graphicFrameLocks noGrp="1"/>
          </p:cNvGraphicFramePr>
          <p:nvPr/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63973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5304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2483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©SIMPLY TEACH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info@mysimplyteach.co.uk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928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E8AD4A-5888-DA4B-4292-F9483A5D7240}"/>
              </a:ext>
            </a:extLst>
          </p:cNvPr>
          <p:cNvSpPr txBox="1"/>
          <p:nvPr/>
        </p:nvSpPr>
        <p:spPr>
          <a:xfrm>
            <a:off x="0" y="630415"/>
            <a:ext cx="55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Task 7: Checkpoint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D3B4EE-4E9A-DFF5-16AB-4C53490E15BD}"/>
              </a:ext>
            </a:extLst>
          </p:cNvPr>
          <p:cNvGrpSpPr/>
          <p:nvPr/>
        </p:nvGrpSpPr>
        <p:grpSpPr>
          <a:xfrm>
            <a:off x="0" y="0"/>
            <a:ext cx="12192000" cy="610099"/>
            <a:chOff x="0" y="0"/>
            <a:chExt cx="12192000" cy="6100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AA8FA-ADC0-262E-D1DC-B2E0412D8B5B}"/>
                </a:ext>
              </a:extLst>
            </p:cNvPr>
            <p:cNvSpPr/>
            <p:nvPr/>
          </p:nvSpPr>
          <p:spPr>
            <a:xfrm>
              <a:off x="0" y="0"/>
              <a:ext cx="12192000" cy="610098"/>
            </a:xfrm>
            <a:prstGeom prst="rect">
              <a:avLst/>
            </a:prstGeom>
            <a:solidFill>
              <a:srgbClr val="00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WJEC LEVEL 1/2 VOCATIONAL AWARD ICT (TECHNICAL AWARD)</a:t>
              </a:r>
            </a:p>
          </p:txBody>
        </p:sp>
        <p:pic>
          <p:nvPicPr>
            <p:cNvPr id="20" name="Picture 19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DA510EEB-A649-F5B3-E322-C1CD251E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1350" y="0"/>
              <a:ext cx="1152907" cy="61009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6E3E58-6F75-CEF5-2C22-77131AF883B4}"/>
              </a:ext>
            </a:extLst>
          </p:cNvPr>
          <p:cNvSpPr txBox="1"/>
          <p:nvPr/>
        </p:nvSpPr>
        <p:spPr>
          <a:xfrm>
            <a:off x="111303" y="1339817"/>
            <a:ext cx="5895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A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types of network.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(2 marks)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C7C00-B379-AA81-040C-5989FB2FF521}"/>
              </a:ext>
            </a:extLst>
          </p:cNvPr>
          <p:cNvSpPr/>
          <p:nvPr/>
        </p:nvSpPr>
        <p:spPr>
          <a:xfrm>
            <a:off x="205613" y="2021858"/>
            <a:ext cx="6623449" cy="7792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42CA7-930D-732B-DFA3-B62B52D2CDFE}"/>
              </a:ext>
            </a:extLst>
          </p:cNvPr>
          <p:cNvSpPr txBox="1"/>
          <p:nvPr/>
        </p:nvSpPr>
        <p:spPr>
          <a:xfrm>
            <a:off x="111303" y="2985279"/>
            <a:ext cx="5895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B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network models.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(2 marks)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6BFE0-9497-3FDE-7E9C-74AA45C4376D}"/>
              </a:ext>
            </a:extLst>
          </p:cNvPr>
          <p:cNvSpPr/>
          <p:nvPr/>
        </p:nvSpPr>
        <p:spPr>
          <a:xfrm>
            <a:off x="205613" y="3667320"/>
            <a:ext cx="6623449" cy="7792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20839-E540-54C1-D241-7D65BDF95ED8}"/>
              </a:ext>
            </a:extLst>
          </p:cNvPr>
          <p:cNvSpPr/>
          <p:nvPr/>
        </p:nvSpPr>
        <p:spPr>
          <a:xfrm>
            <a:off x="205613" y="5265040"/>
            <a:ext cx="6623449" cy="7792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5FCDF-364C-CA18-F17D-900B42289E00}"/>
              </a:ext>
            </a:extLst>
          </p:cNvPr>
          <p:cNvSpPr txBox="1"/>
          <p:nvPr/>
        </p:nvSpPr>
        <p:spPr>
          <a:xfrm>
            <a:off x="111302" y="4587891"/>
            <a:ext cx="713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latin typeface="Segoe UI" panose="020B0502040204020203" pitchFamily="34" charset="0"/>
                <a:cs typeface="Segoe UI" panose="020B0502040204020203" pitchFamily="34" charset="0"/>
              </a:rPr>
              <a:t>Activity C</a:t>
            </a:r>
          </a:p>
          <a:p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three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factors that can affect the performance of a network. </a:t>
            </a:r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(3 marks)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4D139-0C92-C4DC-4C7A-46641C79106E}"/>
              </a:ext>
            </a:extLst>
          </p:cNvPr>
          <p:cNvSpPr txBox="1"/>
          <p:nvPr/>
        </p:nvSpPr>
        <p:spPr>
          <a:xfrm>
            <a:off x="10377558" y="840492"/>
            <a:ext cx="430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RAG: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BEA25A-B116-E486-0021-DC7B9799A75F}"/>
              </a:ext>
            </a:extLst>
          </p:cNvPr>
          <p:cNvSpPr/>
          <p:nvPr/>
        </p:nvSpPr>
        <p:spPr>
          <a:xfrm>
            <a:off x="11138917" y="876936"/>
            <a:ext cx="815340" cy="756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0F44A-62D9-4890-3FF9-DE09D5A15C05}"/>
              </a:ext>
            </a:extLst>
          </p:cNvPr>
          <p:cNvSpPr txBox="1"/>
          <p:nvPr/>
        </p:nvSpPr>
        <p:spPr>
          <a:xfrm>
            <a:off x="7806689" y="2059311"/>
            <a:ext cx="41475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Feedback: </a:t>
            </a:r>
          </a:p>
          <a:p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0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114C7EFE4FF498AE064C06622F751" ma:contentTypeVersion="17" ma:contentTypeDescription="Create a new document." ma:contentTypeScope="" ma:versionID="820ebbfeb7978de55b8b4f05f20b9be0">
  <xsd:schema xmlns:xsd="http://www.w3.org/2001/XMLSchema" xmlns:xs="http://www.w3.org/2001/XMLSchema" xmlns:p="http://schemas.microsoft.com/office/2006/metadata/properties" xmlns:ns2="a966b4a5-4248-447b-b597-ec598d04f9cf" xmlns:ns3="a392c3a2-4d82-4657-818b-0acf1aab57df" targetNamespace="http://schemas.microsoft.com/office/2006/metadata/properties" ma:root="true" ma:fieldsID="473fd452b4c8158cad106254f88981fe" ns2:_="" ns3:_="">
    <xsd:import namespace="a966b4a5-4248-447b-b597-ec598d04f9cf"/>
    <xsd:import namespace="a392c3a2-4d82-4657-818b-0acf1aab5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6b4a5-4248-447b-b597-ec598d04f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27267d-bc41-472e-8668-b780c2821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2c3a2-4d82-4657-818b-0acf1aab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f9ecd9-ffb7-411b-a20b-d2110bea7e35}" ma:internalName="TaxCatchAll" ma:showField="CatchAllData" ma:web="a392c3a2-4d82-4657-818b-0acf1aab5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9BFFA-A6A3-400E-AE12-1B4E9CA8CA50}"/>
</file>

<file path=customXml/itemProps2.xml><?xml version="1.0" encoding="utf-8"?>
<ds:datastoreItem xmlns:ds="http://schemas.openxmlformats.org/officeDocument/2006/customXml" ds:itemID="{6B81D620-F1F4-452F-BACF-4BA49215A75D}"/>
</file>

<file path=docProps/app.xml><?xml version="1.0" encoding="utf-8"?>
<Properties xmlns="http://schemas.openxmlformats.org/officeDocument/2006/extended-properties" xmlns:vt="http://schemas.openxmlformats.org/officeDocument/2006/docPropsVTypes">
  <TotalTime>7536</TotalTime>
  <Words>1473</Words>
  <Application>Microsoft Office PowerPoint</Application>
  <PresentationFormat>Widescreen</PresentationFormat>
  <Paragraphs>270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Corbett, DC (Staff, Parks House)</dc:creator>
  <cp:lastModifiedBy>Simply Teach</cp:lastModifiedBy>
  <cp:revision>319</cp:revision>
  <dcterms:created xsi:type="dcterms:W3CDTF">2022-01-07T19:27:06Z</dcterms:created>
  <dcterms:modified xsi:type="dcterms:W3CDTF">2023-04-25T05:46:38Z</dcterms:modified>
</cp:coreProperties>
</file>