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6858000" cy="9144000"/>
  <p:embeddedFontLst>
    <p:embeddedFont>
      <p:font typeface="Quicksand" panose="020B0604020202020204" charset="0"/>
      <p:regular r:id="rId31"/>
      <p:bold r:id="rId32"/>
    </p:embeddedFont>
    <p:embeddedFont>
      <p:font typeface="Quicksand Light" panose="020B0604020202020204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9EDFCF2-ADC6-417E-A6E7-A2B27FA6E6D8}">
  <a:tblStyle styleId="{99EDFCF2-ADC6-417E-A6E7-A2B27FA6E6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ncce.io/og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lan_Turing_Aged_16.jpg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Category:Antikythera_Mechanism#/media/File:The_Antikythera_Mechanism_(3471171927).jpg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ascaline-CnAM_823-1-IMG_1506-black.jp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Casio-fx115ES-5564.jpg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S_Chess_Computer.JPG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en/1/17/Minecraft_explore_landscape.pn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Category:Antikythera_Mechanism#/media/File:The_Antikythera_Mechanism_(3471171927).jp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Category:Antikythera_Mechanism#/media/File:0143_-_Archaeological_Museum,_Athens_-_Antikythera_mechanism_-_Photo_by_Giovanni_Dall'Orto,_Nov_11_2009.jpg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8/8b/Antikythera_mechanism_frontview%2C_1st-2nd_century_BC%2C_Greece_%28model%29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Category:Antikythera_Mechanism#/media/File:Antkythera.jpg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8/8b/Antikythera_mechanism_frontview%2C_1st-2nd_century_BC%2C_Greece_%28model%29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Category:Antikythera_Mechanism#/media/File:Antkythera.jpg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ascal's_calculator#/media/File:Pascaline_-_top_view_and_mechanism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ommons.wikimedia.org/wiki/Category:Leibniz_calculator#/media/File:Leibniz_Stepped_Reckoner_drawing.png" TargetMode="External"/><Relationship Id="rId4" Type="http://schemas.openxmlformats.org/officeDocument/2006/relationships/hyperlink" Target="https://en.wikipedia.org/wiki/Pascal's_calculator#/media/File:Pascaline-CnAM_823-1-IMG_1506-black.jpg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ascal's_calculator#/media/File:Pascaline_-_top_view_and_mechanism.jp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ommons.wikimedia.org/wiki/Category:Leibniz_calculator#/media/File:Leibniz_Stepped_Reckoner_drawing.png" TargetMode="External"/><Relationship Id="rId4" Type="http://schemas.openxmlformats.org/officeDocument/2006/relationships/hyperlink" Target="https://en.wikipedia.org/wiki/Pascal's_calculator#/media/File:Pascaline-CnAM_823-1-IMG_1506-black.jpg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Category:Analytical_Engine#/media/File:Babbages_Analytical_Engine,_1834-1871._(9660574685)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Analytical_Engine#/media/File:PunchedCardsAnalyticalEngine.jpg" TargetMode="External"/><Relationship Id="rId4" Type="http://schemas.openxmlformats.org/officeDocument/2006/relationships/hyperlink" Target="https://commons.wikimedia.org/wiki/Category:Analytical_Engine#/media/File:Babbage_Analytical_Engine_Plan_1840_CHM.agr.jpg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" name="Google Shape;4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Last updated: 25/03/2021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This resource is licensed under the Open Government Licence, version 3. For more information on this licence, see </a:t>
            </a: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ncce.io/ogl</a:t>
            </a: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8404c207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8404c207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8404c20777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8404c20777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7f0825cacc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7f0825cacc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7f16957311_2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7f16957311_2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f0825cacc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f0825cacc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Image source: </a:t>
            </a: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https://commons.wikimedia.org/wiki/File:Alan_Turing_Aged_16.jpg</a:t>
            </a: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f109955a0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f109955a0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000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rPr>
              <a:t>Image source: </a:t>
            </a: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https://commons.wikimedia.org/wiki/Category:Antikythera_Mechanism#/media/File:The_Antikythera_Mechanism_(3471171927).jpg</a:t>
            </a: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f109955a0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f109955a0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Image sources: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https://commons.wikimedia.org/wiki/File:Pascaline-CnAM_823-1-IMG_1506-black.jpg</a:t>
            </a: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4"/>
              </a:rPr>
              <a:t>https://commons.wikimedia.org/wiki/File:Casio-fx115ES-5564.jpg</a:t>
            </a: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f0f3719e7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f0f3719e7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Image source: </a:t>
            </a: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https://commons.wikimedia.org/wiki/File:RS_Chess_Computer.JPG</a:t>
            </a: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f109955a0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f109955a0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1000">
                <a:solidFill>
                  <a:srgbClr val="434343"/>
                </a:solidFill>
                <a:latin typeface="Quicksand"/>
                <a:ea typeface="Quicksand"/>
                <a:cs typeface="Quicksand"/>
                <a:sym typeface="Quicksand"/>
              </a:rPr>
              <a:t>Image source: </a:t>
            </a: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https://upload.wikimedia.org/wikipedia/en/1/17/Minecraft_explore_landscape.png</a:t>
            </a: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7f16957311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7f16957311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7f0825cacc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7f0825cacc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Image sources: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https://commons.wikimedia.org/wiki/Category:Antikythera_Mechanism#/media/File:The_Antikythera_Mechanism_(3471171927).jpg</a:t>
            </a: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4"/>
              </a:rPr>
              <a:t>https://commons.wikimedia.org/wiki/Category:Antikythera_Mechanism#/media/File:0143_-_Archaeological_Museum,_Athens_-_Antikythera_mechanism_-_Photo_by_Giovanni_Dall'Orto,_Nov_11_2009.jpg</a:t>
            </a: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f16957311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7f16957311_2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7f0f3719e7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7f0f3719e7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7f0f3719e7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7f0f3719e7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7f0f3719e7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7f0f3719e7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f16957311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7f16957311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7f16957311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7f16957311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7f16957311_2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7f16957311_2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f16957311_2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7f16957311_2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6016eeabfd_2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6016eeabfd_2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f0825cacc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f0825cacc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Image sources: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https://upload.wikimedia.org/wikipedia/commons/8/8b/Antikythera_mechanism_frontview%2C_1st-2nd_century_BC%2C_Greece_%28model%29.jpg</a:t>
            </a: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4"/>
              </a:rPr>
              <a:t>https://commons.wikimedia.org/wiki/Category:Antikythera_Mechanism#/media/File:Antkythera.jpg</a:t>
            </a: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f0825cacc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f0825cacc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Image sources: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https://upload.wikimedia.org/wikipedia/commons/8/8b/Antikythera_mechanism_frontview%2C_1st-2nd_century_BC%2C_Greece_%28model%29.jpg</a:t>
            </a: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4"/>
              </a:rPr>
              <a:t>https://commons.wikimedia.org/wiki/Category:Antikythera_Mechanism#/media/File:Antkythera.jpg</a:t>
            </a: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60944449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60944449e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7f0825cacc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7f0825cacc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f0825cacc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7f0825cacc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Image sources: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https://en.wikipedia.org/wiki/Pascal's_calculator#/media/File:Pascaline_-_top_view_and_mechanism.jpg</a:t>
            </a: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4"/>
              </a:rPr>
              <a:t>https://en.wikipedia.org/wiki/Pascal's_calculator#/media/File:Pascaline-CnAM_823-1-IMG_1506-black.jpg</a:t>
            </a: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5"/>
              </a:rPr>
              <a:t>https://commons.wikimedia.org/wiki/Category:Leibniz_calculator#/media/File:Leibniz_Stepped_Reckoner_drawing.png</a:t>
            </a: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f1695731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f1695731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Image sources: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https://en.wikipedia.org/wiki/Pascal's_calculator#/media/File:Pascaline_-_top_view_and_mechanism.jpg</a:t>
            </a: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4"/>
              </a:rPr>
              <a:t>https://en.wikipedia.org/wiki/Pascal's_calculator#/media/File:Pascaline-CnAM_823-1-IMG_1506-black.jpg</a:t>
            </a: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5"/>
              </a:rPr>
              <a:t>https://commons.wikimedia.org/wiki/Category:Leibniz_calculator#/media/File:Leibniz_Stepped_Reckoner_drawing.png</a:t>
            </a: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f0825cacc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7f0825cacc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latin typeface="Quicksand"/>
                <a:ea typeface="Quicksand"/>
                <a:cs typeface="Quicksand"/>
                <a:sym typeface="Quicksand"/>
              </a:rPr>
              <a:t>Image sources:</a:t>
            </a:r>
            <a:endParaRPr sz="1000"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3"/>
              </a:rPr>
              <a:t>https://commons.wikimedia.org/wiki/Category:Analytical_Engine#/media/File:Babbages_Analytical_Engine,_1834-1871._(9660574685).jpg</a:t>
            </a: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4"/>
              </a:rPr>
              <a:t>https://commons.wikimedia.org/wiki/Category:Analytical_Engine#/media/File:Babbage_Analytical_Engine_Plan_1840_CHM.agr.jpg</a:t>
            </a: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5"/>
              </a:rPr>
              <a:t>https://en.wikipedia.org/wiki/Analytical_Engine#/media/File:PunchedCardsAnalyticalEngine.jpg</a:t>
            </a: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434343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3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526875" y="576775"/>
            <a:ext cx="8095800" cy="20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32725" y="2665400"/>
            <a:ext cx="8095800" cy="7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367675" y="4249150"/>
            <a:ext cx="1465423" cy="6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ives / Questions / Lists">
  <p:cSld name="TITLE_4_1_1_1_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310900" y="1017725"/>
            <a:ext cx="8522100" cy="381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0900" y="310900"/>
            <a:ext cx="85221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2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and text under (with heading)">
  <p:cSld name="TITLE_4_1_1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0900" y="1017725"/>
            <a:ext cx="8521200" cy="309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2"/>
          </p:nvPr>
        </p:nvSpPr>
        <p:spPr>
          <a:xfrm>
            <a:off x="310900" y="4117599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0900" y="319600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and text under (no heading)">
  <p:cSld name="TITLE_4_1_1_1_4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0900" y="472000"/>
            <a:ext cx="8521200" cy="3795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310900" y="4282175"/>
            <a:ext cx="8521200" cy="5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(no text under)">
  <p:cSld name="TITLE_4_1_1_1_3_2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310900" y="1017725"/>
            <a:ext cx="8521200" cy="381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310900" y="319600"/>
            <a:ext cx="8521200" cy="70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ubTitle" idx="2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r Images side by side">
  <p:cSld name="TITLE_4_1_1_1_3_1_1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10900" y="1170124"/>
            <a:ext cx="4096500" cy="365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0900" y="319600"/>
            <a:ext cx="8521200" cy="6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2"/>
          </p:nvPr>
        </p:nvSpPr>
        <p:spPr>
          <a:xfrm>
            <a:off x="4736600" y="1170100"/>
            <a:ext cx="4096500" cy="365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text">
  <p:cSld name="TITLE_4_1_1_1_1_1_1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310900" y="319600"/>
            <a:ext cx="8521200" cy="4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0"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ubTitle" idx="1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1155CC">
            <a:alpha val="559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2725"/>
            <a:ext cx="9144000" cy="30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0900" y="310900"/>
            <a:ext cx="85215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0900" y="1017725"/>
            <a:ext cx="8521500" cy="3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"/>
              <a:buChar char="●"/>
              <a:defRPr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832200" y="4829300"/>
            <a:ext cx="3117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 rtl="0">
              <a:buNone/>
              <a:defRPr sz="800">
                <a:solidFill>
                  <a:srgbClr val="494985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96">
          <p15:clr>
            <a:srgbClr val="EA4335"/>
          </p15:clr>
        </p15:guide>
        <p15:guide id="2" orient="horz" pos="196">
          <p15:clr>
            <a:srgbClr val="EA4335"/>
          </p15:clr>
        </p15:guide>
        <p15:guide id="3" orient="horz" pos="641">
          <p15:clr>
            <a:srgbClr val="EA4335"/>
          </p15:clr>
        </p15:guide>
        <p15:guide id="4" pos="2776">
          <p15:clr>
            <a:srgbClr val="EA4335"/>
          </p15:clr>
        </p15:guide>
        <p15:guide id="5" orient="horz" pos="812">
          <p15:clr>
            <a:srgbClr val="EA4335"/>
          </p15:clr>
        </p15:guide>
        <p15:guide id="6" pos="2984">
          <p15:clr>
            <a:srgbClr val="EA4335"/>
          </p15:clr>
        </p15:guide>
        <p15:guide id="7" pos="5564">
          <p15:clr>
            <a:srgbClr val="EA4335"/>
          </p15:clr>
        </p15:guide>
        <p15:guide id="8" orient="horz" pos="2592">
          <p15:clr>
            <a:srgbClr val="EA4335"/>
          </p15:clr>
        </p15:guide>
        <p15:guide id="9" pos="2448">
          <p15:clr>
            <a:srgbClr val="EA4335"/>
          </p15:clr>
        </p15:guide>
        <p15:guide id="10" pos="3312">
          <p15:clr>
            <a:srgbClr val="EA4335"/>
          </p15:clr>
        </p15:guide>
        <p15:guide id="11" orient="horz" pos="304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526875" y="576775"/>
            <a:ext cx="8095800" cy="20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Lesson 1: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Get in gear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532725" y="2665400"/>
            <a:ext cx="8095800" cy="7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Year 8 – Computing systems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Automate the process</a:t>
            </a:r>
            <a:endParaRPr sz="24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3" name="Google Shape;133;p18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1</a:t>
            </a:r>
            <a:endParaRPr/>
          </a:p>
        </p:txBody>
      </p:sp>
      <p:graphicFrame>
        <p:nvGraphicFramePr>
          <p:cNvPr id="134" name="Google Shape;134;p18"/>
          <p:cNvGraphicFramePr/>
          <p:nvPr/>
        </p:nvGraphicFramePr>
        <p:xfrm>
          <a:off x="310900" y="1289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{99EDFCF2-ADC6-417E-A6E7-A2B27FA6E6D8}</a:tableStyleId>
              </a:tblPr>
              <a:tblGrid>
                <a:gridCol w="357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6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Calculating machines</a:t>
                      </a:r>
                      <a:endParaRPr b="1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14400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Modern computers</a:t>
                      </a:r>
                      <a:endParaRPr b="1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14400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〃</a:t>
                      </a:r>
                      <a:endParaRPr sz="18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14400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Receive </a:t>
                      </a:r>
                      <a:r>
                        <a:rPr lang="en-GB" sz="1800">
                          <a:solidFill>
                            <a:srgbClr val="FFFFFF"/>
                          </a:solidFill>
                          <a:highlight>
                            <a:schemeClr val="dk1"/>
                          </a:highlight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input </a:t>
                      </a:r>
                      <a:r>
                        <a:rPr lang="en-GB" sz="18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, </a:t>
                      </a:r>
                      <a:r>
                        <a:rPr lang="en-GB" sz="1800">
                          <a:solidFill>
                            <a:srgbClr val="FFFFFF"/>
                          </a:solidFill>
                          <a:highlight>
                            <a:schemeClr val="dk1"/>
                          </a:highlight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process </a:t>
                      </a:r>
                      <a:r>
                        <a:rPr lang="en-GB" sz="18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it, produce </a:t>
                      </a:r>
                      <a:r>
                        <a:rPr lang="en-GB" sz="1800">
                          <a:solidFill>
                            <a:srgbClr val="FFFFFF"/>
                          </a:solidFill>
                          <a:highlight>
                            <a:schemeClr val="dk1"/>
                          </a:highlight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output </a:t>
                      </a:r>
                      <a:endParaRPr sz="18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14400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Purpose-built: designed to automate a specific process</a:t>
                      </a:r>
                      <a:endParaRPr sz="18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14400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General-purpose: designed to automate any process, as specified by a </a:t>
                      </a:r>
                      <a:r>
                        <a:rPr lang="en-GB" sz="1800">
                          <a:solidFill>
                            <a:srgbClr val="FFFFFF"/>
                          </a:solidFill>
                          <a:highlight>
                            <a:schemeClr val="dk1"/>
                          </a:highlight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program </a:t>
                      </a:r>
                      <a:endParaRPr sz="18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14400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The data and operations to be performed are either</a:t>
                      </a:r>
                      <a:endParaRPr sz="18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specified manually by the user, or hardwired into the machine.</a:t>
                      </a:r>
                      <a:endParaRPr sz="18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14400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The data and instructions to be performed can be stored in </a:t>
                      </a:r>
                      <a:r>
                        <a:rPr lang="en-GB" sz="1800">
                          <a:solidFill>
                            <a:schemeClr val="lt1"/>
                          </a:solidFill>
                          <a:highlight>
                            <a:schemeClr val="dk1"/>
                          </a:highlight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memory </a:t>
                      </a:r>
                      <a:r>
                        <a:rPr lang="en-GB" sz="18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.</a:t>
                      </a:r>
                      <a:endParaRPr sz="18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14400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Automate the process</a:t>
            </a:r>
            <a:endParaRPr sz="24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0" name="Google Shape;140;p19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1</a:t>
            </a:r>
            <a:endParaRPr/>
          </a:p>
        </p:txBody>
      </p:sp>
      <p:graphicFrame>
        <p:nvGraphicFramePr>
          <p:cNvPr id="141" name="Google Shape;141;p19"/>
          <p:cNvGraphicFramePr/>
          <p:nvPr/>
        </p:nvGraphicFramePr>
        <p:xfrm>
          <a:off x="310900" y="1289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{99EDFCF2-ADC6-417E-A6E7-A2B27FA6E6D8}</a:tableStyleId>
              </a:tblPr>
              <a:tblGrid>
                <a:gridCol w="357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6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rgbClr val="999999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Calculating machines</a:t>
                      </a:r>
                      <a:endParaRPr b="1">
                        <a:solidFill>
                          <a:srgbClr val="999999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14400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b="1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Modern computers</a:t>
                      </a:r>
                      <a:endParaRPr b="1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14400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999999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〃</a:t>
                      </a:r>
                      <a:endParaRPr sz="1800">
                        <a:solidFill>
                          <a:srgbClr val="999999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14400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Receive </a:t>
                      </a:r>
                      <a:r>
                        <a:rPr lang="en-GB" sz="1800">
                          <a:solidFill>
                            <a:srgbClr val="FFFFFF"/>
                          </a:solidFill>
                          <a:highlight>
                            <a:schemeClr val="dk1"/>
                          </a:highlight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input </a:t>
                      </a:r>
                      <a:r>
                        <a:rPr lang="en-GB" sz="18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, </a:t>
                      </a:r>
                      <a:r>
                        <a:rPr lang="en-GB" sz="1800">
                          <a:solidFill>
                            <a:srgbClr val="FFFFFF"/>
                          </a:solidFill>
                          <a:highlight>
                            <a:schemeClr val="dk1"/>
                          </a:highlight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process </a:t>
                      </a:r>
                      <a:r>
                        <a:rPr lang="en-GB" sz="18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it, produce </a:t>
                      </a:r>
                      <a:r>
                        <a:rPr lang="en-GB" sz="1800">
                          <a:solidFill>
                            <a:srgbClr val="FFFFFF"/>
                          </a:solidFill>
                          <a:highlight>
                            <a:schemeClr val="dk1"/>
                          </a:highlight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output </a:t>
                      </a:r>
                      <a:r>
                        <a:rPr lang="en-GB" sz="18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endParaRPr sz="18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14400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999999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Purpose-built: designed to automate a specific process</a:t>
                      </a:r>
                      <a:endParaRPr sz="1800">
                        <a:solidFill>
                          <a:srgbClr val="999999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14400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9999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General-purpose: designed to automate any process, as specified by a </a:t>
                      </a:r>
                      <a:r>
                        <a:rPr lang="en-GB" sz="1800">
                          <a:solidFill>
                            <a:srgbClr val="FFFFFF"/>
                          </a:solidFill>
                          <a:highlight>
                            <a:schemeClr val="dk1"/>
                          </a:highlight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program </a:t>
                      </a:r>
                      <a:endParaRPr sz="18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14400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999999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The data and operations to be performed are either</a:t>
                      </a:r>
                      <a:endParaRPr sz="1800">
                        <a:solidFill>
                          <a:srgbClr val="999999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rgbClr val="999999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specified manually by the user, or hardwired into the machine.</a:t>
                      </a:r>
                      <a:endParaRPr sz="1800">
                        <a:solidFill>
                          <a:srgbClr val="999999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14400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The data and instructions to be performed can be stored in </a:t>
                      </a:r>
                      <a:r>
                        <a:rPr lang="en-GB" sz="1800">
                          <a:solidFill>
                            <a:schemeClr val="lt1"/>
                          </a:solidFill>
                          <a:highlight>
                            <a:schemeClr val="dk1"/>
                          </a:highlight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memory </a:t>
                      </a:r>
                      <a:r>
                        <a:rPr lang="en-GB" sz="18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.</a:t>
                      </a:r>
                      <a:endParaRPr sz="18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144000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2" name="Google Shape;142;p19"/>
          <p:cNvSpPr txBox="1"/>
          <p:nvPr/>
        </p:nvSpPr>
        <p:spPr>
          <a:xfrm>
            <a:off x="3886200" y="4288367"/>
            <a:ext cx="3564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This will be our </a:t>
            </a:r>
            <a:r>
              <a:rPr lang="en-GB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definition</a:t>
            </a:r>
            <a:r>
              <a:rPr lang="en-GB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of a computer.</a:t>
            </a:r>
            <a:endParaRPr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43" name="Google Shape;14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1100" y="4349563"/>
            <a:ext cx="270000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  <p:sp>
        <p:nvSpPr>
          <p:cNvPr id="149" name="Google Shape;149;p20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What makes a computer different...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310950" y="1289300"/>
            <a:ext cx="40965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...than an appliance such as a dishwasher?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The computer is the only appliance that can do more than one thing. Toasters toast. Refrigerators cool. Lamps illuminate.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One appliance, one task. 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But the computer can do hundreds of tasks. </a:t>
            </a:r>
            <a:r>
              <a:rPr lang="en-GB" sz="18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The computer doesn’t have a specific, well-designed purpose.</a:t>
            </a:r>
            <a:endParaRPr sz="18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5275511" y="4114800"/>
            <a:ext cx="18732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 didn’t know you could do that with a computer! </a:t>
            </a:r>
            <a:r>
              <a:rPr lang="en-GB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– Dan Gutman (1986)</a:t>
            </a:r>
            <a:endParaRPr sz="12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52" name="Google Shape;15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1060" y="1320574"/>
            <a:ext cx="1852627" cy="2794227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0"/>
          <p:cNvSpPr txBox="1"/>
          <p:nvPr/>
        </p:nvSpPr>
        <p:spPr>
          <a:xfrm>
            <a:off x="4744912" y="1035400"/>
            <a:ext cx="4869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❠</a:t>
            </a:r>
            <a:endParaRPr sz="3600">
              <a:solidFill>
                <a:srgbClr val="5B5BA5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  <p:sp>
        <p:nvSpPr>
          <p:cNvPr id="159" name="Google Shape;159;p21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What makes a computer different...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310950" y="1289300"/>
            <a:ext cx="4096500" cy="3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...than an appliance such as a dishwasher?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The computer is the only appliance that can do more than one thing. Toasters toast. Refrigerators cool. Lamps illuminate.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One appliance, one task. 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But the computer can do hundreds of tasks. </a:t>
            </a:r>
            <a:r>
              <a:rPr lang="en-GB" sz="18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The computer doesn’t have a specific, well-designed purpose.</a:t>
            </a:r>
            <a:endParaRPr sz="18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61" name="Google Shape;16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3913" y="1367500"/>
            <a:ext cx="270000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/>
          <p:nvPr/>
        </p:nvSpPr>
        <p:spPr>
          <a:xfrm>
            <a:off x="4736600" y="1289300"/>
            <a:ext cx="4096500" cy="11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highlight>
                  <a:schemeClr val="dk1"/>
                </a:highlight>
                <a:latin typeface="Quicksand"/>
                <a:ea typeface="Quicksand"/>
                <a:cs typeface="Quicksand"/>
                <a:sym typeface="Quicksand"/>
              </a:rPr>
              <a:t> Question </a:t>
            </a: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What are your thoughts on this claim? Do you think that’s true?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What makes a computer different?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8" name="Google Shape;168;p22"/>
          <p:cNvSpPr txBox="1"/>
          <p:nvPr/>
        </p:nvSpPr>
        <p:spPr>
          <a:xfrm>
            <a:off x="310950" y="1289300"/>
            <a:ext cx="4096500" cy="114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The purpose of a general-purpose computer is to </a:t>
            </a:r>
            <a:r>
              <a:rPr lang="en-GB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execute programs</a:t>
            </a: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that operate on data.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9" name="Google Shape;169;p22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  <p:grpSp>
        <p:nvGrpSpPr>
          <p:cNvPr id="170" name="Google Shape;170;p22"/>
          <p:cNvGrpSpPr/>
          <p:nvPr/>
        </p:nvGrpSpPr>
        <p:grpSpPr>
          <a:xfrm>
            <a:off x="310950" y="2606175"/>
            <a:ext cx="4096500" cy="1936871"/>
            <a:chOff x="310950" y="2606175"/>
            <a:chExt cx="4096500" cy="1936871"/>
          </a:xfrm>
        </p:grpSpPr>
        <p:sp>
          <p:nvSpPr>
            <p:cNvPr id="171" name="Google Shape;171;p22"/>
            <p:cNvSpPr txBox="1"/>
            <p:nvPr/>
          </p:nvSpPr>
          <p:spPr>
            <a:xfrm>
              <a:off x="310950" y="2606175"/>
              <a:ext cx="4096500" cy="150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18000" bIns="91425" anchor="t" anchorCtr="0">
              <a:noAutofit/>
            </a:bodyPr>
            <a:lstStyle/>
            <a:p>
              <a:pPr marL="0" lvl="0" indent="0" algn="l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5B5BA5"/>
                  </a:solidFill>
                  <a:latin typeface="Quicksand"/>
                  <a:ea typeface="Quicksand"/>
                  <a:cs typeface="Quicksand"/>
                  <a:sym typeface="Quicksand"/>
                </a:rPr>
                <a:t>Through each program, the computer transforms itself into a machine that performs a specific task.</a:t>
              </a:r>
              <a:endParaRPr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pic>
          <p:nvPicPr>
            <p:cNvPr id="172" name="Google Shape;172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552561" y="3701147"/>
              <a:ext cx="841900" cy="841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3" name="Google Shape;173;p22"/>
            <p:cNvSpPr txBox="1"/>
            <p:nvPr/>
          </p:nvSpPr>
          <p:spPr>
            <a:xfrm>
              <a:off x="1519850" y="3832150"/>
              <a:ext cx="1987200" cy="5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54000" bIns="91425" anchor="t" anchorCtr="0">
              <a:noAutofit/>
            </a:bodyPr>
            <a:lstStyle/>
            <a:p>
              <a:pPr marL="0" lvl="0" indent="0" algn="r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1"/>
                  </a:solidFill>
                  <a:latin typeface="Quicksand"/>
                  <a:ea typeface="Quicksand"/>
                  <a:cs typeface="Quicksand"/>
                  <a:sym typeface="Quicksand"/>
                </a:rPr>
                <a:t>This is essentially how Alan Turing described it.</a:t>
              </a:r>
              <a:endPara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What makes a computer different?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9" name="Google Shape;179;p23"/>
          <p:cNvSpPr txBox="1"/>
          <p:nvPr/>
        </p:nvSpPr>
        <p:spPr>
          <a:xfrm>
            <a:off x="310950" y="1289300"/>
            <a:ext cx="4096500" cy="114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The purpose of a general-purpose computer is to </a:t>
            </a:r>
            <a:r>
              <a:rPr lang="en-GB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execute programs</a:t>
            </a: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that operate on data.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0" name="Google Shape;180;p23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  <p:pic>
        <p:nvPicPr>
          <p:cNvPr id="181" name="Google Shape;18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798" y="3444375"/>
            <a:ext cx="1318923" cy="1346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7801" y="1289302"/>
            <a:ext cx="3564901" cy="198549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 txBox="1"/>
          <p:nvPr/>
        </p:nvSpPr>
        <p:spPr>
          <a:xfrm>
            <a:off x="7734525" y="3371100"/>
            <a:ext cx="10881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Screenshot of Stellarium</a:t>
            </a:r>
            <a:endParaRPr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4" name="Google Shape;184;p23"/>
          <p:cNvSpPr txBox="1"/>
          <p:nvPr/>
        </p:nvSpPr>
        <p:spPr>
          <a:xfrm>
            <a:off x="310950" y="2606175"/>
            <a:ext cx="4096500" cy="15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Through each program, the computer transforms itself into a machine that performs a specific task.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What makes a computer different?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0" name="Google Shape;190;p24"/>
          <p:cNvSpPr txBox="1"/>
          <p:nvPr/>
        </p:nvSpPr>
        <p:spPr>
          <a:xfrm>
            <a:off x="310950" y="1289300"/>
            <a:ext cx="4096500" cy="114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The purpose of a general-purpose computer is to </a:t>
            </a:r>
            <a:r>
              <a:rPr lang="en-GB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execute programs</a:t>
            </a: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that operate on data.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91" name="Google Shape;191;p24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  <p:pic>
        <p:nvPicPr>
          <p:cNvPr id="192" name="Google Shape;19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800" y="3301075"/>
            <a:ext cx="2260326" cy="150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 rotWithShape="1">
          <a:blip r:embed="rId4">
            <a:alphaModFix/>
          </a:blip>
          <a:srcRect l="10148" r="15990"/>
          <a:stretch/>
        </p:blipFill>
        <p:spPr>
          <a:xfrm>
            <a:off x="7722100" y="3301075"/>
            <a:ext cx="827997" cy="150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/>
          <p:cNvPicPr preferRelativeResize="0"/>
          <p:nvPr/>
        </p:nvPicPr>
        <p:blipFill rotWithShape="1">
          <a:blip r:embed="rId5">
            <a:alphaModFix/>
          </a:blip>
          <a:srcRect t="28866"/>
          <a:stretch/>
        </p:blipFill>
        <p:spPr>
          <a:xfrm>
            <a:off x="5257800" y="1289300"/>
            <a:ext cx="3292300" cy="185768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4"/>
          <p:cNvSpPr txBox="1"/>
          <p:nvPr/>
        </p:nvSpPr>
        <p:spPr>
          <a:xfrm>
            <a:off x="310950" y="2606175"/>
            <a:ext cx="4096500" cy="15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Through each program, the computer transforms itself into a machine that performs a specific task.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5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What makes a computer different?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1" name="Google Shape;201;p25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  <p:pic>
        <p:nvPicPr>
          <p:cNvPr id="202" name="Google Shape;20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800" y="3359332"/>
            <a:ext cx="2213526" cy="146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7800" y="1289300"/>
            <a:ext cx="1923700" cy="192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 txBox="1"/>
          <p:nvPr/>
        </p:nvSpPr>
        <p:spPr>
          <a:xfrm>
            <a:off x="310950" y="1289300"/>
            <a:ext cx="4096500" cy="114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The purpose of a general-purpose computer is to </a:t>
            </a:r>
            <a:r>
              <a:rPr lang="en-GB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execute programs</a:t>
            </a: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that operate on data.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05" name="Google Shape;205;p25"/>
          <p:cNvSpPr txBox="1"/>
          <p:nvPr/>
        </p:nvSpPr>
        <p:spPr>
          <a:xfrm>
            <a:off x="310950" y="2606175"/>
            <a:ext cx="4096500" cy="15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Through each program, the computer transforms itself into a machine that performs a specific task.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And beyond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1" name="Google Shape;211;p26"/>
          <p:cNvSpPr txBox="1"/>
          <p:nvPr/>
        </p:nvSpPr>
        <p:spPr>
          <a:xfrm>
            <a:off x="310950" y="1289300"/>
            <a:ext cx="4096500" cy="1143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The purpose of a general-purpose computer is to </a:t>
            </a:r>
            <a:r>
              <a:rPr lang="en-GB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execute programs</a:t>
            </a: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that operate on data.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2" name="Google Shape;212;p26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2</a:t>
            </a:r>
            <a:endParaRPr/>
          </a:p>
        </p:txBody>
      </p:sp>
      <p:sp>
        <p:nvSpPr>
          <p:cNvPr id="213" name="Google Shape;213;p26"/>
          <p:cNvSpPr txBox="1"/>
          <p:nvPr/>
        </p:nvSpPr>
        <p:spPr>
          <a:xfrm>
            <a:off x="310950" y="2606175"/>
            <a:ext cx="40965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Through each program, the computer transforms itself into a machine that performs a specific task.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pSp>
        <p:nvGrpSpPr>
          <p:cNvPr id="214" name="Google Shape;214;p26"/>
          <p:cNvGrpSpPr/>
          <p:nvPr/>
        </p:nvGrpSpPr>
        <p:grpSpPr>
          <a:xfrm>
            <a:off x="4525400" y="3229025"/>
            <a:ext cx="4307700" cy="835768"/>
            <a:chOff x="4525400" y="3229025"/>
            <a:chExt cx="4307700" cy="835768"/>
          </a:xfrm>
        </p:grpSpPr>
        <p:sp>
          <p:nvSpPr>
            <p:cNvPr id="215" name="Google Shape;215;p26"/>
            <p:cNvSpPr txBox="1"/>
            <p:nvPr/>
          </p:nvSpPr>
          <p:spPr>
            <a:xfrm>
              <a:off x="4736600" y="3266793"/>
              <a:ext cx="4096500" cy="79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18000" bIns="91425" anchor="t" anchorCtr="0">
              <a:noAutofit/>
            </a:bodyPr>
            <a:lstStyle/>
            <a:p>
              <a:pPr marL="0" lvl="0" indent="0" algn="l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5B5BA5"/>
                  </a:solidFill>
                  <a:latin typeface="Quicksand"/>
                  <a:ea typeface="Quicksand"/>
                  <a:cs typeface="Quicksand"/>
                  <a:sym typeface="Quicksand"/>
                </a:rPr>
                <a:t>This includes ‘machines’ that we haven’t conceived of yet.</a:t>
              </a:r>
              <a:endParaRPr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216" name="Google Shape;216;p26"/>
            <p:cNvSpPr txBox="1"/>
            <p:nvPr/>
          </p:nvSpPr>
          <p:spPr>
            <a:xfrm>
              <a:off x="4525400" y="3229025"/>
              <a:ext cx="287400" cy="50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18000" bIns="91425" anchor="t" anchorCtr="0">
              <a:noAutofit/>
            </a:bodyPr>
            <a:lstStyle/>
            <a:p>
              <a:pPr marL="0" lvl="0" indent="0" algn="l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5B5BA5"/>
                  </a:solidFill>
                  <a:latin typeface="Quicksand"/>
                  <a:ea typeface="Quicksand"/>
                  <a:cs typeface="Quicksand"/>
                  <a:sym typeface="Quicksand"/>
                </a:rPr>
                <a:t>▹</a:t>
              </a:r>
              <a:endParaRPr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</p:grpSp>
      <p:grpSp>
        <p:nvGrpSpPr>
          <p:cNvPr id="217" name="Google Shape;217;p26"/>
          <p:cNvGrpSpPr/>
          <p:nvPr/>
        </p:nvGrpSpPr>
        <p:grpSpPr>
          <a:xfrm>
            <a:off x="4525400" y="1289300"/>
            <a:ext cx="4307700" cy="2165893"/>
            <a:chOff x="4525400" y="1289300"/>
            <a:chExt cx="4307700" cy="2165893"/>
          </a:xfrm>
        </p:grpSpPr>
        <p:sp>
          <p:nvSpPr>
            <p:cNvPr id="218" name="Google Shape;218;p26"/>
            <p:cNvSpPr txBox="1"/>
            <p:nvPr/>
          </p:nvSpPr>
          <p:spPr>
            <a:xfrm>
              <a:off x="4736600" y="2657193"/>
              <a:ext cx="4096500" cy="79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18000" bIns="91425" anchor="t" anchorCtr="0">
              <a:noAutofit/>
            </a:bodyPr>
            <a:lstStyle/>
            <a:p>
              <a:pPr marL="0" lvl="0" indent="0" algn="l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rgbClr val="5B5BA5"/>
                  </a:solidFill>
                  <a:latin typeface="Quicksand"/>
                  <a:ea typeface="Quicksand"/>
                  <a:cs typeface="Quicksand"/>
                  <a:sym typeface="Quicksand"/>
                </a:rPr>
                <a:t>This includes ‘machines’ that we wouldn’t be able to construct physically.</a:t>
              </a:r>
              <a:endParaRPr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219" name="Google Shape;219;p26"/>
            <p:cNvSpPr txBox="1"/>
            <p:nvPr/>
          </p:nvSpPr>
          <p:spPr>
            <a:xfrm>
              <a:off x="4525400" y="2613129"/>
              <a:ext cx="287400" cy="50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18000" bIns="91425" anchor="t" anchorCtr="0">
              <a:noAutofit/>
            </a:bodyPr>
            <a:lstStyle/>
            <a:p>
              <a:pPr marL="0" lvl="0" indent="0" algn="l" rtl="0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5B5BA5"/>
                  </a:solidFill>
                  <a:latin typeface="Quicksand"/>
                  <a:ea typeface="Quicksand"/>
                  <a:cs typeface="Quicksand"/>
                  <a:sym typeface="Quicksand"/>
                </a:rPr>
                <a:t>▹</a:t>
              </a:r>
              <a:endParaRPr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pic>
          <p:nvPicPr>
            <p:cNvPr id="220" name="Google Shape;220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812794" y="1289300"/>
              <a:ext cx="2040602" cy="11439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7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Your software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6" name="Google Shape;226;p27"/>
          <p:cNvSpPr txBox="1"/>
          <p:nvPr/>
        </p:nvSpPr>
        <p:spPr>
          <a:xfrm>
            <a:off x="310900" y="1289300"/>
            <a:ext cx="35649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You use programs for every task that you perform on your computer.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7" name="Google Shape;227;p27"/>
          <p:cNvSpPr txBox="1"/>
          <p:nvPr/>
        </p:nvSpPr>
        <p:spPr>
          <a:xfrm>
            <a:off x="310950" y="2660900"/>
            <a:ext cx="3564900" cy="786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The word </a:t>
            </a:r>
            <a:r>
              <a:rPr lang="en-GB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software</a:t>
            </a: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simply means </a:t>
            </a:r>
            <a:r>
              <a:rPr lang="en-GB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programs</a:t>
            </a: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28" name="Google Shape;22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8950" y="2770200"/>
            <a:ext cx="270000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7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  <p:sp>
        <p:nvSpPr>
          <p:cNvPr id="230" name="Google Shape;230;p27"/>
          <p:cNvSpPr txBox="1"/>
          <p:nvPr/>
        </p:nvSpPr>
        <p:spPr>
          <a:xfrm>
            <a:off x="310950" y="3651500"/>
            <a:ext cx="3564900" cy="1139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The word </a:t>
            </a:r>
            <a:r>
              <a:rPr lang="en-GB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computer</a:t>
            </a: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applies to all kinds of general-purpose computing devices.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31" name="Google Shape;23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8950" y="3760800"/>
            <a:ext cx="270000" cy="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6300" y="3587369"/>
            <a:ext cx="14184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2100" y="3677369"/>
            <a:ext cx="8055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6600" y="3573569"/>
            <a:ext cx="1486800" cy="12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Starter activity</a:t>
            </a:r>
            <a:endParaRPr/>
          </a:p>
        </p:txBody>
      </p:sp>
      <p:sp>
        <p:nvSpPr>
          <p:cNvPr id="57" name="Google Shape;57;p10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The Antikythera mechanism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58" name="Google Shape;5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3073" y="1289300"/>
            <a:ext cx="3465127" cy="35387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0"/>
          <p:cNvSpPr txBox="1"/>
          <p:nvPr/>
        </p:nvSpPr>
        <p:spPr>
          <a:xfrm>
            <a:off x="310950" y="1289300"/>
            <a:ext cx="4096500" cy="28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It was retrieved in 1900 from a Roman shipwreck off the coast of Antikythera island.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It was constructed some time in the 1st or 2nd century BC.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Your software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40" name="Google Shape;240;p28"/>
          <p:cNvSpPr txBox="1"/>
          <p:nvPr/>
        </p:nvSpPr>
        <p:spPr>
          <a:xfrm>
            <a:off x="310900" y="1289300"/>
            <a:ext cx="35649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Use the </a:t>
            </a:r>
            <a:r>
              <a:rPr lang="en-GB" sz="1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worksheet</a:t>
            </a: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to write down some of the programs you know.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41" name="Google Shape;241;p28"/>
          <p:cNvSpPr txBox="1"/>
          <p:nvPr/>
        </p:nvSpPr>
        <p:spPr>
          <a:xfrm>
            <a:off x="310950" y="2660900"/>
            <a:ext cx="3564900" cy="786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The word </a:t>
            </a:r>
            <a:r>
              <a:rPr lang="en-GB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software</a:t>
            </a: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simply means </a:t>
            </a:r>
            <a:r>
              <a:rPr lang="en-GB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programs</a:t>
            </a: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 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42" name="Google Shape;2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8950" y="2770200"/>
            <a:ext cx="270000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8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  <p:sp>
        <p:nvSpPr>
          <p:cNvPr id="244" name="Google Shape;244;p28"/>
          <p:cNvSpPr txBox="1"/>
          <p:nvPr/>
        </p:nvSpPr>
        <p:spPr>
          <a:xfrm>
            <a:off x="310950" y="3651500"/>
            <a:ext cx="3564900" cy="1139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The word </a:t>
            </a:r>
            <a:r>
              <a:rPr lang="en-GB" sz="18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computer</a:t>
            </a: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 applies to all kinds of general-purpose computing devices.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45" name="Google Shape;2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8950" y="3760800"/>
            <a:ext cx="270000" cy="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6716" y="529300"/>
            <a:ext cx="270000" cy="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36600" y="1289300"/>
            <a:ext cx="4096500" cy="3166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Your software – Answers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3" name="Google Shape;253;p29"/>
          <p:cNvSpPr txBox="1"/>
          <p:nvPr/>
        </p:nvSpPr>
        <p:spPr>
          <a:xfrm>
            <a:off x="310900" y="1289300"/>
            <a:ext cx="4096500" cy="2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Programs to </a:t>
            </a:r>
            <a:r>
              <a:rPr lang="en-GB" sz="1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write documents</a:t>
            </a: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with: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word processors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Programs to </a:t>
            </a:r>
            <a:r>
              <a:rPr lang="en-GB" sz="1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visit websites</a:t>
            </a: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with: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browsers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Programs to </a:t>
            </a:r>
            <a:r>
              <a:rPr lang="en-GB" sz="1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manipulate media</a:t>
            </a: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with: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video editing, image editing, </a:t>
            </a:r>
            <a:b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</a:b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sound editing programs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1925" y="529300"/>
            <a:ext cx="270000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9"/>
          <p:cNvSpPr txBox="1"/>
          <p:nvPr/>
        </p:nvSpPr>
        <p:spPr>
          <a:xfrm>
            <a:off x="5257800" y="2092678"/>
            <a:ext cx="3564900" cy="18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Subtle point: </a:t>
            </a:r>
            <a:r>
              <a:rPr lang="en-GB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Sometimes you visit websites to perform these tasks, which might mean that parts of the program are executed on remote computers.</a:t>
            </a:r>
            <a:endParaRPr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56" name="Google Shape;25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2922" y="2164213"/>
            <a:ext cx="270000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9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2925" y="1373988"/>
            <a:ext cx="270000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0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Your software – Answers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4" name="Google Shape;264;p30"/>
          <p:cNvSpPr txBox="1"/>
          <p:nvPr/>
        </p:nvSpPr>
        <p:spPr>
          <a:xfrm>
            <a:off x="310900" y="1289300"/>
            <a:ext cx="4096500" cy="2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highlight>
                  <a:schemeClr val="dk1"/>
                </a:highlight>
                <a:latin typeface="Quicksand"/>
                <a:ea typeface="Quicksand"/>
                <a:cs typeface="Quicksand"/>
                <a:sym typeface="Quicksand"/>
              </a:rPr>
              <a:t> Question </a:t>
            </a: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 Are videos, images, and sounds programs?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highlight>
                  <a:schemeClr val="dk1"/>
                </a:highlight>
                <a:latin typeface="Quicksand"/>
                <a:ea typeface="Quicksand"/>
                <a:cs typeface="Quicksand"/>
                <a:sym typeface="Quicksand"/>
              </a:rPr>
              <a:t> Answer </a:t>
            </a: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 </a:t>
            </a: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No, they are </a:t>
            </a:r>
            <a:r>
              <a:rPr lang="en-GB" sz="18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data</a:t>
            </a: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. 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Programs are required to read that data and play back the videos, or display the images, or reproduce the sounds.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65" name="Google Shape;2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1925" y="529300"/>
            <a:ext cx="270000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0"/>
          <p:cNvSpPr txBox="1"/>
          <p:nvPr/>
        </p:nvSpPr>
        <p:spPr>
          <a:xfrm>
            <a:off x="5257800" y="1302456"/>
            <a:ext cx="3564900" cy="18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When asked if something is a program, you could ask yourself: </a:t>
            </a:r>
            <a:endParaRPr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Does it perform a task? </a:t>
            </a:r>
            <a:endParaRPr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Does it process data?</a:t>
            </a:r>
            <a:endParaRPr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7" name="Google Shape;267;p30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1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3</a:t>
            </a:r>
            <a:endParaRPr/>
          </a:p>
        </p:txBody>
      </p:sp>
      <p:sp>
        <p:nvSpPr>
          <p:cNvPr id="273" name="Google Shape;273;p31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Your software – Answers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74" name="Google Shape;274;p31"/>
          <p:cNvSpPr txBox="1"/>
          <p:nvPr/>
        </p:nvSpPr>
        <p:spPr>
          <a:xfrm>
            <a:off x="310900" y="1289300"/>
            <a:ext cx="4096500" cy="18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highlight>
                  <a:schemeClr val="dk1"/>
                </a:highlight>
                <a:latin typeface="Quicksand"/>
                <a:ea typeface="Quicksand"/>
                <a:cs typeface="Quicksand"/>
                <a:sym typeface="Quicksand"/>
              </a:rPr>
              <a:t> Question </a:t>
            </a: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 </a:t>
            </a: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Are </a:t>
            </a:r>
            <a:r>
              <a:rPr lang="en-GB" sz="18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operating systems</a:t>
            </a: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programs?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highlight>
                  <a:schemeClr val="dk1"/>
                </a:highlight>
                <a:latin typeface="Quicksand"/>
                <a:ea typeface="Quicksand"/>
                <a:cs typeface="Quicksand"/>
                <a:sym typeface="Quicksand"/>
              </a:rPr>
              <a:t> Answer </a:t>
            </a: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 </a:t>
            </a: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Yes. The tasks they perform are to supervise and manage many aspects of the system’s operation.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75" name="Google Shape;27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1925" y="529300"/>
            <a:ext cx="270000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1"/>
          <p:cNvSpPr txBox="1"/>
          <p:nvPr/>
        </p:nvSpPr>
        <p:spPr>
          <a:xfrm>
            <a:off x="5257800" y="2085621"/>
            <a:ext cx="35649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You will learn more about this in future lessons</a:t>
            </a:r>
            <a:endParaRPr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77" name="Google Shape;27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2922" y="2157157"/>
            <a:ext cx="270000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2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4</a:t>
            </a:r>
            <a:endParaRPr/>
          </a:p>
        </p:txBody>
      </p:sp>
      <p:sp>
        <p:nvSpPr>
          <p:cNvPr id="283" name="Google Shape;283;p32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Executing a program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84" name="Google Shape;284;p32"/>
          <p:cNvSpPr txBox="1"/>
          <p:nvPr/>
        </p:nvSpPr>
        <p:spPr>
          <a:xfrm>
            <a:off x="310900" y="1289300"/>
            <a:ext cx="4096500" cy="2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Execute the instructions on the </a:t>
            </a:r>
            <a:r>
              <a:rPr lang="en-GB" sz="18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intelligent piece of paper</a:t>
            </a: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, to play noughts and crosses against a human opponent. 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This will give you an insight into what it means to execute a program and carry out instructions mechanically.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85" name="Google Shape;28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600" y="1289300"/>
            <a:ext cx="3707789" cy="35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3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4</a:t>
            </a:r>
            <a:endParaRPr/>
          </a:p>
        </p:txBody>
      </p:sp>
      <p:sp>
        <p:nvSpPr>
          <p:cNvPr id="291" name="Google Shape;291;p33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Executing a program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92" name="Google Shape;292;p33"/>
          <p:cNvSpPr txBox="1"/>
          <p:nvPr/>
        </p:nvSpPr>
        <p:spPr>
          <a:xfrm>
            <a:off x="310900" y="1289300"/>
            <a:ext cx="4096500" cy="32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18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Work in </a:t>
            </a:r>
            <a:r>
              <a:rPr lang="en-GB" sz="18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pairs</a:t>
            </a: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Draw the noughts &amp; crosses 3⨉3 grid.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X goes first and is the </a:t>
            </a:r>
            <a:r>
              <a:rPr lang="en-GB" sz="18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mechanical player</a:t>
            </a: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: follow the instructions blindly.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O goes second and is the </a:t>
            </a:r>
            <a:r>
              <a:rPr lang="en-GB" sz="18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human player</a:t>
            </a: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: play as you like and make sure X follows the instructions.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Switch roles</a:t>
            </a: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after each game.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93" name="Google Shape;29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600" y="1289300"/>
            <a:ext cx="3707789" cy="35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4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Plenary</a:t>
            </a:r>
            <a:endParaRPr/>
          </a:p>
        </p:txBody>
      </p:sp>
      <p:sp>
        <p:nvSpPr>
          <p:cNvPr id="299" name="Google Shape;299;p34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Concept map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300" name="Google Shape;300;p34"/>
          <p:cNvCxnSpPr>
            <a:stCxn id="301" idx="2"/>
            <a:endCxn id="302" idx="0"/>
          </p:cNvCxnSpPr>
          <p:nvPr/>
        </p:nvCxnSpPr>
        <p:spPr>
          <a:xfrm rot="5400000">
            <a:off x="5705801" y="2581200"/>
            <a:ext cx="713100" cy="14238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5B5BA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03" name="Google Shape;303;p34"/>
          <p:cNvCxnSpPr>
            <a:stCxn id="302" idx="3"/>
            <a:endCxn id="304" idx="1"/>
          </p:cNvCxnSpPr>
          <p:nvPr/>
        </p:nvCxnSpPr>
        <p:spPr>
          <a:xfrm>
            <a:off x="5925518" y="3874651"/>
            <a:ext cx="1697400" cy="600"/>
          </a:xfrm>
          <a:prstGeom prst="curvedConnector3">
            <a:avLst>
              <a:gd name="adj1" fmla="val 50002"/>
            </a:avLst>
          </a:prstGeom>
          <a:noFill/>
          <a:ln w="9525" cap="flat" cmpd="sng">
            <a:solidFill>
              <a:srgbClr val="5B5BA5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04" name="Google Shape;304;p34"/>
          <p:cNvSpPr/>
          <p:nvPr/>
        </p:nvSpPr>
        <p:spPr>
          <a:xfrm>
            <a:off x="7622985" y="3649651"/>
            <a:ext cx="1149900" cy="450000"/>
          </a:xfrm>
          <a:prstGeom prst="roundRect">
            <a:avLst>
              <a:gd name="adj" fmla="val 16667"/>
            </a:avLst>
          </a:prstGeom>
          <a:solidFill>
            <a:srgbClr val="FFF9EF"/>
          </a:solidFill>
          <a:ln w="9525" cap="flat" cmpd="sng">
            <a:solidFill>
              <a:srgbClr val="5B5B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data</a:t>
            </a:r>
            <a:endParaRPr sz="11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02" name="Google Shape;302;p34"/>
          <p:cNvSpPr/>
          <p:nvPr/>
        </p:nvSpPr>
        <p:spPr>
          <a:xfrm>
            <a:off x="4775618" y="3649651"/>
            <a:ext cx="1149900" cy="450000"/>
          </a:xfrm>
          <a:prstGeom prst="roundRect">
            <a:avLst>
              <a:gd name="adj" fmla="val 16667"/>
            </a:avLst>
          </a:prstGeom>
          <a:solidFill>
            <a:srgbClr val="FFF9EF"/>
          </a:solidFill>
          <a:ln w="9525" cap="flat" cmpd="sng">
            <a:solidFill>
              <a:srgbClr val="5B5B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instructions</a:t>
            </a:r>
            <a:endParaRPr sz="11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01" name="Google Shape;301;p34"/>
          <p:cNvSpPr/>
          <p:nvPr/>
        </p:nvSpPr>
        <p:spPr>
          <a:xfrm>
            <a:off x="6199301" y="2486550"/>
            <a:ext cx="1149900" cy="450000"/>
          </a:xfrm>
          <a:prstGeom prst="roundRect">
            <a:avLst>
              <a:gd name="adj" fmla="val 16667"/>
            </a:avLst>
          </a:prstGeom>
          <a:solidFill>
            <a:srgbClr val="FFF9EF"/>
          </a:solidFill>
          <a:ln w="9525" cap="flat" cmpd="sng">
            <a:solidFill>
              <a:srgbClr val="5B5B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program</a:t>
            </a:r>
            <a:endParaRPr sz="11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05" name="Google Shape;305;p34"/>
          <p:cNvSpPr/>
          <p:nvPr/>
        </p:nvSpPr>
        <p:spPr>
          <a:xfrm>
            <a:off x="6199301" y="1323450"/>
            <a:ext cx="1149900" cy="450000"/>
          </a:xfrm>
          <a:prstGeom prst="roundRect">
            <a:avLst>
              <a:gd name="adj" fmla="val 16667"/>
            </a:avLst>
          </a:prstGeom>
          <a:solidFill>
            <a:srgbClr val="FFF9EF"/>
          </a:solidFill>
          <a:ln w="9525" cap="flat" cmpd="sng">
            <a:solidFill>
              <a:srgbClr val="5B5B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computing system</a:t>
            </a:r>
            <a:endParaRPr sz="11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306" name="Google Shape;306;p34"/>
          <p:cNvCxnSpPr>
            <a:stCxn id="305" idx="2"/>
            <a:endCxn id="301" idx="0"/>
          </p:cNvCxnSpPr>
          <p:nvPr/>
        </p:nvCxnSpPr>
        <p:spPr>
          <a:xfrm rot="-5400000" flipH="1">
            <a:off x="6418001" y="2129700"/>
            <a:ext cx="713100" cy="6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5B5BA5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07" name="Google Shape;307;p34"/>
          <p:cNvSpPr/>
          <p:nvPr/>
        </p:nvSpPr>
        <p:spPr>
          <a:xfrm>
            <a:off x="6211222" y="2022000"/>
            <a:ext cx="1098300" cy="2160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08" name="Google Shape;308;p34"/>
          <p:cNvSpPr/>
          <p:nvPr/>
        </p:nvSpPr>
        <p:spPr>
          <a:xfrm>
            <a:off x="6265510" y="3766651"/>
            <a:ext cx="1098300" cy="2160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09" name="Google Shape;309;p34"/>
          <p:cNvSpPr/>
          <p:nvPr/>
        </p:nvSpPr>
        <p:spPr>
          <a:xfrm>
            <a:off x="5492441" y="3185100"/>
            <a:ext cx="1098300" cy="2160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10" name="Google Shape;310;p34"/>
          <p:cNvSpPr/>
          <p:nvPr/>
        </p:nvSpPr>
        <p:spPr>
          <a:xfrm>
            <a:off x="418834" y="3520528"/>
            <a:ext cx="1423800" cy="250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execute(s)</a:t>
            </a:r>
            <a:endParaRPr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11" name="Google Shape;311;p34"/>
          <p:cNvSpPr/>
          <p:nvPr/>
        </p:nvSpPr>
        <p:spPr>
          <a:xfrm>
            <a:off x="418842" y="3125400"/>
            <a:ext cx="1423800" cy="250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comprise(s)</a:t>
            </a:r>
            <a:endParaRPr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12" name="Google Shape;312;p34"/>
          <p:cNvSpPr/>
          <p:nvPr/>
        </p:nvSpPr>
        <p:spPr>
          <a:xfrm>
            <a:off x="418825" y="3913449"/>
            <a:ext cx="1423800" cy="2508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operate(s) on</a:t>
            </a:r>
            <a:endParaRPr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13" name="Google Shape;313;p34"/>
          <p:cNvSpPr txBox="1"/>
          <p:nvPr/>
        </p:nvSpPr>
        <p:spPr>
          <a:xfrm>
            <a:off x="310900" y="1322525"/>
            <a:ext cx="4198800" cy="16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This incomplete </a:t>
            </a:r>
            <a:r>
              <a:rPr lang="en-GB" sz="18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concept map</a:t>
            </a: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contains some of the lesson ideas.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Fill in the missing labels, which specify the relationships between them.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5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Plenary</a:t>
            </a:r>
            <a:endParaRPr/>
          </a:p>
        </p:txBody>
      </p:sp>
      <p:sp>
        <p:nvSpPr>
          <p:cNvPr id="319" name="Google Shape;319;p35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Concept map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320" name="Google Shape;320;p35"/>
          <p:cNvCxnSpPr>
            <a:stCxn id="321" idx="2"/>
            <a:endCxn id="322" idx="0"/>
          </p:cNvCxnSpPr>
          <p:nvPr/>
        </p:nvCxnSpPr>
        <p:spPr>
          <a:xfrm rot="5400000">
            <a:off x="5705801" y="2581200"/>
            <a:ext cx="713100" cy="14238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5B5BA5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23" name="Google Shape;323;p35"/>
          <p:cNvCxnSpPr>
            <a:stCxn id="322" idx="3"/>
            <a:endCxn id="324" idx="1"/>
          </p:cNvCxnSpPr>
          <p:nvPr/>
        </p:nvCxnSpPr>
        <p:spPr>
          <a:xfrm>
            <a:off x="5925518" y="3874651"/>
            <a:ext cx="1697400" cy="600"/>
          </a:xfrm>
          <a:prstGeom prst="curvedConnector3">
            <a:avLst>
              <a:gd name="adj1" fmla="val 50002"/>
            </a:avLst>
          </a:prstGeom>
          <a:noFill/>
          <a:ln w="9525" cap="flat" cmpd="sng">
            <a:solidFill>
              <a:srgbClr val="5B5BA5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24" name="Google Shape;324;p35"/>
          <p:cNvSpPr/>
          <p:nvPr/>
        </p:nvSpPr>
        <p:spPr>
          <a:xfrm>
            <a:off x="7622985" y="3649651"/>
            <a:ext cx="1149900" cy="450000"/>
          </a:xfrm>
          <a:prstGeom prst="roundRect">
            <a:avLst>
              <a:gd name="adj" fmla="val 16667"/>
            </a:avLst>
          </a:prstGeom>
          <a:solidFill>
            <a:srgbClr val="FFF9EF"/>
          </a:solidFill>
          <a:ln w="9525" cap="flat" cmpd="sng">
            <a:solidFill>
              <a:srgbClr val="5B5B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data</a:t>
            </a:r>
            <a:endParaRPr sz="11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2" name="Google Shape;322;p35"/>
          <p:cNvSpPr/>
          <p:nvPr/>
        </p:nvSpPr>
        <p:spPr>
          <a:xfrm>
            <a:off x="4775618" y="3649651"/>
            <a:ext cx="1149900" cy="450000"/>
          </a:xfrm>
          <a:prstGeom prst="roundRect">
            <a:avLst>
              <a:gd name="adj" fmla="val 16667"/>
            </a:avLst>
          </a:prstGeom>
          <a:solidFill>
            <a:srgbClr val="FFF9EF"/>
          </a:solidFill>
          <a:ln w="9525" cap="flat" cmpd="sng">
            <a:solidFill>
              <a:srgbClr val="5B5B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instructions</a:t>
            </a:r>
            <a:endParaRPr sz="11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1" name="Google Shape;321;p35"/>
          <p:cNvSpPr/>
          <p:nvPr/>
        </p:nvSpPr>
        <p:spPr>
          <a:xfrm>
            <a:off x="6199301" y="2486550"/>
            <a:ext cx="1149900" cy="450000"/>
          </a:xfrm>
          <a:prstGeom prst="roundRect">
            <a:avLst>
              <a:gd name="adj" fmla="val 16667"/>
            </a:avLst>
          </a:prstGeom>
          <a:solidFill>
            <a:srgbClr val="FFF9EF"/>
          </a:solidFill>
          <a:ln w="9525" cap="flat" cmpd="sng">
            <a:solidFill>
              <a:srgbClr val="5B5B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program</a:t>
            </a:r>
            <a:endParaRPr sz="11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5" name="Google Shape;325;p35"/>
          <p:cNvSpPr/>
          <p:nvPr/>
        </p:nvSpPr>
        <p:spPr>
          <a:xfrm>
            <a:off x="6199301" y="1323450"/>
            <a:ext cx="1149900" cy="450000"/>
          </a:xfrm>
          <a:prstGeom prst="roundRect">
            <a:avLst>
              <a:gd name="adj" fmla="val 16667"/>
            </a:avLst>
          </a:prstGeom>
          <a:solidFill>
            <a:srgbClr val="FFF9EF"/>
          </a:solidFill>
          <a:ln w="9525" cap="flat" cmpd="sng">
            <a:solidFill>
              <a:srgbClr val="5B5B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computing system</a:t>
            </a:r>
            <a:endParaRPr sz="11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326" name="Google Shape;326;p35"/>
          <p:cNvCxnSpPr>
            <a:stCxn id="325" idx="2"/>
            <a:endCxn id="321" idx="0"/>
          </p:cNvCxnSpPr>
          <p:nvPr/>
        </p:nvCxnSpPr>
        <p:spPr>
          <a:xfrm rot="-5400000" flipH="1">
            <a:off x="6418001" y="2129700"/>
            <a:ext cx="713100" cy="6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5B5BA5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327" name="Google Shape;327;p35"/>
          <p:cNvSpPr/>
          <p:nvPr/>
        </p:nvSpPr>
        <p:spPr>
          <a:xfrm>
            <a:off x="6211222" y="2022000"/>
            <a:ext cx="1098300" cy="2160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executes</a:t>
            </a:r>
            <a:endParaRPr sz="10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8" name="Google Shape;328;p35"/>
          <p:cNvSpPr/>
          <p:nvPr/>
        </p:nvSpPr>
        <p:spPr>
          <a:xfrm>
            <a:off x="6265510" y="3766651"/>
            <a:ext cx="1098300" cy="2160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operate on</a:t>
            </a:r>
            <a:endParaRPr sz="10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9" name="Google Shape;329;p35"/>
          <p:cNvSpPr/>
          <p:nvPr/>
        </p:nvSpPr>
        <p:spPr>
          <a:xfrm>
            <a:off x="5492441" y="3185100"/>
            <a:ext cx="1098300" cy="2160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comprises</a:t>
            </a:r>
            <a:endParaRPr sz="10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30" name="Google Shape;330;p35"/>
          <p:cNvSpPr txBox="1"/>
          <p:nvPr/>
        </p:nvSpPr>
        <p:spPr>
          <a:xfrm>
            <a:off x="310900" y="1322525"/>
            <a:ext cx="4188600" cy="16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This incomplete </a:t>
            </a:r>
            <a:r>
              <a:rPr lang="en-GB" sz="18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concept map</a:t>
            </a: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 contains some of the lesson ideas.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Fill in the missing labels, which specify the relationships between them.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6"/>
          <p:cNvSpPr txBox="1">
            <a:spLocks noGrp="1"/>
          </p:cNvSpPr>
          <p:nvPr>
            <p:ph type="subTitle" idx="2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Summary</a:t>
            </a:r>
            <a:endParaRPr/>
          </a:p>
        </p:txBody>
      </p:sp>
      <p:sp>
        <p:nvSpPr>
          <p:cNvPr id="336" name="Google Shape;336;p36"/>
          <p:cNvSpPr txBox="1"/>
          <p:nvPr/>
        </p:nvSpPr>
        <p:spPr>
          <a:xfrm>
            <a:off x="310900" y="310900"/>
            <a:ext cx="40965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In this lesson, you...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37" name="Google Shape;337;p36"/>
          <p:cNvSpPr txBox="1"/>
          <p:nvPr/>
        </p:nvSpPr>
        <p:spPr>
          <a:xfrm>
            <a:off x="4736600" y="310900"/>
            <a:ext cx="40965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Next lesson, you will...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38" name="Google Shape;338;p36"/>
          <p:cNvSpPr txBox="1"/>
          <p:nvPr/>
        </p:nvSpPr>
        <p:spPr>
          <a:xfrm>
            <a:off x="4736600" y="1319300"/>
            <a:ext cx="4096500" cy="25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Describe the hardware components used in computing systems and how they work together in order to execute programs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Highlight how all computing systems, regardless of form, are similar in structure (‘architecture’)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39" name="Google Shape;339;p36"/>
          <p:cNvSpPr txBox="1"/>
          <p:nvPr/>
        </p:nvSpPr>
        <p:spPr>
          <a:xfrm>
            <a:off x="310900" y="1322525"/>
            <a:ext cx="4096500" cy="22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Learnt that the purpose of a general-purpose computing system is to execute programs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800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Explored what programs are, and looked at specific examples of programs that we often use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Starter activity</a:t>
            </a:r>
            <a:endParaRPr/>
          </a:p>
        </p:txBody>
      </p:sp>
      <p:sp>
        <p:nvSpPr>
          <p:cNvPr id="65" name="Google Shape;65;p11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The Antikythera mechanism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66" name="Google Shape;66;p11"/>
          <p:cNvSpPr txBox="1"/>
          <p:nvPr/>
        </p:nvSpPr>
        <p:spPr>
          <a:xfrm>
            <a:off x="310950" y="1289300"/>
            <a:ext cx="4096500" cy="1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We now know that it was a complex geared mechanism that could predict solar eclipses, as well as the position of the moon and known planets.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67" name="Google Shape;6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8702" y="1289300"/>
            <a:ext cx="3053868" cy="3538722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/>
          <p:nvPr/>
        </p:nvSpPr>
        <p:spPr>
          <a:xfrm>
            <a:off x="310900" y="3818592"/>
            <a:ext cx="4096500" cy="1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There are dozens of documentaries about the Antikythera mechanism, describing the fascinating attempts to understand its function.</a:t>
            </a:r>
            <a:endParaRPr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69" name="Google Shape;69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6950" y="3894800"/>
            <a:ext cx="270000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Starter activity</a:t>
            </a:r>
            <a:endParaRPr/>
          </a:p>
        </p:txBody>
      </p:sp>
      <p:sp>
        <p:nvSpPr>
          <p:cNvPr id="75" name="Google Shape;75;p12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The Antikythera mechanism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76" name="Google Shape;7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3073" y="1289300"/>
            <a:ext cx="3465127" cy="35387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2"/>
          <p:cNvSpPr txBox="1"/>
          <p:nvPr/>
        </p:nvSpPr>
        <p:spPr>
          <a:xfrm>
            <a:off x="310950" y="2813300"/>
            <a:ext cx="4096500" cy="19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highlight>
                  <a:schemeClr val="dk1"/>
                </a:highlight>
                <a:latin typeface="Quicksand"/>
                <a:ea typeface="Quicksand"/>
                <a:cs typeface="Quicksand"/>
                <a:sym typeface="Quicksand"/>
              </a:rPr>
              <a:t> Think, write, pair, share </a:t>
            </a: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Would you call the Antikythera mechanism a computer?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How is it similar or different to modern computers?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78" name="Google Shape;78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1716" y="529300"/>
            <a:ext cx="270000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2"/>
          <p:cNvSpPr txBox="1"/>
          <p:nvPr/>
        </p:nvSpPr>
        <p:spPr>
          <a:xfrm>
            <a:off x="310950" y="1289300"/>
            <a:ext cx="4096500" cy="1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We now know that it was a complex geared mechanism that could predict solar eclipses, as well as the position of the moon and known planets.</a:t>
            </a:r>
            <a:endParaRPr sz="1800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subTitle" idx="2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Objectives</a:t>
            </a:r>
            <a:endParaRPr/>
          </a:p>
        </p:txBody>
      </p:sp>
      <p:sp>
        <p:nvSpPr>
          <p:cNvPr id="85" name="Google Shape;85;p13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Year 8 – Computing systems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86" name="Google Shape;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1300" y="364800"/>
            <a:ext cx="419100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310900" y="1322525"/>
            <a:ext cx="8379600" cy="29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In this unit, you will:</a:t>
            </a:r>
            <a:endParaRPr sz="18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Investigate different layers of computing systems: 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"/>
              <a:buChar char="●"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From programs and the operating system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"/>
              <a:buChar char="●"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To the physical components that function together as a system to execute these programs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"/>
              <a:buChar char="●"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To the fundamental binary building blocks that these components consist of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subTitle" idx="2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Objectives</a:t>
            </a:r>
            <a:endParaRPr/>
          </a:p>
        </p:txBody>
      </p:sp>
      <p:sp>
        <p:nvSpPr>
          <p:cNvPr id="93" name="Google Shape;93;p14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Lesson 1: Get in gear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94" name="Google Shape;9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1300" y="364800"/>
            <a:ext cx="419100" cy="4191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 txBox="1"/>
          <p:nvPr/>
        </p:nvSpPr>
        <p:spPr>
          <a:xfrm>
            <a:off x="310900" y="1322525"/>
            <a:ext cx="8142900" cy="29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In this lesson, you will:</a:t>
            </a:r>
            <a:endParaRPr sz="18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"/>
              <a:buChar char="●"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Learn what the purpose of a computing system really is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icksand"/>
              <a:buChar char="●"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Explore what programs are, and look at specific examples of programs that we often use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The Pascaline and the stepped reckoner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1" name="Google Shape;101;p15"/>
          <p:cNvSpPr txBox="1"/>
          <p:nvPr/>
        </p:nvSpPr>
        <p:spPr>
          <a:xfrm>
            <a:off x="310950" y="1289300"/>
            <a:ext cx="4096500" cy="1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Pascal (1642) and Leibniz (1672) designed calculating machines.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Leibniz’s machine was the first to add, subtract, multiply, and divide.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2" name="Google Shape;102;p15"/>
          <p:cNvSpPr txBox="1"/>
          <p:nvPr/>
        </p:nvSpPr>
        <p:spPr>
          <a:xfrm>
            <a:off x="310950" y="3041900"/>
            <a:ext cx="4096500" cy="11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highlight>
                  <a:schemeClr val="dk1"/>
                </a:highlight>
                <a:latin typeface="Quicksand"/>
                <a:ea typeface="Quicksand"/>
                <a:cs typeface="Quicksand"/>
                <a:sym typeface="Quicksand"/>
              </a:rPr>
              <a:t> Question </a:t>
            </a: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How are these machines similar or different to modern computers?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3" name="Google Shape;103;p15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1</a:t>
            </a:r>
            <a:endParaRPr/>
          </a:p>
        </p:txBody>
      </p:sp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 b="45725"/>
          <a:stretch/>
        </p:blipFill>
        <p:spPr>
          <a:xfrm>
            <a:off x="4736600" y="2819226"/>
            <a:ext cx="4096500" cy="1630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 rotWithShape="1">
          <a:blip r:embed="rId4">
            <a:alphaModFix/>
          </a:blip>
          <a:srcRect l="4713" t="4231" r="3752" b="59255"/>
          <a:stretch/>
        </p:blipFill>
        <p:spPr>
          <a:xfrm>
            <a:off x="4736600" y="1289300"/>
            <a:ext cx="4096501" cy="1368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4313" y="3141267"/>
            <a:ext cx="270000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Automate the process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2" name="Google Shape;112;p16"/>
          <p:cNvSpPr txBox="1"/>
          <p:nvPr/>
        </p:nvSpPr>
        <p:spPr>
          <a:xfrm>
            <a:off x="310950" y="1289300"/>
            <a:ext cx="4096500" cy="29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0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“If we wanted to produce a more admirable machine it could be so arranged that it would not be necessary for the human hand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to move the machine from operation to operation: </a:t>
            </a:r>
            <a:r>
              <a:rPr lang="en-GB" sz="1800" b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Things could be arranged in the beginning so that everything should be done by the machine itself</a:t>
            </a: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.”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4736600" y="1289300"/>
            <a:ext cx="4096500" cy="11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highlight>
                  <a:schemeClr val="dk1"/>
                </a:highlight>
                <a:latin typeface="Quicksand"/>
                <a:ea typeface="Quicksand"/>
                <a:cs typeface="Quicksand"/>
                <a:sym typeface="Quicksand"/>
              </a:rPr>
              <a:t> Question </a:t>
            </a: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What is Leibniz suggesting here?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4" name="Google Shape;114;p16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1</a:t>
            </a:r>
            <a:endParaRPr/>
          </a:p>
        </p:txBody>
      </p:sp>
      <p:sp>
        <p:nvSpPr>
          <p:cNvPr id="115" name="Google Shape;115;p16"/>
          <p:cNvSpPr txBox="1"/>
          <p:nvPr/>
        </p:nvSpPr>
        <p:spPr>
          <a:xfrm>
            <a:off x="1069000" y="4344600"/>
            <a:ext cx="33384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Extract from Leibniz’s description of the </a:t>
            </a:r>
            <a:r>
              <a:rPr lang="en-GB" sz="1200" i="1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Machina arithmetica</a:t>
            </a:r>
            <a:endParaRPr sz="12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4736600" y="2203700"/>
            <a:ext cx="4096500" cy="8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The “more admirable machine” would follow a </a:t>
            </a:r>
            <a:r>
              <a:rPr lang="en-GB" sz="1800">
                <a:solidFill>
                  <a:srgbClr val="FFFFFF"/>
                </a:solidFill>
                <a:highlight>
                  <a:srgbClr val="5B5BA5"/>
                </a:highlight>
                <a:latin typeface="Quicksand"/>
                <a:ea typeface="Quicksand"/>
                <a:cs typeface="Quicksand"/>
                <a:sym typeface="Quicksand"/>
              </a:rPr>
              <a:t> program </a:t>
            </a: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17" name="Google Shape;11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3913" y="1388667"/>
            <a:ext cx="270000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/>
          <p:nvPr/>
        </p:nvSpPr>
        <p:spPr>
          <a:xfrm>
            <a:off x="310900" y="310900"/>
            <a:ext cx="8522100" cy="7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5B5BA5"/>
                </a:solidFill>
                <a:latin typeface="Quicksand"/>
                <a:ea typeface="Quicksand"/>
                <a:cs typeface="Quicksand"/>
                <a:sym typeface="Quicksand"/>
              </a:rPr>
              <a:t>Babbage’s Analytical Engine</a:t>
            </a:r>
            <a:endParaRPr sz="2400" b="1">
              <a:solidFill>
                <a:srgbClr val="5B5BA5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23" name="Google Shape;12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800" y="1289300"/>
            <a:ext cx="3564900" cy="334851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>
            <a:spLocks noGrp="1"/>
          </p:cNvSpPr>
          <p:nvPr>
            <p:ph type="subTitle" idx="3"/>
          </p:nvPr>
        </p:nvSpPr>
        <p:spPr>
          <a:xfrm>
            <a:off x="5257800" y="0"/>
            <a:ext cx="3564900" cy="314100"/>
          </a:xfrm>
          <a:prstGeom prst="rect">
            <a:avLst/>
          </a:prstGeom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Activity 1</a:t>
            </a:r>
            <a:endParaRPr/>
          </a:p>
        </p:txBody>
      </p:sp>
      <p:sp>
        <p:nvSpPr>
          <p:cNvPr id="125" name="Google Shape;125;p17"/>
          <p:cNvSpPr txBox="1"/>
          <p:nvPr/>
        </p:nvSpPr>
        <p:spPr>
          <a:xfrm>
            <a:off x="310950" y="1289300"/>
            <a:ext cx="4096500" cy="14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Babbage (1837) conceived of a programmable machine that would perform calculations, as specified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by </a:t>
            </a:r>
            <a:r>
              <a:rPr lang="en-GB" sz="1800">
                <a:solidFill>
                  <a:srgbClr val="FFFFFF"/>
                </a:solidFill>
                <a:highlight>
                  <a:schemeClr val="dk1"/>
                </a:highlight>
                <a:latin typeface="Quicksand"/>
                <a:ea typeface="Quicksand"/>
                <a:cs typeface="Quicksand"/>
                <a:sym typeface="Quicksand"/>
              </a:rPr>
              <a:t> instructions </a:t>
            </a: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on punched cards.  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310950" y="3041900"/>
            <a:ext cx="4096500" cy="11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54000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  <a:highlight>
                  <a:schemeClr val="dk1"/>
                </a:highlight>
                <a:latin typeface="Quicksand"/>
                <a:ea typeface="Quicksand"/>
                <a:cs typeface="Quicksand"/>
                <a:sym typeface="Quicksand"/>
              </a:rPr>
              <a:t> Question </a:t>
            </a:r>
            <a:r>
              <a:rPr lang="en-GB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  <a:endParaRPr sz="180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How is this machine similar or different to modern computers?</a:t>
            </a:r>
            <a:endParaRPr sz="18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27" name="Google Shape;12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4313" y="3141267"/>
            <a:ext cx="270000" cy="2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CCE Slides">
  <a:themeElements>
    <a:clrScheme name="Simple Light">
      <a:dk1>
        <a:srgbClr val="5B5BA5"/>
      </a:dk1>
      <a:lt1>
        <a:srgbClr val="FFFFFF"/>
      </a:lt1>
      <a:dk2>
        <a:srgbClr val="E9E9F3"/>
      </a:dk2>
      <a:lt2>
        <a:srgbClr val="F2F6FC"/>
      </a:lt2>
      <a:accent1>
        <a:srgbClr val="E9F7FC"/>
      </a:accent1>
      <a:accent2>
        <a:srgbClr val="FFEFDA"/>
      </a:accent2>
      <a:accent3>
        <a:srgbClr val="ECF8F5"/>
      </a:accent3>
      <a:accent4>
        <a:srgbClr val="FEF2F6"/>
      </a:accent4>
      <a:accent5>
        <a:srgbClr val="E6E6EA"/>
      </a:accent5>
      <a:accent6>
        <a:srgbClr val="F0F6ED"/>
      </a:accent6>
      <a:hlink>
        <a:srgbClr val="3197A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2128</Words>
  <Application>Microsoft Office PowerPoint</Application>
  <PresentationFormat>On-screen Show (16:9)</PresentationFormat>
  <Paragraphs>217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Quicksand Light</vt:lpstr>
      <vt:lpstr>Quicksand</vt:lpstr>
      <vt:lpstr>NCCE Slides</vt:lpstr>
      <vt:lpstr>Lesson 1: Get in gear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1: Get in gear  </dc:title>
  <cp:lastModifiedBy>Trubshaw, Miss R (John Taylor Free School)</cp:lastModifiedBy>
  <cp:revision>1</cp:revision>
  <dcterms:modified xsi:type="dcterms:W3CDTF">2024-01-08T15:03:54Z</dcterms:modified>
</cp:coreProperties>
</file>