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17"/>
  </p:notesMasterIdLst>
  <p:sldIdLst>
    <p:sldId id="256" r:id="rId2"/>
    <p:sldId id="257" r:id="rId3"/>
    <p:sldId id="258" r:id="rId4"/>
    <p:sldId id="259" r:id="rId5"/>
    <p:sldId id="260" r:id="rId6"/>
    <p:sldId id="261" r:id="rId7"/>
    <p:sldId id="264" r:id="rId8"/>
    <p:sldId id="265" r:id="rId9"/>
    <p:sldId id="267" r:id="rId10"/>
    <p:sldId id="269" r:id="rId11"/>
    <p:sldId id="271" r:id="rId12"/>
    <p:sldId id="272" r:id="rId13"/>
    <p:sldId id="273" r:id="rId14"/>
    <p:sldId id="275" r:id="rId15"/>
    <p:sldId id="278" r:id="rId16"/>
  </p:sldIdLst>
  <p:sldSz cx="9144000" cy="5143500" type="screen16x9"/>
  <p:notesSz cx="6858000" cy="9144000"/>
  <p:embeddedFontLst>
    <p:embeddedFont>
      <p:font typeface="Quicksand" panose="020B0604020202020204" charset="0"/>
      <p:regular r:id="rId18"/>
      <p:bold r:id="rId19"/>
    </p:embeddedFont>
    <p:embeddedFont>
      <p:font typeface="Quicksand Light"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ncce.io/net1-2-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ncce.io/ogl"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reestockphotos.biz/stockphoto/15372"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ixabay.com/vectors/switch-hub-network-net-lan-35568/"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mons.wikimedia.org/wiki/File:Osa_device-wireless-router.sv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reestockphotos.biz/stockphoto/15372"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needpix.com/photo/97937/computer-database-network-server-free-vector-graphics" TargetMode="External"/><Relationship Id="rId4" Type="http://schemas.openxmlformats.org/officeDocument/2006/relationships/hyperlink" Target="https://pixabay.com/vectors/switch-hub-network-net-lan-35568/"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needpix.com/photo/29168/server-hardware-network-computer-database-service-web-datacenter-networking" TargetMode="External"/><Relationship Id="rId3" Type="http://schemas.openxmlformats.org/officeDocument/2006/relationships/hyperlink" Target="https://pixabay.com/vectors/cable-network-data-transfer-38382/" TargetMode="External"/><Relationship Id="rId7" Type="http://schemas.openxmlformats.org/officeDocument/2006/relationships/hyperlink" Target="https://pixabay.com/vectors/router-switch-wireless-computer-154290/"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pixabay.com/photos/linksys-wireless-g-router-2202250/" TargetMode="External"/><Relationship Id="rId5" Type="http://schemas.openxmlformats.org/officeDocument/2006/relationships/hyperlink" Target="https://pixabay.com/vectors/switch-hub-network-net-lan-35568/" TargetMode="External"/><Relationship Id="rId4" Type="http://schemas.openxmlformats.org/officeDocument/2006/relationships/hyperlink" Target="https://pixabay.com/photos/switch-network-data-processing-it-2064090/" TargetMode="External"/><Relationship Id="rId9" Type="http://schemas.openxmlformats.org/officeDocument/2006/relationships/hyperlink" Target="https://pixabay.com/vectors/computer-case-desktop-network-15612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photos/ethernet-network-cable-networking-168529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ommons.wikimedia.org/wiki/File:Unshielded-twisted-pair1.jp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reestockphotos.biz/stockphoto/1537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vectors/switch-hub-network-net-lan-3556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reestockphotos.biz/stockphoto/1537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eedpix.com/photo/97937/computer-database-network-server-free-vector-graphic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5eb07e630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5eb07e630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900">
                <a:solidFill>
                  <a:srgbClr val="666666"/>
                </a:solidFill>
                <a:latin typeface="Quicksand"/>
                <a:ea typeface="Quicksand"/>
                <a:cs typeface="Quicksand"/>
                <a:sym typeface="Quicksand"/>
              </a:rPr>
              <a:t>Last updated: 01-07-20</a:t>
            </a:r>
            <a:endParaRPr sz="9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9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 sz="900">
                <a:solidFill>
                  <a:srgbClr val="666666"/>
                </a:solidFill>
                <a:latin typeface="Quicksand"/>
                <a:ea typeface="Quicksand"/>
                <a:cs typeface="Quicksand"/>
                <a:sym typeface="Quicksand"/>
              </a:rPr>
              <a:t>This resource is available online at </a:t>
            </a:r>
            <a:r>
              <a:rPr lang="en" sz="900" u="sng">
                <a:solidFill>
                  <a:schemeClr val="hlink"/>
                </a:solidFill>
                <a:latin typeface="Quicksand"/>
                <a:ea typeface="Quicksand"/>
                <a:cs typeface="Quicksand"/>
                <a:sym typeface="Quicksand"/>
                <a:hlinkClick r:id="rId3"/>
              </a:rPr>
              <a:t>ncce.io/net1-2-s</a:t>
            </a:r>
            <a:r>
              <a:rPr lang="en" sz="900">
                <a:solidFill>
                  <a:schemeClr val="dk1"/>
                </a:solidFill>
                <a:latin typeface="Quicksand"/>
                <a:ea typeface="Quicksand"/>
                <a:cs typeface="Quicksand"/>
                <a:sym typeface="Quicksand"/>
              </a:rPr>
              <a:t>.</a:t>
            </a:r>
            <a:r>
              <a:rPr lang="en" sz="900">
                <a:solidFill>
                  <a:srgbClr val="666666"/>
                </a:solidFill>
                <a:latin typeface="Quicksand"/>
                <a:ea typeface="Quicksand"/>
                <a:cs typeface="Quicksand"/>
                <a:sym typeface="Quicksand"/>
              </a:rPr>
              <a:t> Resources are updated regularly — please check that you are using the latest version.</a:t>
            </a:r>
            <a:endParaRPr sz="9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 sz="900">
                <a:solidFill>
                  <a:srgbClr val="666666"/>
                </a:solidFill>
                <a:latin typeface="Quicksand"/>
                <a:ea typeface="Quicksand"/>
                <a:cs typeface="Quicksand"/>
                <a:sym typeface="Quicksand"/>
              </a:rPr>
              <a:t>This resource is licensed under the Open Government Licence, version 3. For more information on this licence, see </a:t>
            </a:r>
            <a:r>
              <a:rPr lang="en" sz="900" u="sng">
                <a:solidFill>
                  <a:srgbClr val="1155CC"/>
                </a:solid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ncce</a:t>
            </a:r>
            <a:r>
              <a:rPr lang="en" sz="900" u="sng">
                <a:solidFill>
                  <a:srgbClr val="1155CC"/>
                </a:solid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.io/ogl</a:t>
            </a:r>
            <a:r>
              <a:rPr lang="en" sz="900">
                <a:solidFill>
                  <a:srgbClr val="666666"/>
                </a:solidFill>
                <a:latin typeface="Quicksand"/>
                <a:ea typeface="Quicksand"/>
                <a:cs typeface="Quicksand"/>
                <a:sym typeface="Quicksand"/>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3dd712289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3dd712289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Quicksand"/>
                <a:ea typeface="Quicksand"/>
                <a:cs typeface="Quicksand"/>
                <a:sym typeface="Quicksand"/>
              </a:rPr>
              <a:t>Learners should use slide 4 of the ‘Build a network’ worksheet.</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Image sources:</a:t>
            </a:r>
            <a:endParaRPr>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Computer icon image: </a:t>
            </a:r>
            <a:r>
              <a:rPr lang="en" u="sng">
                <a:solidFill>
                  <a:schemeClr val="hlink"/>
                </a:solidFill>
                <a:hlinkClick r:id="rId3"/>
              </a:rPr>
              <a:t>http://www.freestockphotos.biz/stockphoto/15372</a:t>
            </a:r>
            <a:endParaRPr>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Hub image: </a:t>
            </a:r>
            <a:r>
              <a:rPr lang="en" u="sng">
                <a:solidFill>
                  <a:schemeClr val="hlink"/>
                </a:solidFill>
                <a:hlinkClick r:id="rId4"/>
              </a:rPr>
              <a:t>https://pixabay.com/vectors/switch-hub-network-net-lan-35568/</a:t>
            </a:r>
            <a:endParaRPr>
              <a:solidFill>
                <a:srgbClr val="595959"/>
              </a:solidFill>
              <a:latin typeface="Quicksand"/>
              <a:ea typeface="Quicksand"/>
              <a:cs typeface="Quicksand"/>
              <a:sym typeface="Quicksand"/>
            </a:endParaRPr>
          </a:p>
          <a:p>
            <a:pPr marL="0" lvl="0" indent="0" algn="l" rtl="0">
              <a:lnSpc>
                <a:spcPct val="115000"/>
              </a:lnSpc>
              <a:spcBef>
                <a:spcPts val="0"/>
              </a:spcBef>
              <a:spcAft>
                <a:spcPts val="0"/>
              </a:spcAft>
              <a:buNone/>
            </a:pPr>
            <a:endParaRPr>
              <a:solidFill>
                <a:srgbClr val="595959"/>
              </a:solidFill>
              <a:latin typeface="Quicksand"/>
              <a:ea typeface="Quicksand"/>
              <a:cs typeface="Quicksand"/>
              <a:sym typeface="Quicksand"/>
            </a:endParaRPr>
          </a:p>
          <a:p>
            <a:pPr marL="0" lvl="0" indent="0" algn="l" rtl="0">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ec37db821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ec37db821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icksand"/>
                <a:ea typeface="Quicksand"/>
                <a:cs typeface="Quicksand"/>
                <a:sym typeface="Quicksand"/>
              </a:rPr>
              <a:t>The ‘Network hardware’ worksheet includes the ‘fill in the blanks’ activity. You can find the solution for this activity in the ‘Network hardware’ answer sheet.</a:t>
            </a:r>
            <a:endParaRPr>
              <a:latin typeface="Quicksand"/>
              <a:ea typeface="Quicksand"/>
              <a:cs typeface="Quicksand"/>
              <a:sym typeface="Quicksan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f2cc4f3d2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f2cc4f3d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Quicksand"/>
                <a:ea typeface="Quicksand"/>
                <a:cs typeface="Quicksand"/>
                <a:sym typeface="Quicksand"/>
              </a:rPr>
              <a:t>A router is used to send messages between different networks that are not local (e.g. not in the same building). It connects the two separate networks together so that they can communicate with one another. For example, if a company had an office in London and an office in Newcastle and it needed to share files between the two networks, it would use a router to link the two networks and allow the files to be forwarded. A common use of a router is to connect a home or business network to the internet. </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The router will typically have different ports. One port will be used to connect to the internet, and others will be used to connect to each of the devices within the network it resides on. The connection to the internet is provided by an ISP (internet service provider). Examples of ISPs include Virgin, Sky, and TalkTalk, among others. </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Router image source: </a:t>
            </a:r>
            <a:r>
              <a:rPr lang="en" u="sng">
                <a:solidFill>
                  <a:schemeClr val="hlink"/>
                </a:solidFill>
                <a:hlinkClick r:id="rId3"/>
              </a:rPr>
              <a:t>https://commons.wikimedia.org/wiki/File:Osa_device-wireless-router.svg</a:t>
            </a:r>
            <a:endParaRPr sz="1800">
              <a:solidFill>
                <a:srgbClr val="595959"/>
              </a:solidFill>
            </a:endParaRPr>
          </a:p>
          <a:p>
            <a:pPr marL="0" lvl="0" indent="0" algn="l" rtl="0">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3dd712289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3dd712289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Quicksand"/>
                <a:ea typeface="Quicksand"/>
                <a:cs typeface="Quicksand"/>
                <a:sym typeface="Quicksand"/>
              </a:rPr>
              <a:t>Learners should use slide 5 in the ‘Build a network’ worksheet.  </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Image sources:</a:t>
            </a:r>
            <a:endParaRPr>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Computer icon image: </a:t>
            </a:r>
            <a:r>
              <a:rPr lang="en" u="sng">
                <a:solidFill>
                  <a:schemeClr val="hlink"/>
                </a:solidFill>
                <a:hlinkClick r:id="rId3"/>
              </a:rPr>
              <a:t>http://www.freestockphotos.biz/stockphoto/15372</a:t>
            </a:r>
            <a:endParaRPr>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Hub image: </a:t>
            </a:r>
            <a:r>
              <a:rPr lang="en" u="sng">
                <a:solidFill>
                  <a:schemeClr val="hlink"/>
                </a:solidFill>
                <a:hlinkClick r:id="rId4"/>
              </a:rPr>
              <a:t>https://pixabay.com/vectors/switch-hub-network-net-lan-35568/</a:t>
            </a: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r>
              <a:rPr lang="en">
                <a:solidFill>
                  <a:srgbClr val="595959"/>
                </a:solidFill>
                <a:latin typeface="Quicksand"/>
                <a:ea typeface="Quicksand"/>
                <a:cs typeface="Quicksand"/>
                <a:sym typeface="Quicksand"/>
              </a:rPr>
              <a:t>Server image: </a:t>
            </a:r>
            <a:r>
              <a:rPr lang="en" u="sng">
                <a:solidFill>
                  <a:schemeClr val="hlink"/>
                </a:solidFill>
                <a:hlinkClick r:id="rId5"/>
              </a:rPr>
              <a:t>https://www.needpix.com/photo/97937/computer-database-network-server-free-vector-graphics</a:t>
            </a:r>
            <a:endParaRPr>
              <a:latin typeface="Quicksand"/>
              <a:ea typeface="Quicksand"/>
              <a:cs typeface="Quicksand"/>
              <a:sym typeface="Quicksand"/>
            </a:endParaRPr>
          </a:p>
          <a:p>
            <a:pPr marL="0" lvl="0" indent="0" algn="l" rtl="0">
              <a:lnSpc>
                <a:spcPct val="115000"/>
              </a:lnSpc>
              <a:spcBef>
                <a:spcPts val="0"/>
              </a:spcBef>
              <a:spcAft>
                <a:spcPts val="0"/>
              </a:spcAft>
              <a:buNone/>
            </a:pPr>
            <a:endParaRPr sz="1800">
              <a:solidFill>
                <a:srgbClr val="595959"/>
              </a:solidFill>
            </a:endParaRPr>
          </a:p>
          <a:p>
            <a:pPr marL="0" lvl="0" indent="0" algn="l" rtl="0">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f2d03bb3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f2d03bb3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eb07e6303_5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5eb07e6303_5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5eb07e6303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5eb07e6303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icksand"/>
                <a:ea typeface="Quicksand"/>
                <a:cs typeface="Quicksand"/>
                <a:sym typeface="Quicksand"/>
              </a:rPr>
              <a:t>The ‘Network hardware’ worksheet includes the ‘What am I?’ activity. You can find the solution in the answers sheet.</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Image sources:</a:t>
            </a:r>
            <a:endParaRPr>
              <a:latin typeface="Quicksand"/>
              <a:ea typeface="Quicksand"/>
              <a:cs typeface="Quicksand"/>
              <a:sym typeface="Quicksand"/>
            </a:endParaRPr>
          </a:p>
          <a:p>
            <a:pPr marL="152400" lvl="0" indent="0" algn="l" rtl="0">
              <a:lnSpc>
                <a:spcPct val="115000"/>
              </a:lnSpc>
              <a:spcBef>
                <a:spcPts val="0"/>
              </a:spcBef>
              <a:spcAft>
                <a:spcPts val="0"/>
              </a:spcAft>
              <a:buNone/>
            </a:pPr>
            <a:r>
              <a:rPr lang="en">
                <a:latin typeface="Quicksand"/>
                <a:ea typeface="Quicksand"/>
                <a:cs typeface="Quicksand"/>
                <a:sym typeface="Quicksand"/>
              </a:rPr>
              <a:t>Ethernet cable Image: </a:t>
            </a:r>
            <a:r>
              <a:rPr lang="en" u="sng">
                <a:solidFill>
                  <a:schemeClr val="hlink"/>
                </a:solidFill>
                <a:latin typeface="Quicksand"/>
                <a:ea typeface="Quicksand"/>
                <a:cs typeface="Quicksand"/>
                <a:sym typeface="Quicksand"/>
                <a:hlinkClick r:id="rId3"/>
              </a:rPr>
              <a:t>https://pixabay.com/vectors/cable-network-data-transfer-38382/</a:t>
            </a:r>
            <a:endParaRPr u="sng">
              <a:solidFill>
                <a:schemeClr val="hlink"/>
              </a:solidFill>
              <a:latin typeface="Quicksand"/>
              <a:ea typeface="Quicksand"/>
              <a:cs typeface="Quicksand"/>
              <a:sym typeface="Quicksand"/>
            </a:endParaRPr>
          </a:p>
          <a:p>
            <a:pPr marL="152400" lvl="0" indent="0" algn="l" rtl="0">
              <a:lnSpc>
                <a:spcPct val="115000"/>
              </a:lnSpc>
              <a:spcBef>
                <a:spcPts val="0"/>
              </a:spcBef>
              <a:spcAft>
                <a:spcPts val="0"/>
              </a:spcAft>
              <a:buNone/>
            </a:pPr>
            <a:r>
              <a:rPr lang="en">
                <a:latin typeface="Quicksand"/>
                <a:ea typeface="Quicksand"/>
                <a:cs typeface="Quicksand"/>
                <a:sym typeface="Quicksand"/>
              </a:rPr>
              <a:t>Hub Image:</a:t>
            </a:r>
            <a:r>
              <a:rPr lang="en">
                <a:uFill>
                  <a:noFill/>
                </a:uFill>
                <a:latin typeface="Quicksand"/>
                <a:ea typeface="Quicksand"/>
                <a:cs typeface="Quicksand"/>
                <a:sym typeface="Quicksand"/>
                <a:hlinkClick r:id="rId4"/>
              </a:rPr>
              <a:t> </a:t>
            </a:r>
            <a:r>
              <a:rPr lang="en" u="sng">
                <a:solidFill>
                  <a:schemeClr val="hlink"/>
                </a:solidFill>
                <a:latin typeface="Quicksand"/>
                <a:ea typeface="Quicksand"/>
                <a:cs typeface="Quicksand"/>
                <a:sym typeface="Quicksand"/>
                <a:hlinkClick r:id="rId5"/>
              </a:rPr>
              <a:t>https://pixabay.com/vectors/switch-hub-network-net-lan-35568/</a:t>
            </a:r>
            <a:endParaRPr u="sng">
              <a:solidFill>
                <a:schemeClr val="hlink"/>
              </a:solidFill>
              <a:latin typeface="Quicksand"/>
              <a:ea typeface="Quicksand"/>
              <a:cs typeface="Quicksand"/>
              <a:sym typeface="Quicksand"/>
            </a:endParaRPr>
          </a:p>
          <a:p>
            <a:pPr marL="152400" lvl="0" indent="0" algn="l" rtl="0">
              <a:lnSpc>
                <a:spcPct val="115000"/>
              </a:lnSpc>
              <a:spcBef>
                <a:spcPts val="0"/>
              </a:spcBef>
              <a:spcAft>
                <a:spcPts val="0"/>
              </a:spcAft>
              <a:buNone/>
            </a:pPr>
            <a:r>
              <a:rPr lang="en">
                <a:latin typeface="Quicksand"/>
                <a:ea typeface="Quicksand"/>
                <a:cs typeface="Quicksand"/>
                <a:sym typeface="Quicksand"/>
              </a:rPr>
              <a:t>Router Image:</a:t>
            </a:r>
            <a:r>
              <a:rPr lang="en">
                <a:uFill>
                  <a:noFill/>
                </a:uFill>
                <a:latin typeface="Quicksand"/>
                <a:ea typeface="Quicksand"/>
                <a:cs typeface="Quicksand"/>
                <a:sym typeface="Quicksand"/>
                <a:hlinkClick r:id="rId6"/>
              </a:rPr>
              <a:t> </a:t>
            </a:r>
            <a:r>
              <a:rPr lang="en" u="sng">
                <a:solidFill>
                  <a:schemeClr val="hlink"/>
                </a:solidFill>
                <a:latin typeface="Quicksand"/>
                <a:ea typeface="Quicksand"/>
                <a:cs typeface="Quicksand"/>
                <a:sym typeface="Quicksand"/>
                <a:hlinkClick r:id="rId7"/>
              </a:rPr>
              <a:t>https://pixabay.com/vectors/router-switch-wireless-computer-154290/</a:t>
            </a:r>
            <a:endParaRPr u="sng">
              <a:solidFill>
                <a:schemeClr val="hlink"/>
              </a:solidFill>
              <a:latin typeface="Quicksand"/>
              <a:ea typeface="Quicksand"/>
              <a:cs typeface="Quicksand"/>
              <a:sym typeface="Quicksand"/>
            </a:endParaRPr>
          </a:p>
          <a:p>
            <a:pPr marL="152400" lvl="0" indent="0" algn="l" rtl="0">
              <a:lnSpc>
                <a:spcPct val="115000"/>
              </a:lnSpc>
              <a:spcBef>
                <a:spcPts val="0"/>
              </a:spcBef>
              <a:spcAft>
                <a:spcPts val="0"/>
              </a:spcAft>
              <a:buNone/>
            </a:pPr>
            <a:r>
              <a:rPr lang="en">
                <a:latin typeface="Quicksand"/>
                <a:ea typeface="Quicksand"/>
                <a:cs typeface="Quicksand"/>
                <a:sym typeface="Quicksand"/>
              </a:rPr>
              <a:t>Server Image:</a:t>
            </a:r>
            <a:r>
              <a:rPr lang="en">
                <a:uFill>
                  <a:noFill/>
                </a:uFill>
                <a:latin typeface="Quicksand"/>
                <a:ea typeface="Quicksand"/>
                <a:cs typeface="Quicksand"/>
                <a:sym typeface="Quicksand"/>
                <a:hlinkClick r:id="rId8"/>
              </a:rPr>
              <a:t> </a:t>
            </a:r>
            <a:r>
              <a:rPr lang="en" u="sng">
                <a:solidFill>
                  <a:schemeClr val="hlink"/>
                </a:solidFill>
                <a:latin typeface="Quicksand"/>
                <a:ea typeface="Quicksand"/>
                <a:cs typeface="Quicksand"/>
                <a:sym typeface="Quicksand"/>
                <a:hlinkClick r:id="rId9"/>
              </a:rPr>
              <a:t>https://pixabay.com/vectors/computer-case-desktop-network-156129/</a:t>
            </a:r>
            <a:endParaRPr u="sng">
              <a:solidFill>
                <a:schemeClr val="hlink"/>
              </a:solidFill>
              <a:latin typeface="Quicksand"/>
              <a:ea typeface="Quicksand"/>
              <a:cs typeface="Quicksand"/>
              <a:sym typeface="Quicksand"/>
            </a:endParaRPr>
          </a:p>
          <a:p>
            <a:pPr marL="15240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eb07e6303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eb07e6303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ec37db821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ec37db821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eb07e6303_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eb07e6303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To connect together different devices, you need cables. The cables carry the electronic signals sent between machines communicating with one another. The most common type are called ‘Ethernet cables’.  </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They have plastic plugs that click into sockets on the network devices. </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The cable is made up of a number of copper wires. Some send data in one direction, some send data in the other direction. </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Image sources:</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Ethernet cable Image: </a:t>
            </a:r>
            <a:r>
              <a:rPr lang="en" u="sng">
                <a:solidFill>
                  <a:schemeClr val="hlink"/>
                </a:solidFill>
                <a:latin typeface="Quicksand"/>
                <a:ea typeface="Quicksand"/>
                <a:cs typeface="Quicksand"/>
                <a:sym typeface="Quicksand"/>
                <a:hlinkClick r:id="rId3"/>
              </a:rPr>
              <a:t>https://pixabay.com/photos/ethernet-network-cable-networking-1685294/</a:t>
            </a: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Twisted pair cable Image:</a:t>
            </a:r>
            <a:r>
              <a:rPr lang="en">
                <a:uFill>
                  <a:noFill/>
                </a:uFill>
                <a:latin typeface="Quicksand"/>
                <a:ea typeface="Quicksand"/>
                <a:cs typeface="Quicksand"/>
                <a:sym typeface="Quicksand"/>
                <a:hlinkClick r:id="rId4"/>
              </a:rPr>
              <a:t> </a:t>
            </a:r>
            <a:r>
              <a:rPr lang="en" u="sng">
                <a:solidFill>
                  <a:schemeClr val="hlink"/>
                </a:solidFill>
                <a:latin typeface="Quicksand"/>
                <a:ea typeface="Quicksand"/>
                <a:cs typeface="Quicksand"/>
                <a:sym typeface="Quicksand"/>
                <a:hlinkClick r:id="rId4"/>
              </a:rPr>
              <a:t>https://commons.wikimedia.org/wiki/File:Unshielded-twisted-pair1.jpg</a:t>
            </a:r>
            <a:endParaRPr u="sng">
              <a:solidFill>
                <a:schemeClr val="hlink"/>
              </a:solidFill>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3dd71228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3dd71228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latin typeface="Quicksand"/>
                <a:ea typeface="Quicksand"/>
                <a:cs typeface="Quicksand"/>
                <a:sym typeface="Quicksand"/>
              </a:rPr>
              <a:t>A ‘Build a network’ worksheet has been provided for this task. Learners have a slide for each of the scenarios discussed in this lesson. Learners can simply drag the icons on the slide to build the network — the line represents the cable. The learners can duplicate the line using copy and paste, and then position and rotate it as required. You may have to demonstrate this to the learners, depending on their skills. </a:t>
            </a:r>
            <a:endParaRPr dirty="0">
              <a:latin typeface="Quicksand"/>
              <a:ea typeface="Quicksand"/>
              <a:cs typeface="Quicksand"/>
              <a:sym typeface="Quicksand"/>
            </a:endParaRPr>
          </a:p>
          <a:p>
            <a:pPr marL="0" lvl="0" indent="0" algn="l" rtl="0">
              <a:lnSpc>
                <a:spcPct val="115000"/>
              </a:lnSpc>
              <a:spcBef>
                <a:spcPts val="0"/>
              </a:spcBef>
              <a:spcAft>
                <a:spcPts val="0"/>
              </a:spcAft>
              <a:buNone/>
            </a:pPr>
            <a:endParaRPr dirty="0">
              <a:latin typeface="Quicksand"/>
              <a:ea typeface="Quicksand"/>
              <a:cs typeface="Quicksand"/>
              <a:sym typeface="Quicksand"/>
            </a:endParaRPr>
          </a:p>
          <a:p>
            <a:pPr marL="0" lvl="0" indent="0" algn="l" rtl="0">
              <a:lnSpc>
                <a:spcPct val="115000"/>
              </a:lnSpc>
              <a:spcBef>
                <a:spcPts val="0"/>
              </a:spcBef>
              <a:spcAft>
                <a:spcPts val="0"/>
              </a:spcAft>
              <a:buNone/>
            </a:pPr>
            <a:r>
              <a:rPr lang="en" dirty="0">
                <a:latin typeface="Quicksand"/>
                <a:ea typeface="Quicksand"/>
                <a:cs typeface="Quicksand"/>
                <a:sym typeface="Quicksand"/>
              </a:rPr>
              <a:t>Alternatively, this would make a great unplugged activity. Learners could use sticky notes to represent the devices (e.g. a personal computer), and string to represent the cables. </a:t>
            </a:r>
            <a:endParaRPr dirty="0">
              <a:latin typeface="Quicksand"/>
              <a:ea typeface="Quicksand"/>
              <a:cs typeface="Quicksand"/>
              <a:sym typeface="Quicksand"/>
            </a:endParaRPr>
          </a:p>
          <a:p>
            <a:pPr marL="0" lvl="0" indent="0" algn="l" rtl="0">
              <a:lnSpc>
                <a:spcPct val="115000"/>
              </a:lnSpc>
              <a:spcBef>
                <a:spcPts val="0"/>
              </a:spcBef>
              <a:spcAft>
                <a:spcPts val="0"/>
              </a:spcAft>
              <a:buNone/>
            </a:pPr>
            <a:endParaRPr dirty="0">
              <a:latin typeface="Quicksand"/>
              <a:ea typeface="Quicksand"/>
              <a:cs typeface="Quicksand"/>
              <a:sym typeface="Quicksand"/>
            </a:endParaRPr>
          </a:p>
          <a:p>
            <a:pPr marL="0" lvl="0" indent="0" algn="l" rtl="0">
              <a:lnSpc>
                <a:spcPct val="115000"/>
              </a:lnSpc>
              <a:spcBef>
                <a:spcPts val="0"/>
              </a:spcBef>
              <a:spcAft>
                <a:spcPts val="0"/>
              </a:spcAft>
              <a:buNone/>
            </a:pPr>
            <a:r>
              <a:rPr lang="en" dirty="0">
                <a:latin typeface="Quicksand"/>
                <a:ea typeface="Quicksand"/>
                <a:cs typeface="Quicksand"/>
                <a:sym typeface="Quicksand"/>
              </a:rPr>
              <a:t>Computer icon image: </a:t>
            </a:r>
            <a:r>
              <a:rPr lang="en" u="sng" dirty="0">
                <a:solidFill>
                  <a:schemeClr val="hlink"/>
                </a:solidFill>
                <a:hlinkClick r:id="rId3"/>
              </a:rPr>
              <a:t>http://www.freestockphotos.biz/stockphoto/15372</a:t>
            </a:r>
            <a:endParaRPr dirty="0">
              <a:latin typeface="Quicksand"/>
              <a:ea typeface="Quicksand"/>
              <a:cs typeface="Quicksand"/>
              <a:sym typeface="Quicksand"/>
            </a:endParaRPr>
          </a:p>
          <a:p>
            <a:pPr marL="0" lvl="0" indent="0" algn="l" rtl="0">
              <a:lnSpc>
                <a:spcPct val="115000"/>
              </a:lnSpc>
              <a:spcBef>
                <a:spcPts val="0"/>
              </a:spcBef>
              <a:spcAft>
                <a:spcPts val="0"/>
              </a:spcAft>
              <a:buNone/>
            </a:pPr>
            <a:endParaRPr u="sng" dirty="0">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dirty="0">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dirty="0">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sz="1800" dirty="0">
              <a:solidFill>
                <a:srgbClr val="595959"/>
              </a:solidFill>
            </a:endParaRPr>
          </a:p>
          <a:p>
            <a:pPr marL="0" lvl="0" indent="0" algn="l" rtl="0">
              <a:spcBef>
                <a:spcPts val="0"/>
              </a:spcBef>
              <a:spcAft>
                <a:spcPts val="0"/>
              </a:spcAft>
              <a:buNone/>
            </a:pPr>
            <a:endParaRPr dirty="0">
              <a:solidFill>
                <a:schemeClr val="dk1"/>
              </a:solidFill>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3dd71228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3dd71228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Quicksand"/>
                <a:ea typeface="Quicksand"/>
                <a:cs typeface="Quicksand"/>
                <a:sym typeface="Quicksand"/>
              </a:rPr>
              <a:t>A hub connects a number of computers together within the same room or building. The hub has ports that allow cables to be plugged into it from each connected computer. When a hub receives a message from a computer, it passes the message on to all of the computers connected to it. </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Hub image source: </a:t>
            </a:r>
            <a:r>
              <a:rPr lang="en" u="sng">
                <a:solidFill>
                  <a:schemeClr val="hlink"/>
                </a:solidFill>
                <a:hlinkClick r:id="rId3"/>
              </a:rPr>
              <a:t>https://pixabay.com/vectors/switch-hub-network-net-lan-35568/</a:t>
            </a: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sz="1800">
              <a:solidFill>
                <a:srgbClr val="595959"/>
              </a:solidFill>
            </a:endParaRPr>
          </a:p>
          <a:p>
            <a:pPr marL="0" lvl="0" indent="0" algn="l" rtl="0">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3dd712289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3dd712289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Quicksand"/>
                <a:ea typeface="Quicksand"/>
                <a:cs typeface="Quicksand"/>
                <a:sym typeface="Quicksand"/>
              </a:rPr>
              <a:t>There is a slide in the ‘Build a network’ worksheet for each of the scenarios discussed in this lesson. Learners should use slide 3 for this scenario. </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Computer icon image source: </a:t>
            </a:r>
            <a:r>
              <a:rPr lang="en" u="sng">
                <a:solidFill>
                  <a:schemeClr val="hlink"/>
                </a:solidFill>
                <a:hlinkClick r:id="rId3"/>
              </a:rPr>
              <a:t>http://www.freestockphotos.biz/stockphoto/15372</a:t>
            </a: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sz="1800">
              <a:solidFill>
                <a:srgbClr val="595959"/>
              </a:solidFill>
            </a:endParaRPr>
          </a:p>
          <a:p>
            <a:pPr marL="0" lvl="0" indent="0" algn="l" rtl="0">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f2cc4f3d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f2cc4f3d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Some networks will have a server. A server is a powerful computer which provides services to other devices in a network, such as central storage of shared files. This would be defined as a ‘file server’. Users on the network can save files to the file server, and open files from the file server. This is a great way of sharing files across many computers and allowing users to work on files collaboratively. </a:t>
            </a:r>
            <a:endParaRPr u="sng">
              <a:solidFill>
                <a:schemeClr val="hlink"/>
              </a:solidFill>
              <a:latin typeface="Quicksand"/>
              <a:ea typeface="Quicksand"/>
              <a:cs typeface="Quicksand"/>
              <a:sym typeface="Quicksand"/>
            </a:endParaRPr>
          </a:p>
          <a:p>
            <a:pPr marL="0" lvl="0" indent="0" algn="l" rtl="0">
              <a:lnSpc>
                <a:spcPct val="115000"/>
              </a:lnSpc>
              <a:spcBef>
                <a:spcPts val="1600"/>
              </a:spcBef>
              <a:spcAft>
                <a:spcPts val="0"/>
              </a:spcAft>
              <a:buNone/>
            </a:pPr>
            <a:r>
              <a:rPr lang="en">
                <a:solidFill>
                  <a:srgbClr val="595959"/>
                </a:solidFill>
                <a:latin typeface="Quicksand"/>
                <a:ea typeface="Quicksand"/>
                <a:cs typeface="Quicksand"/>
                <a:sym typeface="Quicksand"/>
              </a:rPr>
              <a:t>Server image source: </a:t>
            </a:r>
            <a:r>
              <a:rPr lang="en" u="sng">
                <a:solidFill>
                  <a:schemeClr val="hlink"/>
                </a:solidFill>
                <a:hlinkClick r:id="rId3"/>
              </a:rPr>
              <a:t>https://www.needpix.com/photo/97937/computer-database-network-server-free-vector-graphics</a:t>
            </a:r>
            <a:endParaRPr>
              <a:solidFill>
                <a:srgbClr val="595959"/>
              </a:solidFill>
              <a:latin typeface="Quicksand"/>
              <a:ea typeface="Quicksand"/>
              <a:cs typeface="Quicksand"/>
              <a:sym typeface="Quicksand"/>
            </a:endParaRPr>
          </a:p>
          <a:p>
            <a:pPr marL="0" lvl="0" indent="0" algn="l" rtl="0">
              <a:lnSpc>
                <a:spcPct val="115000"/>
              </a:lnSpc>
              <a:spcBef>
                <a:spcPts val="0"/>
              </a:spcBef>
              <a:spcAft>
                <a:spcPts val="0"/>
              </a:spcAft>
              <a:buNone/>
            </a:pPr>
            <a:endParaRPr>
              <a:solidFill>
                <a:srgbClr val="595959"/>
              </a:solidFill>
              <a:latin typeface="Quicksand"/>
              <a:ea typeface="Quicksand"/>
              <a:cs typeface="Quicksand"/>
              <a:sym typeface="Quicksand"/>
            </a:endParaRPr>
          </a:p>
          <a:p>
            <a:pPr marL="0" lvl="0" indent="0" algn="l" rtl="0">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10"/>
        <p:cNvGrpSpPr/>
        <p:nvPr/>
      </p:nvGrpSpPr>
      <p:grpSpPr>
        <a:xfrm>
          <a:off x="0" y="0"/>
          <a:ext cx="0" cy="0"/>
          <a:chOff x="0" y="0"/>
          <a:chExt cx="0" cy="0"/>
        </a:xfrm>
      </p:grpSpPr>
      <p:sp>
        <p:nvSpPr>
          <p:cNvPr id="11" name="Google Shape;11;p2"/>
          <p:cNvSpPr/>
          <p:nvPr/>
        </p:nvSpPr>
        <p:spPr>
          <a:xfrm>
            <a:off x="8316875" y="4351925"/>
            <a:ext cx="564300" cy="465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rotWithShape="1">
          <a:blip r:embed="rId2">
            <a:alphaModFix/>
          </a:blip>
          <a:srcRect l="14223" t="14372" r="15015" b="14825"/>
          <a:stretch/>
        </p:blipFill>
        <p:spPr>
          <a:xfrm>
            <a:off x="8255175" y="4304125"/>
            <a:ext cx="694023" cy="694026"/>
          </a:xfrm>
          <a:prstGeom prst="rect">
            <a:avLst/>
          </a:prstGeom>
          <a:noFill/>
          <a:ln>
            <a:noFill/>
          </a:ln>
        </p:spPr>
      </p:pic>
      <p:sp>
        <p:nvSpPr>
          <p:cNvPr id="13" name="Google Shape;13;p2"/>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 name="Google Shape;14;p2"/>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5" name="Google Shape;15;p2"/>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Char char="●"/>
              <a:defRPr/>
            </a:lvl1pPr>
            <a:lvl2pPr marL="914400" lvl="1" indent="-317500" rtl="0">
              <a:lnSpc>
                <a:spcPct val="115000"/>
              </a:lnSpc>
              <a:spcBef>
                <a:spcPts val="160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8" name="Google Shape;18;p3"/>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t>‹#›</a:t>
            </a:fld>
            <a:endParaRPr/>
          </a:p>
        </p:txBody>
      </p:sp>
      <p:sp>
        <p:nvSpPr>
          <p:cNvPr id="20" name="Google Shape;20;p3"/>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200" b="1"/>
            </a:lvl1pPr>
            <a:lvl2pPr lvl="1">
              <a:spcBef>
                <a:spcPts val="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Google Shape;23;p4"/>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t>‹#›</a:t>
            </a:fld>
            <a:endParaRPr/>
          </a:p>
        </p:txBody>
      </p:sp>
      <p:sp>
        <p:nvSpPr>
          <p:cNvPr id="26" name="Google Shape;26;p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27"/>
        <p:cNvGrpSpPr/>
        <p:nvPr/>
      </p:nvGrpSpPr>
      <p:grpSpPr>
        <a:xfrm>
          <a:off x="0" y="0"/>
          <a:ext cx="0" cy="0"/>
          <a:chOff x="0" y="0"/>
          <a:chExt cx="0" cy="0"/>
        </a:xfrm>
      </p:grpSpPr>
      <p:sp>
        <p:nvSpPr>
          <p:cNvPr id="28" name="Google Shape;28;p5"/>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9" name="Google Shape;29;p5"/>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30" name="Google Shape;30;p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t>‹#›</a:t>
            </a:fld>
            <a:endParaRPr/>
          </a:p>
        </p:txBody>
      </p:sp>
      <p:sp>
        <p:nvSpPr>
          <p:cNvPr id="31" name="Google Shape;31;p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7"/>
        <p:cNvGrpSpPr/>
        <p:nvPr/>
      </p:nvGrpSpPr>
      <p:grpSpPr>
        <a:xfrm>
          <a:off x="0" y="0"/>
          <a:ext cx="0" cy="0"/>
          <a:chOff x="0" y="0"/>
          <a:chExt cx="0" cy="0"/>
        </a:xfrm>
      </p:grpSpPr>
      <p:sp>
        <p:nvSpPr>
          <p:cNvPr id="38" name="Google Shape;38;p7"/>
          <p:cNvSpPr txBox="1">
            <a:spLocks noGrp="1"/>
          </p:cNvSpPr>
          <p:nvPr>
            <p:ph type="body" idx="1"/>
          </p:nvPr>
        </p:nvSpPr>
        <p:spPr>
          <a:xfrm>
            <a:off x="310900" y="11701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9" name="Google Shape;39;p7"/>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 name="Google Shape;40;p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t>‹#›</a:t>
            </a:fld>
            <a:endParaRPr/>
          </a:p>
        </p:txBody>
      </p:sp>
      <p:sp>
        <p:nvSpPr>
          <p:cNvPr id="41" name="Google Shape;41;p7"/>
          <p:cNvSpPr txBox="1">
            <a:spLocks noGrp="1"/>
          </p:cNvSpPr>
          <p:nvPr>
            <p:ph type="body" idx="2"/>
          </p:nvPr>
        </p:nvSpPr>
        <p:spPr>
          <a:xfrm>
            <a:off x="4736600" y="11701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2" name="Google Shape;42;p7"/>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Light"/>
                <a:ea typeface="Quicksand Light"/>
                <a:cs typeface="Quicksand Light"/>
                <a:sym typeface="Quicksand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5" name="Google Shape;45;p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t>‹#›</a:t>
            </a:fld>
            <a:endParaRPr/>
          </a:p>
        </p:txBody>
      </p:sp>
      <p:sp>
        <p:nvSpPr>
          <p:cNvPr id="46" name="Google Shape;46;p8"/>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1155CC">
            <a:alpha val="5590"/>
          </a:srgbClr>
        </a:solidFill>
        <a:effectLst/>
      </p:bgPr>
    </p:bg>
    <p:spTree>
      <p:nvGrpSpPr>
        <p:cNvPr id="1" name="Shape 5"/>
        <p:cNvGrpSpPr/>
        <p:nvPr/>
      </p:nvGrpSpPr>
      <p:grpSpPr>
        <a:xfrm>
          <a:off x="0" y="0"/>
          <a:ext cx="0" cy="0"/>
          <a:chOff x="0" y="0"/>
          <a:chExt cx="0" cy="0"/>
        </a:xfrm>
      </p:grpSpPr>
      <p:sp>
        <p:nvSpPr>
          <p:cNvPr id="6" name="Google Shape;6;p1"/>
          <p:cNvSpPr/>
          <p:nvPr/>
        </p:nvSpPr>
        <p:spPr>
          <a:xfrm>
            <a:off x="0" y="2725"/>
            <a:ext cx="91440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9" name="Google Shape;9;p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Light"/>
                <a:ea typeface="Quicksand Light"/>
                <a:cs typeface="Quicksand Light"/>
                <a:sym typeface="Quicksand Light"/>
              </a:defRPr>
            </a:lvl1pPr>
            <a:lvl2pPr lvl="1" algn="ctr" rtl="0">
              <a:buNone/>
              <a:defRPr sz="800">
                <a:solidFill>
                  <a:srgbClr val="494985"/>
                </a:solidFill>
                <a:latin typeface="Quicksand Light"/>
                <a:ea typeface="Quicksand Light"/>
                <a:cs typeface="Quicksand Light"/>
                <a:sym typeface="Quicksand Light"/>
              </a:defRPr>
            </a:lvl2pPr>
            <a:lvl3pPr lvl="2" algn="ctr" rtl="0">
              <a:buNone/>
              <a:defRPr sz="800">
                <a:solidFill>
                  <a:srgbClr val="494985"/>
                </a:solidFill>
                <a:latin typeface="Quicksand Light"/>
                <a:ea typeface="Quicksand Light"/>
                <a:cs typeface="Quicksand Light"/>
                <a:sym typeface="Quicksand Light"/>
              </a:defRPr>
            </a:lvl3pPr>
            <a:lvl4pPr lvl="3" algn="ctr" rtl="0">
              <a:buNone/>
              <a:defRPr sz="800">
                <a:solidFill>
                  <a:srgbClr val="494985"/>
                </a:solidFill>
                <a:latin typeface="Quicksand Light"/>
                <a:ea typeface="Quicksand Light"/>
                <a:cs typeface="Quicksand Light"/>
                <a:sym typeface="Quicksand Light"/>
              </a:defRPr>
            </a:lvl4pPr>
            <a:lvl5pPr lvl="4" algn="ctr" rtl="0">
              <a:buNone/>
              <a:defRPr sz="800">
                <a:solidFill>
                  <a:srgbClr val="494985"/>
                </a:solidFill>
                <a:latin typeface="Quicksand Light"/>
                <a:ea typeface="Quicksand Light"/>
                <a:cs typeface="Quicksand Light"/>
                <a:sym typeface="Quicksand Light"/>
              </a:defRPr>
            </a:lvl5pPr>
            <a:lvl6pPr lvl="5" algn="ctr" rtl="0">
              <a:buNone/>
              <a:defRPr sz="800">
                <a:solidFill>
                  <a:srgbClr val="494985"/>
                </a:solidFill>
                <a:latin typeface="Quicksand Light"/>
                <a:ea typeface="Quicksand Light"/>
                <a:cs typeface="Quicksand Light"/>
                <a:sym typeface="Quicksand Light"/>
              </a:defRPr>
            </a:lvl6pPr>
            <a:lvl7pPr lvl="6" algn="ctr" rtl="0">
              <a:buNone/>
              <a:defRPr sz="800">
                <a:solidFill>
                  <a:srgbClr val="494985"/>
                </a:solidFill>
                <a:latin typeface="Quicksand Light"/>
                <a:ea typeface="Quicksand Light"/>
                <a:cs typeface="Quicksand Light"/>
                <a:sym typeface="Quicksand Light"/>
              </a:defRPr>
            </a:lvl7pPr>
            <a:lvl8pPr lvl="7" algn="ctr" rtl="0">
              <a:buNone/>
              <a:defRPr sz="800">
                <a:solidFill>
                  <a:srgbClr val="494985"/>
                </a:solidFill>
                <a:latin typeface="Quicksand Light"/>
                <a:ea typeface="Quicksand Light"/>
                <a:cs typeface="Quicksand Light"/>
                <a:sym typeface="Quicksand Light"/>
              </a:defRPr>
            </a:lvl8pPr>
            <a:lvl9pPr lvl="8" algn="ctr"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MDDO_c-r3s2cyXI_inVIyRx3pLrOljDtQB-Iixei-ZM/cop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2: Networking hardware</a:t>
            </a:r>
            <a:endParaRPr/>
          </a:p>
        </p:txBody>
      </p:sp>
      <p:sp>
        <p:nvSpPr>
          <p:cNvPr id="52" name="Google Shape;52;p9"/>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Year 7 – Networks: from semaphores to the Internet </a:t>
            </a:r>
            <a:endParaRPr/>
          </a:p>
        </p:txBody>
      </p:sp>
      <p:sp>
        <p:nvSpPr>
          <p:cNvPr id="53" name="Google Shape;53;p9"/>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u="sng">
                <a:solidFill>
                  <a:schemeClr val="hlink"/>
                </a:solidFill>
                <a:hlinkClick r:id="rId3"/>
              </a:rPr>
              <a:t>Save a copy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41"/>
        <p:cNvGrpSpPr/>
        <p:nvPr/>
      </p:nvGrpSpPr>
      <p:grpSpPr>
        <a:xfrm>
          <a:off x="0" y="0"/>
          <a:ext cx="0" cy="0"/>
          <a:chOff x="0" y="0"/>
          <a:chExt cx="0" cy="0"/>
        </a:xfrm>
      </p:grpSpPr>
      <p:sp>
        <p:nvSpPr>
          <p:cNvPr id="242" name="Google Shape;242;p22"/>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Build a network: scenario 3</a:t>
            </a:r>
            <a:endParaRPr b="0"/>
          </a:p>
        </p:txBody>
      </p:sp>
      <p:sp>
        <p:nvSpPr>
          <p:cNvPr id="243" name="Google Shape;243;p2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
        <p:nvSpPr>
          <p:cNvPr id="244" name="Google Shape;244;p22"/>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company wishes to install a file server so that all 4 computers can store their files in a central location.</a:t>
            </a:r>
            <a:endParaRPr/>
          </a:p>
          <a:p>
            <a:pPr marL="457200" lvl="0" indent="-342900" algn="l" rtl="0">
              <a:spcBef>
                <a:spcPts val="0"/>
              </a:spcBef>
              <a:spcAft>
                <a:spcPts val="0"/>
              </a:spcAft>
              <a:buSzPts val="1800"/>
              <a:buChar char="●"/>
            </a:pPr>
            <a:r>
              <a:rPr lang="en"/>
              <a:t>Use the icons provided in the worksheet.</a:t>
            </a:r>
            <a:endParaRPr/>
          </a:p>
          <a:p>
            <a:pPr marL="457200" lvl="0" indent="-342900" algn="l" rtl="0">
              <a:spcBef>
                <a:spcPts val="0"/>
              </a:spcBef>
              <a:spcAft>
                <a:spcPts val="0"/>
              </a:spcAft>
              <a:buSzPts val="1800"/>
              <a:buChar char="●"/>
            </a:pPr>
            <a:r>
              <a:rPr lang="en"/>
              <a:t>Work in pairs.</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245" name="Google Shape;245;p22"/>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4</a:t>
            </a:r>
            <a:endParaRPr/>
          </a:p>
        </p:txBody>
      </p:sp>
      <p:grpSp>
        <p:nvGrpSpPr>
          <p:cNvPr id="246" name="Google Shape;246;p22"/>
          <p:cNvGrpSpPr/>
          <p:nvPr/>
        </p:nvGrpSpPr>
        <p:grpSpPr>
          <a:xfrm>
            <a:off x="5005736" y="1730636"/>
            <a:ext cx="3019861" cy="2286523"/>
            <a:chOff x="4939250" y="1392750"/>
            <a:chExt cx="3779551" cy="2722051"/>
          </a:xfrm>
        </p:grpSpPr>
        <p:grpSp>
          <p:nvGrpSpPr>
            <p:cNvPr id="247" name="Google Shape;247;p22"/>
            <p:cNvGrpSpPr/>
            <p:nvPr/>
          </p:nvGrpSpPr>
          <p:grpSpPr>
            <a:xfrm>
              <a:off x="4939250" y="1392750"/>
              <a:ext cx="3779551" cy="2722051"/>
              <a:chOff x="-3441225" y="2560700"/>
              <a:chExt cx="3779551" cy="2722051"/>
            </a:xfrm>
          </p:grpSpPr>
          <p:pic>
            <p:nvPicPr>
              <p:cNvPr id="248" name="Google Shape;248;p22"/>
              <p:cNvPicPr preferRelativeResize="0"/>
              <p:nvPr/>
            </p:nvPicPr>
            <p:blipFill>
              <a:blip r:embed="rId3">
                <a:alphaModFix/>
              </a:blip>
              <a:stretch>
                <a:fillRect/>
              </a:stretch>
            </p:blipFill>
            <p:spPr>
              <a:xfrm>
                <a:off x="-1847850" y="2560700"/>
                <a:ext cx="592801" cy="592801"/>
              </a:xfrm>
              <a:prstGeom prst="rect">
                <a:avLst/>
              </a:prstGeom>
              <a:noFill/>
              <a:ln>
                <a:noFill/>
              </a:ln>
            </p:spPr>
          </p:pic>
          <p:pic>
            <p:nvPicPr>
              <p:cNvPr id="249" name="Google Shape;249;p22"/>
              <p:cNvPicPr preferRelativeResize="0"/>
              <p:nvPr/>
            </p:nvPicPr>
            <p:blipFill>
              <a:blip r:embed="rId4">
                <a:alphaModFix/>
              </a:blip>
              <a:stretch>
                <a:fillRect/>
              </a:stretch>
            </p:blipFill>
            <p:spPr>
              <a:xfrm>
                <a:off x="-2368025" y="3580400"/>
                <a:ext cx="1633150" cy="816575"/>
              </a:xfrm>
              <a:prstGeom prst="rect">
                <a:avLst/>
              </a:prstGeom>
              <a:noFill/>
              <a:ln>
                <a:noFill/>
              </a:ln>
            </p:spPr>
          </p:pic>
          <p:pic>
            <p:nvPicPr>
              <p:cNvPr id="250" name="Google Shape;250;p22"/>
              <p:cNvPicPr preferRelativeResize="0"/>
              <p:nvPr/>
            </p:nvPicPr>
            <p:blipFill>
              <a:blip r:embed="rId3">
                <a:alphaModFix/>
              </a:blip>
              <a:stretch>
                <a:fillRect/>
              </a:stretch>
            </p:blipFill>
            <p:spPr>
              <a:xfrm>
                <a:off x="-3441225" y="3692300"/>
                <a:ext cx="592801" cy="592801"/>
              </a:xfrm>
              <a:prstGeom prst="rect">
                <a:avLst/>
              </a:prstGeom>
              <a:noFill/>
              <a:ln>
                <a:noFill/>
              </a:ln>
            </p:spPr>
          </p:pic>
          <p:cxnSp>
            <p:nvCxnSpPr>
              <p:cNvPr id="251" name="Google Shape;251;p22"/>
              <p:cNvCxnSpPr>
                <a:endCxn id="249" idx="0"/>
              </p:cNvCxnSpPr>
              <p:nvPr/>
            </p:nvCxnSpPr>
            <p:spPr>
              <a:xfrm>
                <a:off x="-1551450" y="3153500"/>
                <a:ext cx="0" cy="426900"/>
              </a:xfrm>
              <a:prstGeom prst="straightConnector1">
                <a:avLst/>
              </a:prstGeom>
              <a:noFill/>
              <a:ln w="9525" cap="flat" cmpd="sng">
                <a:solidFill>
                  <a:srgbClr val="000000"/>
                </a:solidFill>
                <a:prstDash val="solid"/>
                <a:round/>
                <a:headEnd type="none" w="med" len="med"/>
                <a:tailEnd type="none" w="med" len="med"/>
              </a:ln>
            </p:spPr>
          </p:cxnSp>
          <p:cxnSp>
            <p:nvCxnSpPr>
              <p:cNvPr id="252" name="Google Shape;252;p22"/>
              <p:cNvCxnSpPr>
                <a:stCxn id="250" idx="3"/>
                <a:endCxn id="249" idx="1"/>
              </p:cNvCxnSpPr>
              <p:nvPr/>
            </p:nvCxnSpPr>
            <p:spPr>
              <a:xfrm>
                <a:off x="-2848424" y="3988700"/>
                <a:ext cx="480300" cy="0"/>
              </a:xfrm>
              <a:prstGeom prst="straightConnector1">
                <a:avLst/>
              </a:prstGeom>
              <a:noFill/>
              <a:ln w="9525" cap="flat" cmpd="sng">
                <a:solidFill>
                  <a:srgbClr val="000000"/>
                </a:solidFill>
                <a:prstDash val="solid"/>
                <a:round/>
                <a:headEnd type="none" w="med" len="med"/>
                <a:tailEnd type="none" w="med" len="med"/>
              </a:ln>
            </p:spPr>
          </p:cxnSp>
          <p:pic>
            <p:nvPicPr>
              <p:cNvPr id="253" name="Google Shape;253;p22"/>
              <p:cNvPicPr preferRelativeResize="0"/>
              <p:nvPr/>
            </p:nvPicPr>
            <p:blipFill>
              <a:blip r:embed="rId3">
                <a:alphaModFix/>
              </a:blip>
              <a:stretch>
                <a:fillRect/>
              </a:stretch>
            </p:blipFill>
            <p:spPr>
              <a:xfrm>
                <a:off x="-254475" y="3692287"/>
                <a:ext cx="592801" cy="592801"/>
              </a:xfrm>
              <a:prstGeom prst="rect">
                <a:avLst/>
              </a:prstGeom>
              <a:noFill/>
              <a:ln>
                <a:noFill/>
              </a:ln>
            </p:spPr>
          </p:pic>
          <p:cxnSp>
            <p:nvCxnSpPr>
              <p:cNvPr id="254" name="Google Shape;254;p22"/>
              <p:cNvCxnSpPr>
                <a:stCxn id="253" idx="1"/>
                <a:endCxn id="249" idx="3"/>
              </p:cNvCxnSpPr>
              <p:nvPr/>
            </p:nvCxnSpPr>
            <p:spPr>
              <a:xfrm rot="10800000">
                <a:off x="-734775" y="3988688"/>
                <a:ext cx="480300" cy="0"/>
              </a:xfrm>
              <a:prstGeom prst="straightConnector1">
                <a:avLst/>
              </a:prstGeom>
              <a:noFill/>
              <a:ln w="9525" cap="flat" cmpd="sng">
                <a:solidFill>
                  <a:srgbClr val="000000"/>
                </a:solidFill>
                <a:prstDash val="solid"/>
                <a:round/>
                <a:headEnd type="none" w="med" len="med"/>
                <a:tailEnd type="none" w="med" len="med"/>
              </a:ln>
            </p:spPr>
          </p:cxnSp>
          <p:pic>
            <p:nvPicPr>
              <p:cNvPr id="255" name="Google Shape;255;p22"/>
              <p:cNvPicPr preferRelativeResize="0"/>
              <p:nvPr/>
            </p:nvPicPr>
            <p:blipFill>
              <a:blip r:embed="rId3">
                <a:alphaModFix/>
              </a:blip>
              <a:stretch>
                <a:fillRect/>
              </a:stretch>
            </p:blipFill>
            <p:spPr>
              <a:xfrm>
                <a:off x="-1847850" y="4689950"/>
                <a:ext cx="592801" cy="592801"/>
              </a:xfrm>
              <a:prstGeom prst="rect">
                <a:avLst/>
              </a:prstGeom>
              <a:noFill/>
              <a:ln>
                <a:noFill/>
              </a:ln>
            </p:spPr>
          </p:pic>
          <p:cxnSp>
            <p:nvCxnSpPr>
              <p:cNvPr id="256" name="Google Shape;256;p22"/>
              <p:cNvCxnSpPr>
                <a:stCxn id="255" idx="0"/>
                <a:endCxn id="249" idx="2"/>
              </p:cNvCxnSpPr>
              <p:nvPr/>
            </p:nvCxnSpPr>
            <p:spPr>
              <a:xfrm rot="10800000">
                <a:off x="-1551450" y="4397150"/>
                <a:ext cx="0" cy="292800"/>
              </a:xfrm>
              <a:prstGeom prst="straightConnector1">
                <a:avLst/>
              </a:prstGeom>
              <a:noFill/>
              <a:ln w="9525" cap="flat" cmpd="sng">
                <a:solidFill>
                  <a:srgbClr val="000000"/>
                </a:solidFill>
                <a:prstDash val="solid"/>
                <a:round/>
                <a:headEnd type="none" w="med" len="med"/>
                <a:tailEnd type="none" w="med" len="med"/>
              </a:ln>
            </p:spPr>
          </p:cxnSp>
        </p:grpSp>
        <p:sp>
          <p:nvSpPr>
            <p:cNvPr id="257" name="Google Shape;257;p22"/>
            <p:cNvSpPr txBox="1"/>
            <p:nvPr/>
          </p:nvSpPr>
          <p:spPr>
            <a:xfrm>
              <a:off x="6012461" y="2971487"/>
              <a:ext cx="2021700" cy="14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Quicksand"/>
                  <a:ea typeface="Quicksand"/>
                  <a:cs typeface="Quicksand"/>
                  <a:sym typeface="Quicksand"/>
                </a:rPr>
                <a:t>Hub</a:t>
              </a:r>
              <a:endParaRPr>
                <a:latin typeface="Quicksand"/>
                <a:ea typeface="Quicksand"/>
                <a:cs typeface="Quicksand"/>
                <a:sym typeface="Quicksand"/>
              </a:endParaRPr>
            </a:p>
          </p:txBody>
        </p:sp>
      </p:grpSp>
      <p:cxnSp>
        <p:nvCxnSpPr>
          <p:cNvPr id="258" name="Google Shape;258;p22"/>
          <p:cNvCxnSpPr/>
          <p:nvPr/>
        </p:nvCxnSpPr>
        <p:spPr>
          <a:xfrm flipH="1">
            <a:off x="6909850" y="2325025"/>
            <a:ext cx="394200" cy="375300"/>
          </a:xfrm>
          <a:prstGeom prst="straightConnector1">
            <a:avLst/>
          </a:prstGeom>
          <a:noFill/>
          <a:ln w="9525" cap="flat" cmpd="sng">
            <a:solidFill>
              <a:srgbClr val="000000"/>
            </a:solidFill>
            <a:prstDash val="solid"/>
            <a:round/>
            <a:headEnd type="none" w="med" len="med"/>
            <a:tailEnd type="none" w="med" len="med"/>
          </a:ln>
        </p:spPr>
      </p:cxnSp>
      <p:sp>
        <p:nvSpPr>
          <p:cNvPr id="259" name="Google Shape;259;p22"/>
          <p:cNvSpPr txBox="1"/>
          <p:nvPr/>
        </p:nvSpPr>
        <p:spPr>
          <a:xfrm>
            <a:off x="7069050" y="1806825"/>
            <a:ext cx="924600" cy="83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a:latin typeface="Quicksand"/>
                <a:ea typeface="Quicksand"/>
                <a:cs typeface="Quicksand"/>
                <a:sym typeface="Quicksand"/>
              </a:rPr>
              <a:t>?</a:t>
            </a:r>
            <a:endParaRPr sz="4000">
              <a:latin typeface="Quicksand"/>
              <a:ea typeface="Quicksand"/>
              <a:cs typeface="Quicksand"/>
              <a:sym typeface="Quicksand"/>
            </a:endParaRPr>
          </a:p>
        </p:txBody>
      </p:sp>
      <p:pic>
        <p:nvPicPr>
          <p:cNvPr id="260" name="Google Shape;260;p22"/>
          <p:cNvPicPr preferRelativeResize="0"/>
          <p:nvPr/>
        </p:nvPicPr>
        <p:blipFill>
          <a:blip r:embed="rId5">
            <a:alphaModFix/>
          </a:blip>
          <a:stretch>
            <a:fillRect/>
          </a:stretch>
        </p:blipFill>
        <p:spPr>
          <a:xfrm>
            <a:off x="8314025" y="411150"/>
            <a:ext cx="371475" cy="371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88"/>
        <p:cNvGrpSpPr/>
        <p:nvPr/>
      </p:nvGrpSpPr>
      <p:grpSpPr>
        <a:xfrm>
          <a:off x="0" y="0"/>
          <a:ext cx="0" cy="0"/>
          <a:chOff x="0" y="0"/>
          <a:chExt cx="0" cy="0"/>
        </a:xfrm>
      </p:grpSpPr>
      <p:sp>
        <p:nvSpPr>
          <p:cNvPr id="289" name="Google Shape;289;p24"/>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Quicksand"/>
                <a:ea typeface="Quicksand"/>
                <a:cs typeface="Quicksand"/>
                <a:sym typeface="Quicksand"/>
              </a:rPr>
              <a:t>Fill in the blanks</a:t>
            </a:r>
            <a:endParaRPr b="1" dirty="0">
              <a:latin typeface="Quicksand"/>
              <a:ea typeface="Quicksand"/>
              <a:cs typeface="Quicksand"/>
              <a:sym typeface="Quicksand"/>
            </a:endParaRPr>
          </a:p>
          <a:p>
            <a:pPr marL="0" lvl="0" indent="0" algn="l" rtl="0">
              <a:spcBef>
                <a:spcPts val="0"/>
              </a:spcBef>
              <a:spcAft>
                <a:spcPts val="0"/>
              </a:spcAft>
              <a:buNone/>
            </a:pPr>
            <a:endParaRPr sz="1800" dirty="0"/>
          </a:p>
          <a:p>
            <a:pPr marL="457200" lvl="0" indent="-342900" algn="l" rtl="0">
              <a:spcBef>
                <a:spcPts val="0"/>
              </a:spcBef>
              <a:spcAft>
                <a:spcPts val="0"/>
              </a:spcAft>
              <a:buSzPts val="1800"/>
              <a:buFont typeface="Quicksand Light"/>
              <a:buChar char="●"/>
            </a:pPr>
            <a:r>
              <a:rPr lang="en" sz="1800" dirty="0"/>
              <a:t>Fill in the six missing words describing a network cable, hub, and server.</a:t>
            </a:r>
            <a:endParaRPr sz="1800" dirty="0"/>
          </a:p>
          <a:p>
            <a:pPr marL="0" lvl="0" indent="0" algn="l" rtl="0">
              <a:lnSpc>
                <a:spcPct val="115000"/>
              </a:lnSpc>
              <a:spcBef>
                <a:spcPts val="0"/>
              </a:spcBef>
              <a:spcAft>
                <a:spcPts val="0"/>
              </a:spcAft>
              <a:buNone/>
            </a:pPr>
            <a:endParaRPr sz="1800" dirty="0"/>
          </a:p>
          <a:p>
            <a:pPr marL="457200" lvl="0" indent="0" algn="l" rtl="0">
              <a:spcBef>
                <a:spcPts val="0"/>
              </a:spcBef>
              <a:spcAft>
                <a:spcPts val="0"/>
              </a:spcAft>
              <a:buNone/>
            </a:pPr>
            <a:endParaRPr sz="1800"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0" name="Google Shape;290;p2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
        <p:nvSpPr>
          <p:cNvPr id="291" name="Google Shape;291;p24"/>
          <p:cNvSpPr txBox="1">
            <a:spLocks noGrp="1"/>
          </p:cNvSpPr>
          <p:nvPr>
            <p:ph type="subTitle" idx="1"/>
          </p:nvPr>
        </p:nvSpPr>
        <p:spPr>
          <a:xfrm>
            <a:off x="5257800" y="0"/>
            <a:ext cx="35742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5</a:t>
            </a:r>
            <a:endParaRPr/>
          </a:p>
        </p:txBody>
      </p:sp>
      <p:pic>
        <p:nvPicPr>
          <p:cNvPr id="292" name="Google Shape;292;p24"/>
          <p:cNvPicPr preferRelativeResize="0"/>
          <p:nvPr/>
        </p:nvPicPr>
        <p:blipFill>
          <a:blip r:embed="rId3">
            <a:alphaModFix/>
          </a:blip>
          <a:stretch>
            <a:fillRect/>
          </a:stretch>
        </p:blipFill>
        <p:spPr>
          <a:xfrm>
            <a:off x="8314025" y="411150"/>
            <a:ext cx="371475" cy="371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96"/>
        <p:cNvGrpSpPr/>
        <p:nvPr/>
      </p:nvGrpSpPr>
      <p:grpSpPr>
        <a:xfrm>
          <a:off x="0" y="0"/>
          <a:ext cx="0" cy="0"/>
          <a:chOff x="0" y="0"/>
          <a:chExt cx="0" cy="0"/>
        </a:xfrm>
      </p:grpSpPr>
      <p:sp>
        <p:nvSpPr>
          <p:cNvPr id="297" name="Google Shape;297;p25"/>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Router</a:t>
            </a:r>
            <a:endParaRPr b="0"/>
          </a:p>
        </p:txBody>
      </p:sp>
      <p:sp>
        <p:nvSpPr>
          <p:cNvPr id="298" name="Google Shape;298;p2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sp>
        <p:nvSpPr>
          <p:cNvPr id="299" name="Google Shape;299;p25"/>
          <p:cNvSpPr txBox="1">
            <a:spLocks noGrp="1"/>
          </p:cNvSpPr>
          <p:nvPr>
            <p:ph type="body" idx="1"/>
          </p:nvPr>
        </p:nvSpPr>
        <p:spPr>
          <a:xfrm>
            <a:off x="310900" y="1170125"/>
            <a:ext cx="44979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When a network needs to be connected to another network over a large area, a router is needed.</a:t>
            </a:r>
            <a:endParaRPr/>
          </a:p>
          <a:p>
            <a:pPr marL="457200" lvl="0" indent="-342900" algn="l" rtl="0">
              <a:spcBef>
                <a:spcPts val="0"/>
              </a:spcBef>
              <a:spcAft>
                <a:spcPts val="0"/>
              </a:spcAft>
              <a:buSzPts val="1800"/>
              <a:buChar char="●"/>
            </a:pPr>
            <a:r>
              <a:rPr lang="en"/>
              <a:t>A router forwards messages from one network to another. It acts as a gateway.</a:t>
            </a:r>
            <a:endParaRPr/>
          </a:p>
          <a:p>
            <a:pPr marL="457200" lvl="0" indent="-342900" algn="l" rtl="0">
              <a:spcBef>
                <a:spcPts val="0"/>
              </a:spcBef>
              <a:spcAft>
                <a:spcPts val="0"/>
              </a:spcAft>
              <a:buSzPts val="1800"/>
              <a:buChar char="●"/>
            </a:pPr>
            <a:r>
              <a:rPr lang="en"/>
              <a:t>A common job of a router is to join a home network to the internet via an internet service provider (ISP).</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300" name="Google Shape;300;p2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6</a:t>
            </a:r>
            <a:endParaRPr/>
          </a:p>
        </p:txBody>
      </p:sp>
      <p:pic>
        <p:nvPicPr>
          <p:cNvPr id="301" name="Google Shape;301;p25"/>
          <p:cNvPicPr preferRelativeResize="0"/>
          <p:nvPr/>
        </p:nvPicPr>
        <p:blipFill>
          <a:blip r:embed="rId3">
            <a:alphaModFix/>
          </a:blip>
          <a:stretch>
            <a:fillRect/>
          </a:stretch>
        </p:blipFill>
        <p:spPr>
          <a:xfrm>
            <a:off x="5465439" y="1894450"/>
            <a:ext cx="1963564" cy="1963564"/>
          </a:xfrm>
          <a:prstGeom prst="rect">
            <a:avLst/>
          </a:prstGeom>
          <a:noFill/>
          <a:ln>
            <a:noFill/>
          </a:ln>
        </p:spPr>
      </p:pic>
      <p:sp>
        <p:nvSpPr>
          <p:cNvPr id="302" name="Google Shape;302;p25"/>
          <p:cNvSpPr txBox="1"/>
          <p:nvPr/>
        </p:nvSpPr>
        <p:spPr>
          <a:xfrm>
            <a:off x="6010275" y="1484650"/>
            <a:ext cx="1483500" cy="48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Quicksand"/>
                <a:ea typeface="Quicksand"/>
                <a:cs typeface="Quicksand"/>
                <a:sym typeface="Quicksand"/>
              </a:rPr>
              <a:t>Router</a:t>
            </a:r>
            <a:endParaRPr sz="1800">
              <a:latin typeface="Quicksand"/>
              <a:ea typeface="Quicksand"/>
              <a:cs typeface="Quicksand"/>
              <a:sym typeface="Quicksand"/>
            </a:endParaRPr>
          </a:p>
        </p:txBody>
      </p:sp>
      <p:sp>
        <p:nvSpPr>
          <p:cNvPr id="303" name="Google Shape;303;p25"/>
          <p:cNvSpPr txBox="1">
            <a:spLocks noGrp="1"/>
          </p:cNvSpPr>
          <p:nvPr>
            <p:ph type="body" idx="2"/>
          </p:nvPr>
        </p:nvSpPr>
        <p:spPr>
          <a:xfrm>
            <a:off x="382200" y="4585025"/>
            <a:ext cx="8379600" cy="4860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a:solidFill>
                  <a:srgbClr val="FFFFFF"/>
                </a:solidFill>
              </a:rPr>
              <a:t>Can you give any examples of internet service providers?  </a:t>
            </a:r>
            <a:endParaRPr/>
          </a:p>
        </p:txBody>
      </p:sp>
      <p:pic>
        <p:nvPicPr>
          <p:cNvPr id="304" name="Google Shape;304;p25"/>
          <p:cNvPicPr preferRelativeResize="0"/>
          <p:nvPr/>
        </p:nvPicPr>
        <p:blipFill>
          <a:blip r:embed="rId4">
            <a:alphaModFix/>
          </a:blip>
          <a:stretch>
            <a:fillRect/>
          </a:stretch>
        </p:blipFill>
        <p:spPr>
          <a:xfrm>
            <a:off x="8268700" y="445638"/>
            <a:ext cx="428625" cy="428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08"/>
        <p:cNvGrpSpPr/>
        <p:nvPr/>
      </p:nvGrpSpPr>
      <p:grpSpPr>
        <a:xfrm>
          <a:off x="0" y="0"/>
          <a:ext cx="0" cy="0"/>
          <a:chOff x="0" y="0"/>
          <a:chExt cx="0" cy="0"/>
        </a:xfrm>
      </p:grpSpPr>
      <p:sp>
        <p:nvSpPr>
          <p:cNvPr id="309" name="Google Shape;309;p26"/>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Build a network : scenario 4</a:t>
            </a:r>
            <a:endParaRPr b="0"/>
          </a:p>
        </p:txBody>
      </p:sp>
      <p:sp>
        <p:nvSpPr>
          <p:cNvPr id="310" name="Google Shape;310;p2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
        <p:nvSpPr>
          <p:cNvPr id="311" name="Google Shape;311;p26"/>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company wants to connect its network to the internet so that the 4 users can carry out internet research on their computers via the web.</a:t>
            </a:r>
            <a:endParaRPr/>
          </a:p>
          <a:p>
            <a:pPr marL="457200" lvl="0" indent="-342900" algn="l" rtl="0">
              <a:spcBef>
                <a:spcPts val="0"/>
              </a:spcBef>
              <a:spcAft>
                <a:spcPts val="0"/>
              </a:spcAft>
              <a:buSzPts val="1800"/>
              <a:buChar char="●"/>
            </a:pPr>
            <a:r>
              <a:rPr lang="en"/>
              <a:t>Use the icons provided in the worksheet.</a:t>
            </a:r>
            <a:endParaRPr/>
          </a:p>
          <a:p>
            <a:pPr marL="457200" lvl="0" indent="-342900" algn="l" rtl="0">
              <a:spcBef>
                <a:spcPts val="0"/>
              </a:spcBef>
              <a:spcAft>
                <a:spcPts val="0"/>
              </a:spcAft>
              <a:buSzPts val="1800"/>
              <a:buChar char="●"/>
            </a:pPr>
            <a:r>
              <a:rPr lang="en"/>
              <a:t>Work in pairs.</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312" name="Google Shape;312;p26"/>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6</a:t>
            </a:r>
            <a:endParaRPr/>
          </a:p>
        </p:txBody>
      </p:sp>
      <p:grpSp>
        <p:nvGrpSpPr>
          <p:cNvPr id="313" name="Google Shape;313;p26"/>
          <p:cNvGrpSpPr/>
          <p:nvPr/>
        </p:nvGrpSpPr>
        <p:grpSpPr>
          <a:xfrm>
            <a:off x="5588148" y="1856736"/>
            <a:ext cx="2162374" cy="2286523"/>
            <a:chOff x="-2368025" y="2560700"/>
            <a:chExt cx="2706351" cy="2722051"/>
          </a:xfrm>
        </p:grpSpPr>
        <p:pic>
          <p:nvPicPr>
            <p:cNvPr id="314" name="Google Shape;314;p26"/>
            <p:cNvPicPr preferRelativeResize="0"/>
            <p:nvPr/>
          </p:nvPicPr>
          <p:blipFill>
            <a:blip r:embed="rId3">
              <a:alphaModFix/>
            </a:blip>
            <a:stretch>
              <a:fillRect/>
            </a:stretch>
          </p:blipFill>
          <p:spPr>
            <a:xfrm>
              <a:off x="-1847850" y="2560700"/>
              <a:ext cx="592801" cy="592801"/>
            </a:xfrm>
            <a:prstGeom prst="rect">
              <a:avLst/>
            </a:prstGeom>
            <a:noFill/>
            <a:ln>
              <a:noFill/>
            </a:ln>
          </p:spPr>
        </p:pic>
        <p:pic>
          <p:nvPicPr>
            <p:cNvPr id="315" name="Google Shape;315;p26"/>
            <p:cNvPicPr preferRelativeResize="0"/>
            <p:nvPr/>
          </p:nvPicPr>
          <p:blipFill>
            <a:blip r:embed="rId4">
              <a:alphaModFix/>
            </a:blip>
            <a:stretch>
              <a:fillRect/>
            </a:stretch>
          </p:blipFill>
          <p:spPr>
            <a:xfrm>
              <a:off x="-2368025" y="3580400"/>
              <a:ext cx="1633150" cy="816575"/>
            </a:xfrm>
            <a:prstGeom prst="rect">
              <a:avLst/>
            </a:prstGeom>
            <a:noFill/>
            <a:ln>
              <a:noFill/>
            </a:ln>
          </p:spPr>
        </p:pic>
        <p:cxnSp>
          <p:nvCxnSpPr>
            <p:cNvPr id="316" name="Google Shape;316;p26"/>
            <p:cNvCxnSpPr>
              <a:endCxn id="315" idx="0"/>
            </p:cNvCxnSpPr>
            <p:nvPr/>
          </p:nvCxnSpPr>
          <p:spPr>
            <a:xfrm>
              <a:off x="-1551450" y="3153500"/>
              <a:ext cx="0" cy="426900"/>
            </a:xfrm>
            <a:prstGeom prst="straightConnector1">
              <a:avLst/>
            </a:prstGeom>
            <a:noFill/>
            <a:ln w="9525" cap="flat" cmpd="sng">
              <a:solidFill>
                <a:srgbClr val="000000"/>
              </a:solidFill>
              <a:prstDash val="solid"/>
              <a:round/>
              <a:headEnd type="none" w="med" len="med"/>
              <a:tailEnd type="none" w="med" len="med"/>
            </a:ln>
          </p:spPr>
        </p:cxnSp>
        <p:pic>
          <p:nvPicPr>
            <p:cNvPr id="317" name="Google Shape;317;p26"/>
            <p:cNvPicPr preferRelativeResize="0"/>
            <p:nvPr/>
          </p:nvPicPr>
          <p:blipFill>
            <a:blip r:embed="rId3">
              <a:alphaModFix/>
            </a:blip>
            <a:stretch>
              <a:fillRect/>
            </a:stretch>
          </p:blipFill>
          <p:spPr>
            <a:xfrm>
              <a:off x="-254475" y="3692287"/>
              <a:ext cx="592801" cy="592801"/>
            </a:xfrm>
            <a:prstGeom prst="rect">
              <a:avLst/>
            </a:prstGeom>
            <a:noFill/>
            <a:ln>
              <a:noFill/>
            </a:ln>
          </p:spPr>
        </p:pic>
        <p:cxnSp>
          <p:nvCxnSpPr>
            <p:cNvPr id="318" name="Google Shape;318;p26"/>
            <p:cNvCxnSpPr>
              <a:stCxn id="317" idx="1"/>
              <a:endCxn id="315" idx="3"/>
            </p:cNvCxnSpPr>
            <p:nvPr/>
          </p:nvCxnSpPr>
          <p:spPr>
            <a:xfrm rot="10800000">
              <a:off x="-734775" y="3988688"/>
              <a:ext cx="480300" cy="0"/>
            </a:xfrm>
            <a:prstGeom prst="straightConnector1">
              <a:avLst/>
            </a:prstGeom>
            <a:noFill/>
            <a:ln w="9525" cap="flat" cmpd="sng">
              <a:solidFill>
                <a:srgbClr val="000000"/>
              </a:solidFill>
              <a:prstDash val="solid"/>
              <a:round/>
              <a:headEnd type="none" w="med" len="med"/>
              <a:tailEnd type="none" w="med" len="med"/>
            </a:ln>
          </p:spPr>
        </p:cxnSp>
        <p:pic>
          <p:nvPicPr>
            <p:cNvPr id="319" name="Google Shape;319;p26"/>
            <p:cNvPicPr preferRelativeResize="0"/>
            <p:nvPr/>
          </p:nvPicPr>
          <p:blipFill>
            <a:blip r:embed="rId3">
              <a:alphaModFix/>
            </a:blip>
            <a:stretch>
              <a:fillRect/>
            </a:stretch>
          </p:blipFill>
          <p:spPr>
            <a:xfrm>
              <a:off x="-1847850" y="4689950"/>
              <a:ext cx="592801" cy="592801"/>
            </a:xfrm>
            <a:prstGeom prst="rect">
              <a:avLst/>
            </a:prstGeom>
            <a:noFill/>
            <a:ln>
              <a:noFill/>
            </a:ln>
          </p:spPr>
        </p:pic>
        <p:cxnSp>
          <p:nvCxnSpPr>
            <p:cNvPr id="320" name="Google Shape;320;p26"/>
            <p:cNvCxnSpPr>
              <a:stCxn id="319" idx="0"/>
              <a:endCxn id="315" idx="2"/>
            </p:cNvCxnSpPr>
            <p:nvPr/>
          </p:nvCxnSpPr>
          <p:spPr>
            <a:xfrm rot="10800000">
              <a:off x="-1551450" y="4397150"/>
              <a:ext cx="0" cy="292800"/>
            </a:xfrm>
            <a:prstGeom prst="straightConnector1">
              <a:avLst/>
            </a:prstGeom>
            <a:noFill/>
            <a:ln w="9525" cap="flat" cmpd="sng">
              <a:solidFill>
                <a:srgbClr val="000000"/>
              </a:solidFill>
              <a:prstDash val="solid"/>
              <a:round/>
              <a:headEnd type="none" w="med" len="med"/>
              <a:tailEnd type="none" w="med" len="med"/>
            </a:ln>
          </p:spPr>
        </p:cxnSp>
      </p:grpSp>
      <p:sp>
        <p:nvSpPr>
          <p:cNvPr id="321" name="Google Shape;321;p26"/>
          <p:cNvSpPr txBox="1"/>
          <p:nvPr/>
        </p:nvSpPr>
        <p:spPr>
          <a:xfrm>
            <a:off x="5588157" y="3182875"/>
            <a:ext cx="1615200" cy="1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icksand"/>
                <a:ea typeface="Quicksand"/>
                <a:cs typeface="Quicksand"/>
                <a:sym typeface="Quicksand"/>
              </a:rPr>
              <a:t>Hub</a:t>
            </a:r>
            <a:endParaRPr>
              <a:latin typeface="Quicksand"/>
              <a:ea typeface="Quicksand"/>
              <a:cs typeface="Quicksand"/>
              <a:sym typeface="Quicksand"/>
            </a:endParaRPr>
          </a:p>
        </p:txBody>
      </p:sp>
      <p:cxnSp>
        <p:nvCxnSpPr>
          <p:cNvPr id="322" name="Google Shape;322;p26"/>
          <p:cNvCxnSpPr/>
          <p:nvPr/>
        </p:nvCxnSpPr>
        <p:spPr>
          <a:xfrm rot="10800000">
            <a:off x="7783975" y="3820363"/>
            <a:ext cx="478500" cy="0"/>
          </a:xfrm>
          <a:prstGeom prst="straightConnector1">
            <a:avLst/>
          </a:prstGeom>
          <a:noFill/>
          <a:ln w="9525" cap="flat" cmpd="sng">
            <a:solidFill>
              <a:srgbClr val="000000"/>
            </a:solidFill>
            <a:prstDash val="solid"/>
            <a:round/>
            <a:headEnd type="none" w="med" len="med"/>
            <a:tailEnd type="none" w="med" len="med"/>
          </a:ln>
        </p:spPr>
      </p:cxnSp>
      <p:sp>
        <p:nvSpPr>
          <p:cNvPr id="323" name="Google Shape;323;p26"/>
          <p:cNvSpPr txBox="1">
            <a:spLocks noGrp="1"/>
          </p:cNvSpPr>
          <p:nvPr>
            <p:ph type="body" idx="2"/>
          </p:nvPr>
        </p:nvSpPr>
        <p:spPr>
          <a:xfrm>
            <a:off x="382200" y="4585025"/>
            <a:ext cx="8379600" cy="4860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a:solidFill>
                  <a:srgbClr val="FFFFFF"/>
                </a:solidFill>
              </a:rPr>
              <a:t>Note: a figure of a cloud is often used to represent the internet on network diagrams  </a:t>
            </a:r>
            <a:endParaRPr/>
          </a:p>
        </p:txBody>
      </p:sp>
      <p:sp>
        <p:nvSpPr>
          <p:cNvPr id="324" name="Google Shape;324;p26"/>
          <p:cNvSpPr txBox="1"/>
          <p:nvPr/>
        </p:nvSpPr>
        <p:spPr>
          <a:xfrm>
            <a:off x="8219300" y="3435350"/>
            <a:ext cx="924600" cy="83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a:latin typeface="Quicksand"/>
                <a:ea typeface="Quicksand"/>
                <a:cs typeface="Quicksand"/>
                <a:sym typeface="Quicksand"/>
              </a:rPr>
              <a:t>?</a:t>
            </a:r>
            <a:endParaRPr sz="4000">
              <a:latin typeface="Quicksand"/>
              <a:ea typeface="Quicksand"/>
              <a:cs typeface="Quicksand"/>
              <a:sym typeface="Quicksand"/>
            </a:endParaRPr>
          </a:p>
        </p:txBody>
      </p:sp>
      <p:sp>
        <p:nvSpPr>
          <p:cNvPr id="325" name="Google Shape;325;p26"/>
          <p:cNvSpPr txBox="1"/>
          <p:nvPr/>
        </p:nvSpPr>
        <p:spPr>
          <a:xfrm>
            <a:off x="7019375" y="3401875"/>
            <a:ext cx="924600" cy="83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a:latin typeface="Quicksand"/>
                <a:ea typeface="Quicksand"/>
                <a:cs typeface="Quicksand"/>
                <a:sym typeface="Quicksand"/>
              </a:rPr>
              <a:t>?</a:t>
            </a:r>
            <a:endParaRPr sz="4000">
              <a:latin typeface="Quicksand"/>
              <a:ea typeface="Quicksand"/>
              <a:cs typeface="Quicksand"/>
              <a:sym typeface="Quicksand"/>
            </a:endParaRPr>
          </a:p>
        </p:txBody>
      </p:sp>
      <p:grpSp>
        <p:nvGrpSpPr>
          <p:cNvPr id="326" name="Google Shape;326;p26"/>
          <p:cNvGrpSpPr/>
          <p:nvPr/>
        </p:nvGrpSpPr>
        <p:grpSpPr>
          <a:xfrm>
            <a:off x="4929536" y="2757380"/>
            <a:ext cx="857408" cy="497953"/>
            <a:chOff x="-3441225" y="3692300"/>
            <a:chExt cx="1073101" cy="592801"/>
          </a:xfrm>
        </p:grpSpPr>
        <p:pic>
          <p:nvPicPr>
            <p:cNvPr id="327" name="Google Shape;327;p26"/>
            <p:cNvPicPr preferRelativeResize="0"/>
            <p:nvPr/>
          </p:nvPicPr>
          <p:blipFill>
            <a:blip r:embed="rId3">
              <a:alphaModFix/>
            </a:blip>
            <a:stretch>
              <a:fillRect/>
            </a:stretch>
          </p:blipFill>
          <p:spPr>
            <a:xfrm>
              <a:off x="-3441225" y="3692300"/>
              <a:ext cx="592801" cy="592801"/>
            </a:xfrm>
            <a:prstGeom prst="rect">
              <a:avLst/>
            </a:prstGeom>
            <a:noFill/>
            <a:ln>
              <a:noFill/>
            </a:ln>
          </p:spPr>
        </p:pic>
        <p:cxnSp>
          <p:nvCxnSpPr>
            <p:cNvPr id="328" name="Google Shape;328;p26"/>
            <p:cNvCxnSpPr>
              <a:stCxn id="327" idx="3"/>
            </p:cNvCxnSpPr>
            <p:nvPr/>
          </p:nvCxnSpPr>
          <p:spPr>
            <a:xfrm>
              <a:off x="-2848424" y="3988700"/>
              <a:ext cx="480300" cy="0"/>
            </a:xfrm>
            <a:prstGeom prst="straightConnector1">
              <a:avLst/>
            </a:prstGeom>
            <a:noFill/>
            <a:ln w="9525" cap="flat" cmpd="sng">
              <a:solidFill>
                <a:srgbClr val="000000"/>
              </a:solidFill>
              <a:prstDash val="solid"/>
              <a:round/>
              <a:headEnd type="none" w="med" len="med"/>
              <a:tailEnd type="none" w="med" len="med"/>
            </a:ln>
          </p:spPr>
        </p:cxnSp>
      </p:grpSp>
      <p:cxnSp>
        <p:nvCxnSpPr>
          <p:cNvPr id="329" name="Google Shape;329;p26"/>
          <p:cNvCxnSpPr>
            <a:stCxn id="321" idx="2"/>
          </p:cNvCxnSpPr>
          <p:nvPr/>
        </p:nvCxnSpPr>
        <p:spPr>
          <a:xfrm>
            <a:off x="6395757" y="3305275"/>
            <a:ext cx="1020900" cy="528300"/>
          </a:xfrm>
          <a:prstGeom prst="straightConnector1">
            <a:avLst/>
          </a:prstGeom>
          <a:noFill/>
          <a:ln w="28575" cap="flat" cmpd="sng">
            <a:solidFill>
              <a:srgbClr val="B4A7D6"/>
            </a:solidFill>
            <a:prstDash val="solid"/>
            <a:round/>
            <a:headEnd type="none" w="med" len="med"/>
            <a:tailEnd type="none" w="med" len="med"/>
          </a:ln>
        </p:spPr>
      </p:cxnSp>
      <p:cxnSp>
        <p:nvCxnSpPr>
          <p:cNvPr id="330" name="Google Shape;330;p26"/>
          <p:cNvCxnSpPr/>
          <p:nvPr/>
        </p:nvCxnSpPr>
        <p:spPr>
          <a:xfrm flipH="1">
            <a:off x="6605050" y="2477425"/>
            <a:ext cx="394200" cy="375300"/>
          </a:xfrm>
          <a:prstGeom prst="straightConnector1">
            <a:avLst/>
          </a:prstGeom>
          <a:noFill/>
          <a:ln w="9525" cap="flat" cmpd="sng">
            <a:solidFill>
              <a:srgbClr val="000000"/>
            </a:solidFill>
            <a:prstDash val="solid"/>
            <a:round/>
            <a:headEnd type="none" w="med" len="med"/>
            <a:tailEnd type="none" w="med" len="med"/>
          </a:ln>
        </p:spPr>
      </p:cxnSp>
      <p:pic>
        <p:nvPicPr>
          <p:cNvPr id="331" name="Google Shape;331;p26"/>
          <p:cNvPicPr preferRelativeResize="0"/>
          <p:nvPr/>
        </p:nvPicPr>
        <p:blipFill>
          <a:blip r:embed="rId5">
            <a:alphaModFix/>
          </a:blip>
          <a:stretch>
            <a:fillRect/>
          </a:stretch>
        </p:blipFill>
        <p:spPr>
          <a:xfrm>
            <a:off x="6999250" y="1871195"/>
            <a:ext cx="592701" cy="729456"/>
          </a:xfrm>
          <a:prstGeom prst="rect">
            <a:avLst/>
          </a:prstGeom>
          <a:noFill/>
          <a:ln>
            <a:noFill/>
          </a:ln>
        </p:spPr>
      </p:pic>
      <p:sp>
        <p:nvSpPr>
          <p:cNvPr id="332" name="Google Shape;332;p26"/>
          <p:cNvSpPr txBox="1"/>
          <p:nvPr/>
        </p:nvSpPr>
        <p:spPr>
          <a:xfrm>
            <a:off x="6923050" y="1494275"/>
            <a:ext cx="15990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Quicksand"/>
                <a:ea typeface="Quicksand"/>
                <a:cs typeface="Quicksand"/>
                <a:sym typeface="Quicksand"/>
              </a:rPr>
              <a:t>File server</a:t>
            </a:r>
            <a:endParaRPr>
              <a:latin typeface="Quicksand"/>
              <a:ea typeface="Quicksand"/>
              <a:cs typeface="Quicksand"/>
              <a:sym typeface="Quicksand"/>
            </a:endParaRPr>
          </a:p>
        </p:txBody>
      </p:sp>
      <p:pic>
        <p:nvPicPr>
          <p:cNvPr id="333" name="Google Shape;333;p26"/>
          <p:cNvPicPr preferRelativeResize="0"/>
          <p:nvPr/>
        </p:nvPicPr>
        <p:blipFill>
          <a:blip r:embed="rId6">
            <a:alphaModFix/>
          </a:blip>
          <a:stretch>
            <a:fillRect/>
          </a:stretch>
        </p:blipFill>
        <p:spPr>
          <a:xfrm>
            <a:off x="8348950" y="482913"/>
            <a:ext cx="371475" cy="371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66"/>
        <p:cNvGrpSpPr/>
        <p:nvPr/>
      </p:nvGrpSpPr>
      <p:grpSpPr>
        <a:xfrm>
          <a:off x="0" y="0"/>
          <a:ext cx="0" cy="0"/>
          <a:chOff x="0" y="0"/>
          <a:chExt cx="0" cy="0"/>
        </a:xfrm>
      </p:grpSpPr>
      <p:sp>
        <p:nvSpPr>
          <p:cNvPr id="367" name="Google Shape;367;p28"/>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100">
              <a:solidFill>
                <a:srgbClr val="000000"/>
              </a:solidFill>
            </a:endParaRPr>
          </a:p>
          <a:p>
            <a:pPr marL="457200" lvl="0" indent="-342900" algn="l" rtl="0">
              <a:lnSpc>
                <a:spcPct val="100000"/>
              </a:lnSpc>
              <a:spcBef>
                <a:spcPts val="0"/>
              </a:spcBef>
              <a:spcAft>
                <a:spcPts val="0"/>
              </a:spcAft>
              <a:buClr>
                <a:srgbClr val="5B5BA5"/>
              </a:buClr>
              <a:buSzPts val="1800"/>
              <a:buAutoNum type="arabicParenR"/>
            </a:pPr>
            <a:r>
              <a:rPr lang="en">
                <a:solidFill>
                  <a:srgbClr val="5B5BA5"/>
                </a:solidFill>
              </a:rPr>
              <a:t>A router acts as a gateway. </a:t>
            </a:r>
            <a:endParaRPr>
              <a:solidFill>
                <a:srgbClr val="5B5BA5"/>
              </a:solidFill>
            </a:endParaRPr>
          </a:p>
          <a:p>
            <a:pPr marL="457200" lvl="0" indent="-342900" algn="l" rtl="0">
              <a:lnSpc>
                <a:spcPct val="100000"/>
              </a:lnSpc>
              <a:spcBef>
                <a:spcPts val="0"/>
              </a:spcBef>
              <a:spcAft>
                <a:spcPts val="0"/>
              </a:spcAft>
              <a:buClr>
                <a:srgbClr val="5B5BA5"/>
              </a:buClr>
              <a:buSzPts val="1800"/>
              <a:buAutoNum type="arabicParenR"/>
            </a:pPr>
            <a:r>
              <a:rPr lang="en">
                <a:solidFill>
                  <a:srgbClr val="5B5BA5"/>
                </a:solidFill>
              </a:rPr>
              <a:t>A hub connects a number of computers together in a network.</a:t>
            </a:r>
            <a:endParaRPr>
              <a:solidFill>
                <a:srgbClr val="5B5BA5"/>
              </a:solidFill>
            </a:endParaRPr>
          </a:p>
          <a:p>
            <a:pPr marL="457200" lvl="0" indent="-342900" algn="l" rtl="0">
              <a:lnSpc>
                <a:spcPct val="100000"/>
              </a:lnSpc>
              <a:spcBef>
                <a:spcPts val="0"/>
              </a:spcBef>
              <a:spcAft>
                <a:spcPts val="0"/>
              </a:spcAft>
              <a:buClr>
                <a:srgbClr val="5B5BA5"/>
              </a:buClr>
              <a:buSzPts val="1800"/>
              <a:buAutoNum type="arabicParenR"/>
            </a:pPr>
            <a:r>
              <a:rPr lang="en">
                <a:solidFill>
                  <a:srgbClr val="5B5BA5"/>
                </a:solidFill>
              </a:rPr>
              <a:t>A server is a powerful computer that provides a service to a network.</a:t>
            </a:r>
            <a:endParaRPr>
              <a:solidFill>
                <a:srgbClr val="5B5BA5"/>
              </a:solidFill>
            </a:endParaRPr>
          </a:p>
          <a:p>
            <a:pPr marL="457200" lvl="0" indent="-342900" algn="l" rtl="0">
              <a:lnSpc>
                <a:spcPct val="100000"/>
              </a:lnSpc>
              <a:spcBef>
                <a:spcPts val="0"/>
              </a:spcBef>
              <a:spcAft>
                <a:spcPts val="0"/>
              </a:spcAft>
              <a:buClr>
                <a:srgbClr val="5B5BA5"/>
              </a:buClr>
              <a:buSzPts val="1800"/>
              <a:buAutoNum type="arabicParenR"/>
            </a:pPr>
            <a:r>
              <a:rPr lang="en">
                <a:solidFill>
                  <a:srgbClr val="5B5BA5"/>
                </a:solidFill>
              </a:rPr>
              <a:t>You need a hub to connect a network to the internet.</a:t>
            </a:r>
            <a:endParaRPr>
              <a:solidFill>
                <a:srgbClr val="5B5BA5"/>
              </a:solidFill>
            </a:endParaRPr>
          </a:p>
          <a:p>
            <a:pPr marL="457200" lvl="0" indent="-342900" algn="l" rtl="0">
              <a:lnSpc>
                <a:spcPct val="100000"/>
              </a:lnSpc>
              <a:spcBef>
                <a:spcPts val="0"/>
              </a:spcBef>
              <a:spcAft>
                <a:spcPts val="0"/>
              </a:spcAft>
              <a:buClr>
                <a:srgbClr val="5B5BA5"/>
              </a:buClr>
              <a:buSzPts val="1800"/>
              <a:buAutoNum type="arabicParenR"/>
            </a:pPr>
            <a:r>
              <a:rPr lang="en">
                <a:solidFill>
                  <a:srgbClr val="5B5BA5"/>
                </a:solidFill>
              </a:rPr>
              <a:t>Network cables are often made up of multiple copper wires.</a:t>
            </a:r>
            <a:endParaRPr>
              <a:solidFill>
                <a:srgbClr val="5B5BA5"/>
              </a:solidFill>
            </a:endParaRPr>
          </a:p>
          <a:p>
            <a:pPr marL="457200" lvl="0" indent="-342900" algn="l" rtl="0">
              <a:lnSpc>
                <a:spcPct val="100000"/>
              </a:lnSpc>
              <a:spcBef>
                <a:spcPts val="0"/>
              </a:spcBef>
              <a:spcAft>
                <a:spcPts val="0"/>
              </a:spcAft>
              <a:buClr>
                <a:srgbClr val="5B5BA5"/>
              </a:buClr>
              <a:buSzPts val="1800"/>
              <a:buAutoNum type="arabicParenR"/>
            </a:pPr>
            <a:r>
              <a:rPr lang="en">
                <a:solidFill>
                  <a:srgbClr val="5B5BA5"/>
                </a:solidFill>
              </a:rPr>
              <a:t>There is only one type of server.</a:t>
            </a:r>
            <a:endParaRPr>
              <a:solidFill>
                <a:srgbClr val="5B5BA5"/>
              </a:solidFill>
            </a:endParaRPr>
          </a:p>
          <a:p>
            <a:pPr marL="457200" lvl="0" indent="0" algn="l" rtl="0">
              <a:lnSpc>
                <a:spcPct val="100000"/>
              </a:lnSpc>
              <a:spcBef>
                <a:spcPts val="0"/>
              </a:spcBef>
              <a:spcAft>
                <a:spcPts val="0"/>
              </a:spcAft>
              <a:buNone/>
            </a:pPr>
            <a:r>
              <a:rPr lang="en" sz="1100">
                <a:solidFill>
                  <a:srgbClr val="000000"/>
                </a:solidFill>
              </a:rPr>
              <a:t> </a:t>
            </a:r>
            <a:endParaRPr sz="1100">
              <a:solidFill>
                <a:srgbClr val="000000"/>
              </a:solidFill>
            </a:endParaRPr>
          </a:p>
        </p:txBody>
      </p:sp>
      <p:sp>
        <p:nvSpPr>
          <p:cNvPr id="368" name="Google Shape;368;p28"/>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True or false?</a:t>
            </a:r>
            <a:endParaRPr/>
          </a:p>
        </p:txBody>
      </p:sp>
      <p:sp>
        <p:nvSpPr>
          <p:cNvPr id="369" name="Google Shape;369;p2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
        <p:nvSpPr>
          <p:cNvPr id="370" name="Google Shape;370;p28"/>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Plenary</a:t>
            </a:r>
            <a:endParaRPr/>
          </a:p>
        </p:txBody>
      </p:sp>
      <p:pic>
        <p:nvPicPr>
          <p:cNvPr id="371" name="Google Shape;371;p28"/>
          <p:cNvPicPr preferRelativeResize="0"/>
          <p:nvPr/>
        </p:nvPicPr>
        <p:blipFill>
          <a:blip r:embed="rId3">
            <a:alphaModFix/>
          </a:blip>
          <a:stretch>
            <a:fillRect/>
          </a:stretch>
        </p:blipFill>
        <p:spPr>
          <a:xfrm>
            <a:off x="7183100" y="2272487"/>
            <a:ext cx="1418301" cy="1459676"/>
          </a:xfrm>
          <a:prstGeom prst="rect">
            <a:avLst/>
          </a:prstGeom>
          <a:noFill/>
          <a:ln>
            <a:noFill/>
          </a:ln>
        </p:spPr>
      </p:pic>
      <p:pic>
        <p:nvPicPr>
          <p:cNvPr id="372" name="Google Shape;372;p28"/>
          <p:cNvPicPr preferRelativeResize="0"/>
          <p:nvPr/>
        </p:nvPicPr>
        <p:blipFill>
          <a:blip r:embed="rId4">
            <a:alphaModFix/>
          </a:blip>
          <a:stretch>
            <a:fillRect/>
          </a:stretch>
        </p:blipFill>
        <p:spPr>
          <a:xfrm>
            <a:off x="4868174" y="2126528"/>
            <a:ext cx="1345601" cy="1599200"/>
          </a:xfrm>
          <a:prstGeom prst="rect">
            <a:avLst/>
          </a:prstGeom>
          <a:noFill/>
          <a:ln>
            <a:noFill/>
          </a:ln>
        </p:spPr>
      </p:pic>
      <p:sp>
        <p:nvSpPr>
          <p:cNvPr id="373" name="Google Shape;373;p28"/>
          <p:cNvSpPr txBox="1"/>
          <p:nvPr/>
        </p:nvSpPr>
        <p:spPr>
          <a:xfrm>
            <a:off x="6145225" y="2735500"/>
            <a:ext cx="828300" cy="59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Quicksand"/>
                <a:ea typeface="Quicksand"/>
                <a:cs typeface="Quicksand"/>
                <a:sym typeface="Quicksand"/>
              </a:rPr>
              <a:t>OR</a:t>
            </a:r>
            <a:endParaRPr>
              <a:latin typeface="Quicksand"/>
              <a:ea typeface="Quicksand"/>
              <a:cs typeface="Quicksand"/>
              <a:sym typeface="Quicksand"/>
            </a:endParaRPr>
          </a:p>
        </p:txBody>
      </p:sp>
      <p:pic>
        <p:nvPicPr>
          <p:cNvPr id="374" name="Google Shape;374;p28"/>
          <p:cNvPicPr preferRelativeResize="0"/>
          <p:nvPr/>
        </p:nvPicPr>
        <p:blipFill>
          <a:blip r:embed="rId5">
            <a:alphaModFix/>
          </a:blip>
          <a:stretch>
            <a:fillRect/>
          </a:stretch>
        </p:blipFill>
        <p:spPr>
          <a:xfrm>
            <a:off x="8314025" y="411150"/>
            <a:ext cx="371475" cy="371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1"/>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In this lesson, you…</a:t>
            </a:r>
            <a:endParaRPr b="1"/>
          </a:p>
          <a:p>
            <a:pPr marL="0" lvl="0" indent="0" algn="l" rtl="0">
              <a:spcBef>
                <a:spcPts val="1600"/>
              </a:spcBef>
              <a:spcAft>
                <a:spcPts val="1600"/>
              </a:spcAft>
              <a:buNone/>
            </a:pPr>
            <a:r>
              <a:rPr lang="en"/>
              <a:t>Learnt about key pieces of hardware used in computer networks. </a:t>
            </a:r>
            <a:endParaRPr/>
          </a:p>
        </p:txBody>
      </p:sp>
      <p:sp>
        <p:nvSpPr>
          <p:cNvPr id="402" name="Google Shape;402;p31"/>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Next lesson</a:t>
            </a:r>
            <a:endParaRPr/>
          </a:p>
        </p:txBody>
      </p:sp>
      <p:sp>
        <p:nvSpPr>
          <p:cNvPr id="403" name="Google Shape;403;p3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
        <p:nvSpPr>
          <p:cNvPr id="404" name="Google Shape;404;p31"/>
          <p:cNvSpPr txBox="1">
            <a:spLocks noGrp="1"/>
          </p:cNvSpPr>
          <p:nvPr>
            <p:ph type="body" idx="2"/>
          </p:nvPr>
        </p:nvSpPr>
        <p:spPr>
          <a:xfrm>
            <a:off x="4736600" y="1170100"/>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Next lesson, you will…</a:t>
            </a:r>
            <a:endParaRPr b="1"/>
          </a:p>
          <a:p>
            <a:pPr marL="0" lvl="0" indent="0" algn="l" rtl="0">
              <a:spcBef>
                <a:spcPts val="1600"/>
              </a:spcBef>
              <a:spcAft>
                <a:spcPts val="1600"/>
              </a:spcAft>
              <a:buNone/>
            </a:pPr>
            <a:r>
              <a:rPr lang="en"/>
              <a:t>Learn about the term ‘bandwidth’, and the difference between wired and wireless connections. </a:t>
            </a:r>
            <a:endParaRPr/>
          </a:p>
        </p:txBody>
      </p:sp>
      <p:sp>
        <p:nvSpPr>
          <p:cNvPr id="405" name="Google Shape;405;p31"/>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7"/>
        <p:cNvGrpSpPr/>
        <p:nvPr/>
      </p:nvGrpSpPr>
      <p:grpSpPr>
        <a:xfrm>
          <a:off x="0" y="0"/>
          <a:ext cx="0" cy="0"/>
          <a:chOff x="0" y="0"/>
          <a:chExt cx="0" cy="0"/>
        </a:xfrm>
      </p:grpSpPr>
      <p:sp>
        <p:nvSpPr>
          <p:cNvPr id="58" name="Google Shape;58;p10"/>
          <p:cNvSpPr txBox="1">
            <a:spLocks noGrp="1"/>
          </p:cNvSpPr>
          <p:nvPr>
            <p:ph type="body" idx="2"/>
          </p:nvPr>
        </p:nvSpPr>
        <p:spPr>
          <a:xfrm>
            <a:off x="310900" y="3864649"/>
            <a:ext cx="8521200" cy="69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 you match the images of hardware components used in computer networks with the correct terms? </a:t>
            </a:r>
            <a:endParaRPr/>
          </a:p>
          <a:p>
            <a:pPr marL="0" lvl="0" indent="0" algn="l" rtl="0">
              <a:spcBef>
                <a:spcPts val="1600"/>
              </a:spcBef>
              <a:spcAft>
                <a:spcPts val="1600"/>
              </a:spcAft>
              <a:buNone/>
            </a:pPr>
            <a:r>
              <a:rPr lang="en" b="1"/>
              <a:t>Think, write, pair, share</a:t>
            </a:r>
            <a:endParaRPr b="1"/>
          </a:p>
        </p:txBody>
      </p:sp>
      <p:sp>
        <p:nvSpPr>
          <p:cNvPr id="59" name="Google Shape;59;p1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
        <p:nvSpPr>
          <p:cNvPr id="60" name="Google Shape;60;p10"/>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Starter activity</a:t>
            </a:r>
            <a:endParaRPr/>
          </a:p>
        </p:txBody>
      </p:sp>
      <p:sp>
        <p:nvSpPr>
          <p:cNvPr id="61" name="Google Shape;61;p10"/>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am I?</a:t>
            </a:r>
            <a:endParaRPr/>
          </a:p>
        </p:txBody>
      </p:sp>
      <p:sp>
        <p:nvSpPr>
          <p:cNvPr id="62" name="Google Shape;62;p10"/>
          <p:cNvSpPr txBox="1">
            <a:spLocks noGrp="1"/>
          </p:cNvSpPr>
          <p:nvPr>
            <p:ph type="body" idx="2"/>
          </p:nvPr>
        </p:nvSpPr>
        <p:spPr>
          <a:xfrm>
            <a:off x="310900" y="1289300"/>
            <a:ext cx="1839300" cy="314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a:solidFill>
                  <a:srgbClr val="FFFFFF"/>
                </a:solidFill>
              </a:rPr>
              <a:t>Network cable</a:t>
            </a:r>
            <a:endParaRPr/>
          </a:p>
        </p:txBody>
      </p:sp>
      <p:sp>
        <p:nvSpPr>
          <p:cNvPr id="63" name="Google Shape;63;p10"/>
          <p:cNvSpPr txBox="1">
            <a:spLocks noGrp="1"/>
          </p:cNvSpPr>
          <p:nvPr>
            <p:ph type="body" idx="2"/>
          </p:nvPr>
        </p:nvSpPr>
        <p:spPr>
          <a:xfrm>
            <a:off x="310900" y="1708725"/>
            <a:ext cx="1839300" cy="314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a:solidFill>
                  <a:srgbClr val="FFFFFF"/>
                </a:solidFill>
              </a:rPr>
              <a:t>Hub</a:t>
            </a:r>
            <a:endParaRPr/>
          </a:p>
        </p:txBody>
      </p:sp>
      <p:sp>
        <p:nvSpPr>
          <p:cNvPr id="64" name="Google Shape;64;p10"/>
          <p:cNvSpPr txBox="1">
            <a:spLocks noGrp="1"/>
          </p:cNvSpPr>
          <p:nvPr>
            <p:ph type="body" idx="2"/>
          </p:nvPr>
        </p:nvSpPr>
        <p:spPr>
          <a:xfrm>
            <a:off x="310900" y="2128150"/>
            <a:ext cx="1839300" cy="314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a:solidFill>
                  <a:srgbClr val="FFFFFF"/>
                </a:solidFill>
              </a:rPr>
              <a:t>Router</a:t>
            </a:r>
            <a:endParaRPr/>
          </a:p>
        </p:txBody>
      </p:sp>
      <p:sp>
        <p:nvSpPr>
          <p:cNvPr id="65" name="Google Shape;65;p10"/>
          <p:cNvSpPr txBox="1">
            <a:spLocks noGrp="1"/>
          </p:cNvSpPr>
          <p:nvPr>
            <p:ph type="body" idx="2"/>
          </p:nvPr>
        </p:nvSpPr>
        <p:spPr>
          <a:xfrm>
            <a:off x="310900" y="2576975"/>
            <a:ext cx="1839300" cy="314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a:solidFill>
                  <a:srgbClr val="FFFFFF"/>
                </a:solidFill>
              </a:rPr>
              <a:t>Server</a:t>
            </a:r>
            <a:endParaRPr/>
          </a:p>
        </p:txBody>
      </p:sp>
      <p:pic>
        <p:nvPicPr>
          <p:cNvPr id="66" name="Google Shape;66;p10"/>
          <p:cNvPicPr preferRelativeResize="0"/>
          <p:nvPr/>
        </p:nvPicPr>
        <p:blipFill>
          <a:blip r:embed="rId3">
            <a:alphaModFix/>
          </a:blip>
          <a:stretch>
            <a:fillRect/>
          </a:stretch>
        </p:blipFill>
        <p:spPr>
          <a:xfrm>
            <a:off x="2349125" y="1788638"/>
            <a:ext cx="1986199" cy="993100"/>
          </a:xfrm>
          <a:prstGeom prst="rect">
            <a:avLst/>
          </a:prstGeom>
          <a:noFill/>
          <a:ln>
            <a:noFill/>
          </a:ln>
        </p:spPr>
      </p:pic>
      <p:pic>
        <p:nvPicPr>
          <p:cNvPr id="67" name="Google Shape;67;p10"/>
          <p:cNvPicPr preferRelativeResize="0"/>
          <p:nvPr/>
        </p:nvPicPr>
        <p:blipFill>
          <a:blip r:embed="rId4">
            <a:alphaModFix/>
          </a:blip>
          <a:stretch>
            <a:fillRect/>
          </a:stretch>
        </p:blipFill>
        <p:spPr>
          <a:xfrm>
            <a:off x="4584200" y="1429440"/>
            <a:ext cx="1097275" cy="1543036"/>
          </a:xfrm>
          <a:prstGeom prst="rect">
            <a:avLst/>
          </a:prstGeom>
          <a:noFill/>
          <a:ln>
            <a:noFill/>
          </a:ln>
        </p:spPr>
      </p:pic>
      <p:pic>
        <p:nvPicPr>
          <p:cNvPr id="68" name="Google Shape;68;p10"/>
          <p:cNvPicPr preferRelativeResize="0"/>
          <p:nvPr/>
        </p:nvPicPr>
        <p:blipFill>
          <a:blip r:embed="rId5">
            <a:alphaModFix/>
          </a:blip>
          <a:stretch>
            <a:fillRect/>
          </a:stretch>
        </p:blipFill>
        <p:spPr>
          <a:xfrm>
            <a:off x="6010676" y="1361314"/>
            <a:ext cx="1097275" cy="1695348"/>
          </a:xfrm>
          <a:prstGeom prst="rect">
            <a:avLst/>
          </a:prstGeom>
          <a:noFill/>
          <a:ln>
            <a:noFill/>
          </a:ln>
        </p:spPr>
      </p:pic>
      <p:pic>
        <p:nvPicPr>
          <p:cNvPr id="69" name="Google Shape;69;p10"/>
          <p:cNvPicPr preferRelativeResize="0"/>
          <p:nvPr/>
        </p:nvPicPr>
        <p:blipFill>
          <a:blip r:embed="rId6">
            <a:alphaModFix/>
          </a:blip>
          <a:stretch>
            <a:fillRect/>
          </a:stretch>
        </p:blipFill>
        <p:spPr>
          <a:xfrm>
            <a:off x="7389325" y="1606950"/>
            <a:ext cx="1580349" cy="1204076"/>
          </a:xfrm>
          <a:prstGeom prst="rect">
            <a:avLst/>
          </a:prstGeom>
          <a:noFill/>
          <a:ln>
            <a:noFill/>
          </a:ln>
        </p:spPr>
      </p:pic>
      <p:pic>
        <p:nvPicPr>
          <p:cNvPr id="70" name="Google Shape;70;p10"/>
          <p:cNvPicPr preferRelativeResize="0"/>
          <p:nvPr/>
        </p:nvPicPr>
        <p:blipFill>
          <a:blip r:embed="rId7">
            <a:alphaModFix/>
          </a:blip>
          <a:stretch>
            <a:fillRect/>
          </a:stretch>
        </p:blipFill>
        <p:spPr>
          <a:xfrm>
            <a:off x="8433038" y="537325"/>
            <a:ext cx="400050" cy="409575"/>
          </a:xfrm>
          <a:prstGeom prst="rect">
            <a:avLst/>
          </a:prstGeom>
          <a:noFill/>
          <a:ln>
            <a:noFill/>
          </a:ln>
        </p:spPr>
      </p:pic>
      <p:pic>
        <p:nvPicPr>
          <p:cNvPr id="71" name="Google Shape;71;p10"/>
          <p:cNvPicPr preferRelativeResize="0"/>
          <p:nvPr/>
        </p:nvPicPr>
        <p:blipFill>
          <a:blip r:embed="rId8">
            <a:alphaModFix/>
          </a:blip>
          <a:stretch>
            <a:fillRect/>
          </a:stretch>
        </p:blipFill>
        <p:spPr>
          <a:xfrm>
            <a:off x="7867250" y="556375"/>
            <a:ext cx="371475" cy="371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5"/>
        <p:cNvGrpSpPr/>
        <p:nvPr/>
      </p:nvGrpSpPr>
      <p:grpSpPr>
        <a:xfrm>
          <a:off x="0" y="0"/>
          <a:ext cx="0" cy="0"/>
          <a:chOff x="0" y="0"/>
          <a:chExt cx="0" cy="0"/>
        </a:xfrm>
      </p:grpSpPr>
      <p:sp>
        <p:nvSpPr>
          <p:cNvPr id="76" name="Google Shape;76;p11"/>
          <p:cNvSpPr txBox="1">
            <a:spLocks noGrp="1"/>
          </p:cNvSpPr>
          <p:nvPr>
            <p:ph type="body" idx="1"/>
          </p:nvPr>
        </p:nvSpPr>
        <p:spPr>
          <a:xfrm>
            <a:off x="310900" y="1017725"/>
            <a:ext cx="85221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In this lesson, you will:</a:t>
            </a:r>
            <a:r>
              <a:rPr lang="en"/>
              <a:t> </a:t>
            </a:r>
            <a:endParaRPr/>
          </a:p>
          <a:p>
            <a:pPr marL="457200" lvl="0" indent="-342900" algn="l" rtl="0">
              <a:lnSpc>
                <a:spcPct val="150000"/>
              </a:lnSpc>
              <a:spcBef>
                <a:spcPts val="1600"/>
              </a:spcBef>
              <a:spcAft>
                <a:spcPts val="0"/>
              </a:spcAft>
              <a:buSzPts val="1800"/>
              <a:buChar char="●"/>
            </a:pPr>
            <a:r>
              <a:rPr lang="en"/>
              <a:t>List examples of the hardware necessary for connecting devices to networks</a:t>
            </a:r>
            <a:endParaRPr/>
          </a:p>
        </p:txBody>
      </p:sp>
      <p:sp>
        <p:nvSpPr>
          <p:cNvPr id="77" name="Google Shape;77;p11"/>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Lesson 2: Networking hardware</a:t>
            </a:r>
            <a:endParaRPr/>
          </a:p>
        </p:txBody>
      </p:sp>
      <p:sp>
        <p:nvSpPr>
          <p:cNvPr id="78" name="Google Shape;78;p1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
        <p:nvSpPr>
          <p:cNvPr id="79" name="Google Shape;79;p11"/>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Objectives</a:t>
            </a:r>
            <a:endParaRPr/>
          </a:p>
        </p:txBody>
      </p:sp>
      <p:pic>
        <p:nvPicPr>
          <p:cNvPr id="80" name="Google Shape;80;p11"/>
          <p:cNvPicPr preferRelativeResize="0"/>
          <p:nvPr/>
        </p:nvPicPr>
        <p:blipFill>
          <a:blip r:embed="rId3">
            <a:alphaModFix/>
          </a:blip>
          <a:stretch>
            <a:fillRect/>
          </a:stretch>
        </p:blipFill>
        <p:spPr>
          <a:xfrm>
            <a:off x="8249350" y="391875"/>
            <a:ext cx="419100" cy="419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Quicksand"/>
                <a:ea typeface="Quicksand"/>
                <a:cs typeface="Quicksand"/>
                <a:sym typeface="Quicksand"/>
              </a:rPr>
              <a:t>Network hardware</a:t>
            </a:r>
            <a:endParaRPr sz="2400" b="1">
              <a:latin typeface="Quicksand"/>
              <a:ea typeface="Quicksand"/>
              <a:cs typeface="Quicksand"/>
              <a:sym typeface="Quicksand"/>
            </a:endParaRPr>
          </a:p>
          <a:p>
            <a:pPr marL="0" lvl="0" indent="0" algn="l" rtl="0">
              <a:spcBef>
                <a:spcPts val="0"/>
              </a:spcBef>
              <a:spcAft>
                <a:spcPts val="0"/>
              </a:spcAft>
              <a:buNone/>
            </a:pPr>
            <a:endParaRPr sz="2400" b="1">
              <a:latin typeface="Quicksand"/>
              <a:ea typeface="Quicksand"/>
              <a:cs typeface="Quicksand"/>
              <a:sym typeface="Quicksand"/>
            </a:endParaRPr>
          </a:p>
          <a:p>
            <a:pPr marL="0" lvl="0" indent="0" algn="l" rtl="0">
              <a:lnSpc>
                <a:spcPct val="115000"/>
              </a:lnSpc>
              <a:spcBef>
                <a:spcPts val="0"/>
              </a:spcBef>
              <a:spcAft>
                <a:spcPts val="0"/>
              </a:spcAft>
              <a:buNone/>
            </a:pPr>
            <a:r>
              <a:rPr lang="en" sz="1800">
                <a:solidFill>
                  <a:srgbClr val="674EA7"/>
                </a:solidFill>
                <a:latin typeface="Quicksand"/>
                <a:ea typeface="Quicksand"/>
                <a:cs typeface="Quicksand"/>
                <a:sym typeface="Quicksand"/>
              </a:rPr>
              <a:t>There are a number of pieces of hardware that are needed in order to create a network. You will become familiar with the following:</a:t>
            </a:r>
            <a:endParaRPr sz="1800">
              <a:solidFill>
                <a:srgbClr val="674EA7"/>
              </a:solidFill>
              <a:latin typeface="Quicksand"/>
              <a:ea typeface="Quicksand"/>
              <a:cs typeface="Quicksand"/>
              <a:sym typeface="Quicksand"/>
            </a:endParaRPr>
          </a:p>
          <a:p>
            <a:pPr marL="0" lvl="0" indent="0" algn="l" rtl="0">
              <a:lnSpc>
                <a:spcPct val="115000"/>
              </a:lnSpc>
              <a:spcBef>
                <a:spcPts val="0"/>
              </a:spcBef>
              <a:spcAft>
                <a:spcPts val="0"/>
              </a:spcAft>
              <a:buNone/>
            </a:pPr>
            <a:endParaRPr sz="1800">
              <a:solidFill>
                <a:srgbClr val="674EA7"/>
              </a:solidFill>
              <a:latin typeface="Quicksand"/>
              <a:ea typeface="Quicksand"/>
              <a:cs typeface="Quicksand"/>
              <a:sym typeface="Quicksand"/>
            </a:endParaRPr>
          </a:p>
          <a:p>
            <a:pPr marL="457200" lvl="0" indent="-342900" algn="l" rtl="0">
              <a:lnSpc>
                <a:spcPct val="150000"/>
              </a:lnSpc>
              <a:spcBef>
                <a:spcPts val="0"/>
              </a:spcBef>
              <a:spcAft>
                <a:spcPts val="0"/>
              </a:spcAft>
              <a:buSzPts val="1800"/>
              <a:buChar char="●"/>
            </a:pPr>
            <a:r>
              <a:rPr lang="en" sz="1800">
                <a:latin typeface="Quicksand"/>
                <a:ea typeface="Quicksand"/>
                <a:cs typeface="Quicksand"/>
                <a:sym typeface="Quicksand"/>
              </a:rPr>
              <a:t>Network cable</a:t>
            </a:r>
            <a:endParaRPr sz="1800">
              <a:latin typeface="Quicksand"/>
              <a:ea typeface="Quicksand"/>
              <a:cs typeface="Quicksand"/>
              <a:sym typeface="Quicksand"/>
            </a:endParaRPr>
          </a:p>
          <a:p>
            <a:pPr marL="457200" lvl="0" indent="-342900" algn="l" rtl="0">
              <a:lnSpc>
                <a:spcPct val="150000"/>
              </a:lnSpc>
              <a:spcBef>
                <a:spcPts val="0"/>
              </a:spcBef>
              <a:spcAft>
                <a:spcPts val="0"/>
              </a:spcAft>
              <a:buSzPts val="1800"/>
              <a:buFont typeface="Quicksand"/>
              <a:buChar char="●"/>
            </a:pPr>
            <a:r>
              <a:rPr lang="en" sz="1800">
                <a:latin typeface="Quicksand"/>
                <a:ea typeface="Quicksand"/>
                <a:cs typeface="Quicksand"/>
                <a:sym typeface="Quicksand"/>
              </a:rPr>
              <a:t>Hub</a:t>
            </a:r>
            <a:endParaRPr sz="1800">
              <a:latin typeface="Quicksand"/>
              <a:ea typeface="Quicksand"/>
              <a:cs typeface="Quicksand"/>
              <a:sym typeface="Quicksand"/>
            </a:endParaRPr>
          </a:p>
          <a:p>
            <a:pPr marL="457200" lvl="0" indent="-342900" algn="l" rtl="0">
              <a:lnSpc>
                <a:spcPct val="150000"/>
              </a:lnSpc>
              <a:spcBef>
                <a:spcPts val="0"/>
              </a:spcBef>
              <a:spcAft>
                <a:spcPts val="0"/>
              </a:spcAft>
              <a:buSzPts val="1800"/>
              <a:buFont typeface="Quicksand"/>
              <a:buChar char="●"/>
            </a:pPr>
            <a:r>
              <a:rPr lang="en" sz="1800">
                <a:latin typeface="Quicksand"/>
                <a:ea typeface="Quicksand"/>
                <a:cs typeface="Quicksand"/>
                <a:sym typeface="Quicksand"/>
              </a:rPr>
              <a:t>Server</a:t>
            </a:r>
            <a:endParaRPr sz="1800">
              <a:latin typeface="Quicksand"/>
              <a:ea typeface="Quicksand"/>
              <a:cs typeface="Quicksand"/>
              <a:sym typeface="Quicksand"/>
            </a:endParaRPr>
          </a:p>
          <a:p>
            <a:pPr marL="457200" lvl="0" indent="-342900" algn="l" rtl="0">
              <a:lnSpc>
                <a:spcPct val="150000"/>
              </a:lnSpc>
              <a:spcBef>
                <a:spcPts val="0"/>
              </a:spcBef>
              <a:spcAft>
                <a:spcPts val="0"/>
              </a:spcAft>
              <a:buSzPts val="1800"/>
              <a:buFont typeface="Quicksand"/>
              <a:buChar char="●"/>
            </a:pPr>
            <a:r>
              <a:rPr lang="en" sz="1800">
                <a:latin typeface="Quicksand"/>
                <a:ea typeface="Quicksand"/>
                <a:cs typeface="Quicksand"/>
                <a:sym typeface="Quicksand"/>
              </a:rPr>
              <a:t>Router</a:t>
            </a:r>
            <a:endParaRPr sz="1800">
              <a:latin typeface="Quicksand"/>
              <a:ea typeface="Quicksand"/>
              <a:cs typeface="Quicksand"/>
              <a:sym typeface="Quicksand"/>
            </a:endParaRPr>
          </a:p>
          <a:p>
            <a:pPr marL="0" lvl="0" indent="0" algn="l" rtl="0">
              <a:lnSpc>
                <a:spcPct val="115000"/>
              </a:lnSpc>
              <a:spcBef>
                <a:spcPts val="1600"/>
              </a:spcBef>
              <a:spcAft>
                <a:spcPts val="0"/>
              </a:spcAft>
              <a:buNone/>
            </a:pPr>
            <a:endParaRPr sz="1800">
              <a:solidFill>
                <a:srgbClr val="674EA7"/>
              </a:solidFill>
              <a:latin typeface="Quicksand"/>
              <a:ea typeface="Quicksand"/>
              <a:cs typeface="Quicksand"/>
              <a:sym typeface="Quicksand"/>
            </a:endParaRPr>
          </a:p>
          <a:p>
            <a:pPr marL="0" lvl="0" indent="0" algn="l" rtl="0">
              <a:lnSpc>
                <a:spcPct val="115000"/>
              </a:lnSpc>
              <a:spcBef>
                <a:spcPts val="0"/>
              </a:spcBef>
              <a:spcAft>
                <a:spcPts val="1600"/>
              </a:spcAft>
              <a:buNone/>
            </a:pPr>
            <a:endParaRPr sz="1800">
              <a:latin typeface="Quicksand"/>
              <a:ea typeface="Quicksand"/>
              <a:cs typeface="Quicksand"/>
              <a:sym typeface="Quicksand"/>
            </a:endParaRPr>
          </a:p>
        </p:txBody>
      </p:sp>
      <p:sp>
        <p:nvSpPr>
          <p:cNvPr id="86" name="Google Shape;86;p1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
        <p:nvSpPr>
          <p:cNvPr id="87" name="Google Shape;87;p12"/>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1</a:t>
            </a:r>
            <a:endParaRPr/>
          </a:p>
        </p:txBody>
      </p:sp>
      <p:pic>
        <p:nvPicPr>
          <p:cNvPr id="88" name="Google Shape;88;p12"/>
          <p:cNvPicPr preferRelativeResize="0"/>
          <p:nvPr/>
        </p:nvPicPr>
        <p:blipFill>
          <a:blip r:embed="rId3">
            <a:alphaModFix/>
          </a:blip>
          <a:stretch>
            <a:fillRect/>
          </a:stretch>
        </p:blipFill>
        <p:spPr>
          <a:xfrm>
            <a:off x="8294025" y="408650"/>
            <a:ext cx="419100" cy="419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Network cables</a:t>
            </a:r>
            <a:endParaRPr b="0"/>
          </a:p>
        </p:txBody>
      </p:sp>
      <p:sp>
        <p:nvSpPr>
          <p:cNvPr id="94" name="Google Shape;94;p1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
        <p:nvSpPr>
          <p:cNvPr id="95" name="Google Shape;95;p13"/>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To connect together different devices, you need cables. </a:t>
            </a:r>
            <a:endParaRPr/>
          </a:p>
          <a:p>
            <a:pPr marL="457200" lvl="0" indent="-342900" algn="l" rtl="0">
              <a:lnSpc>
                <a:spcPct val="115000"/>
              </a:lnSpc>
              <a:spcBef>
                <a:spcPts val="0"/>
              </a:spcBef>
              <a:spcAft>
                <a:spcPts val="0"/>
              </a:spcAft>
              <a:buSzPts val="1800"/>
              <a:buChar char="●"/>
            </a:pPr>
            <a:r>
              <a:rPr lang="en"/>
              <a:t>They have plastic plugs that connect into sockets on devices.</a:t>
            </a:r>
            <a:endParaRPr/>
          </a:p>
          <a:p>
            <a:pPr marL="457200" lvl="0" indent="-342900" algn="l" rtl="0">
              <a:lnSpc>
                <a:spcPct val="115000"/>
              </a:lnSpc>
              <a:spcBef>
                <a:spcPts val="0"/>
              </a:spcBef>
              <a:spcAft>
                <a:spcPts val="0"/>
              </a:spcAft>
              <a:buSzPts val="1800"/>
              <a:buChar char="●"/>
            </a:pPr>
            <a:r>
              <a:rPr lang="en"/>
              <a:t>The cable is made up of a number of copper wires.  </a:t>
            </a:r>
            <a:endParaRPr/>
          </a:p>
          <a:p>
            <a:pPr marL="457200" lvl="0" indent="-342900" algn="l" rtl="0">
              <a:lnSpc>
                <a:spcPct val="115000"/>
              </a:lnSpc>
              <a:spcBef>
                <a:spcPts val="0"/>
              </a:spcBef>
              <a:spcAft>
                <a:spcPts val="0"/>
              </a:spcAft>
              <a:buSzPts val="1800"/>
              <a:buChar char="●"/>
            </a:pPr>
            <a:r>
              <a:rPr lang="en"/>
              <a:t>Data can be sent in both directions across a cable.</a:t>
            </a:r>
            <a:endParaRPr/>
          </a:p>
          <a:p>
            <a:pPr marL="0" lvl="0" indent="0" algn="l" rtl="0">
              <a:spcBef>
                <a:spcPts val="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pic>
        <p:nvPicPr>
          <p:cNvPr id="96" name="Google Shape;96;p13"/>
          <p:cNvPicPr preferRelativeResize="0"/>
          <p:nvPr/>
        </p:nvPicPr>
        <p:blipFill>
          <a:blip r:embed="rId3">
            <a:alphaModFix/>
          </a:blip>
          <a:stretch>
            <a:fillRect/>
          </a:stretch>
        </p:blipFill>
        <p:spPr>
          <a:xfrm>
            <a:off x="6006737" y="1170137"/>
            <a:ext cx="1784069" cy="1486925"/>
          </a:xfrm>
          <a:prstGeom prst="rect">
            <a:avLst/>
          </a:prstGeom>
          <a:noFill/>
          <a:ln>
            <a:noFill/>
          </a:ln>
        </p:spPr>
      </p:pic>
      <p:pic>
        <p:nvPicPr>
          <p:cNvPr id="97" name="Google Shape;97;p13"/>
          <p:cNvPicPr preferRelativeResize="0"/>
          <p:nvPr/>
        </p:nvPicPr>
        <p:blipFill>
          <a:blip r:embed="rId4">
            <a:alphaModFix/>
          </a:blip>
          <a:stretch>
            <a:fillRect/>
          </a:stretch>
        </p:blipFill>
        <p:spPr>
          <a:xfrm>
            <a:off x="6011375" y="2657050"/>
            <a:ext cx="1774800" cy="1479200"/>
          </a:xfrm>
          <a:prstGeom prst="rect">
            <a:avLst/>
          </a:prstGeom>
          <a:noFill/>
          <a:ln>
            <a:noFill/>
          </a:ln>
        </p:spPr>
      </p:pic>
      <p:sp>
        <p:nvSpPr>
          <p:cNvPr id="98" name="Google Shape;98;p13"/>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1</a:t>
            </a:r>
            <a:endParaRPr/>
          </a:p>
        </p:txBody>
      </p:sp>
      <p:sp>
        <p:nvSpPr>
          <p:cNvPr id="99" name="Google Shape;99;p13"/>
          <p:cNvSpPr txBox="1">
            <a:spLocks noGrp="1"/>
          </p:cNvSpPr>
          <p:nvPr>
            <p:ph type="body" idx="2"/>
          </p:nvPr>
        </p:nvSpPr>
        <p:spPr>
          <a:xfrm>
            <a:off x="382200" y="4225075"/>
            <a:ext cx="8379600" cy="698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a:solidFill>
                  <a:srgbClr val="FFFFFF"/>
                </a:solidFill>
              </a:rPr>
              <a:t>Can you spot any network cables in the classroom?</a:t>
            </a:r>
            <a:endParaRPr/>
          </a:p>
        </p:txBody>
      </p:sp>
      <p:pic>
        <p:nvPicPr>
          <p:cNvPr id="100" name="Google Shape;100;p13"/>
          <p:cNvPicPr preferRelativeResize="0"/>
          <p:nvPr/>
        </p:nvPicPr>
        <p:blipFill>
          <a:blip r:embed="rId5">
            <a:alphaModFix/>
          </a:blip>
          <a:stretch>
            <a:fillRect/>
          </a:stretch>
        </p:blipFill>
        <p:spPr>
          <a:xfrm>
            <a:off x="8338088" y="420050"/>
            <a:ext cx="400050" cy="409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311400" y="3109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Build a network: scenario 1</a:t>
            </a:r>
            <a:endParaRPr b="0"/>
          </a:p>
        </p:txBody>
      </p:sp>
      <p:sp>
        <p:nvSpPr>
          <p:cNvPr id="106" name="Google Shape;106;p1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
        <p:nvSpPr>
          <p:cNvPr id="107" name="Google Shape;107;p14"/>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 small company has 4 people working for it with 4 computers.</a:t>
            </a:r>
            <a:endParaRPr/>
          </a:p>
          <a:p>
            <a:pPr marL="457200" lvl="0" indent="-342900" algn="l" rtl="0">
              <a:spcBef>
                <a:spcPts val="0"/>
              </a:spcBef>
              <a:spcAft>
                <a:spcPts val="0"/>
              </a:spcAft>
              <a:buSzPts val="1800"/>
              <a:buChar char="●"/>
            </a:pPr>
            <a:r>
              <a:rPr lang="en"/>
              <a:t>All computers now need to be networked together using cables so that they can communicate and access each other’s files.</a:t>
            </a:r>
            <a:endParaRPr/>
          </a:p>
          <a:p>
            <a:pPr marL="457200" lvl="0" indent="-342900" algn="l" rtl="0">
              <a:spcBef>
                <a:spcPts val="0"/>
              </a:spcBef>
              <a:spcAft>
                <a:spcPts val="0"/>
              </a:spcAft>
              <a:buSzPts val="1800"/>
              <a:buChar char="●"/>
            </a:pPr>
            <a:r>
              <a:rPr lang="en"/>
              <a:t>In pairs, use the computer icons and lines (representing cables) to illustrate the network.</a:t>
            </a:r>
            <a:endParaRPr/>
          </a:p>
          <a:p>
            <a:pPr marL="0" lvl="0" indent="0" algn="l" rtl="0">
              <a:spcBef>
                <a:spcPts val="1600"/>
              </a:spcBef>
              <a:spcAft>
                <a:spcPts val="0"/>
              </a:spcAft>
              <a:buNone/>
            </a:pPr>
            <a:endParaRPr/>
          </a:p>
          <a:p>
            <a:pPr marL="0" lvl="0" indent="0" algn="l" rtl="0">
              <a:spcBef>
                <a:spcPts val="16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108" name="Google Shape;108;p1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2</a:t>
            </a:r>
            <a:endParaRPr/>
          </a:p>
        </p:txBody>
      </p:sp>
      <p:sp>
        <p:nvSpPr>
          <p:cNvPr id="109" name="Google Shape;109;p14"/>
          <p:cNvSpPr txBox="1">
            <a:spLocks noGrp="1"/>
          </p:cNvSpPr>
          <p:nvPr>
            <p:ph type="body" idx="2"/>
          </p:nvPr>
        </p:nvSpPr>
        <p:spPr>
          <a:xfrm>
            <a:off x="470600" y="4307875"/>
            <a:ext cx="8379600" cy="698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a:solidFill>
                  <a:srgbClr val="FFFFFF"/>
                </a:solidFill>
              </a:rPr>
              <a:t>Remember: all computers must be connected together</a:t>
            </a:r>
            <a:endParaRPr/>
          </a:p>
        </p:txBody>
      </p:sp>
      <p:pic>
        <p:nvPicPr>
          <p:cNvPr id="110" name="Google Shape;110;p14"/>
          <p:cNvPicPr preferRelativeResize="0"/>
          <p:nvPr/>
        </p:nvPicPr>
        <p:blipFill>
          <a:blip r:embed="rId3">
            <a:alphaModFix/>
          </a:blip>
          <a:stretch>
            <a:fillRect/>
          </a:stretch>
        </p:blipFill>
        <p:spPr>
          <a:xfrm>
            <a:off x="6532625" y="1392750"/>
            <a:ext cx="592801" cy="592801"/>
          </a:xfrm>
          <a:prstGeom prst="rect">
            <a:avLst/>
          </a:prstGeom>
          <a:noFill/>
          <a:ln>
            <a:noFill/>
          </a:ln>
        </p:spPr>
      </p:pic>
      <p:pic>
        <p:nvPicPr>
          <p:cNvPr id="111" name="Google Shape;111;p14"/>
          <p:cNvPicPr preferRelativeResize="0"/>
          <p:nvPr/>
        </p:nvPicPr>
        <p:blipFill>
          <a:blip r:embed="rId3">
            <a:alphaModFix/>
          </a:blip>
          <a:stretch>
            <a:fillRect/>
          </a:stretch>
        </p:blipFill>
        <p:spPr>
          <a:xfrm>
            <a:off x="4939250" y="2524350"/>
            <a:ext cx="592801" cy="592801"/>
          </a:xfrm>
          <a:prstGeom prst="rect">
            <a:avLst/>
          </a:prstGeom>
          <a:noFill/>
          <a:ln>
            <a:noFill/>
          </a:ln>
        </p:spPr>
      </p:pic>
      <p:pic>
        <p:nvPicPr>
          <p:cNvPr id="112" name="Google Shape;112;p14"/>
          <p:cNvPicPr preferRelativeResize="0"/>
          <p:nvPr/>
        </p:nvPicPr>
        <p:blipFill>
          <a:blip r:embed="rId3">
            <a:alphaModFix/>
          </a:blip>
          <a:stretch>
            <a:fillRect/>
          </a:stretch>
        </p:blipFill>
        <p:spPr>
          <a:xfrm>
            <a:off x="8126000" y="2524337"/>
            <a:ext cx="592801" cy="592801"/>
          </a:xfrm>
          <a:prstGeom prst="rect">
            <a:avLst/>
          </a:prstGeom>
          <a:noFill/>
          <a:ln>
            <a:noFill/>
          </a:ln>
        </p:spPr>
      </p:pic>
      <p:pic>
        <p:nvPicPr>
          <p:cNvPr id="113" name="Google Shape;113;p14"/>
          <p:cNvPicPr preferRelativeResize="0"/>
          <p:nvPr/>
        </p:nvPicPr>
        <p:blipFill>
          <a:blip r:embed="rId3">
            <a:alphaModFix/>
          </a:blip>
          <a:stretch>
            <a:fillRect/>
          </a:stretch>
        </p:blipFill>
        <p:spPr>
          <a:xfrm>
            <a:off x="6532625" y="3522000"/>
            <a:ext cx="592801" cy="592801"/>
          </a:xfrm>
          <a:prstGeom prst="rect">
            <a:avLst/>
          </a:prstGeom>
          <a:noFill/>
          <a:ln>
            <a:noFill/>
          </a:ln>
        </p:spPr>
      </p:pic>
      <p:pic>
        <p:nvPicPr>
          <p:cNvPr id="114" name="Google Shape;114;p14"/>
          <p:cNvPicPr preferRelativeResize="0"/>
          <p:nvPr/>
        </p:nvPicPr>
        <p:blipFill>
          <a:blip r:embed="rId4">
            <a:alphaModFix/>
          </a:blip>
          <a:stretch>
            <a:fillRect/>
          </a:stretch>
        </p:blipFill>
        <p:spPr>
          <a:xfrm>
            <a:off x="8302850" y="411175"/>
            <a:ext cx="371475" cy="371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311400" y="3109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Hub</a:t>
            </a:r>
            <a:endParaRPr b="0"/>
          </a:p>
        </p:txBody>
      </p:sp>
      <p:sp>
        <p:nvSpPr>
          <p:cNvPr id="162" name="Google Shape;162;p1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sp>
        <p:nvSpPr>
          <p:cNvPr id="163" name="Google Shape;163;p17"/>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 hub connects a number of computers together.</a:t>
            </a:r>
            <a:endParaRPr/>
          </a:p>
          <a:p>
            <a:pPr marL="457200" lvl="0" indent="-342900" algn="l" rtl="0">
              <a:spcBef>
                <a:spcPts val="0"/>
              </a:spcBef>
              <a:spcAft>
                <a:spcPts val="0"/>
              </a:spcAft>
              <a:buSzPts val="1800"/>
              <a:buChar char="●"/>
            </a:pPr>
            <a:r>
              <a:rPr lang="en"/>
              <a:t>Ports allow cables to be plugged in from each connected computer.</a:t>
            </a:r>
            <a:endParaRPr/>
          </a:p>
          <a:p>
            <a:pPr marL="457200" lvl="0" indent="-342900" algn="l" rtl="0">
              <a:spcBef>
                <a:spcPts val="0"/>
              </a:spcBef>
              <a:spcAft>
                <a:spcPts val="0"/>
              </a:spcAft>
              <a:buSzPts val="1800"/>
              <a:buChar char="●"/>
            </a:pPr>
            <a:r>
              <a:rPr lang="en"/>
              <a:t>A message sent from computer A to computer B travels via the hub.</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164" name="Google Shape;164;p17"/>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3</a:t>
            </a:r>
            <a:endParaRPr/>
          </a:p>
        </p:txBody>
      </p:sp>
      <p:pic>
        <p:nvPicPr>
          <p:cNvPr id="165" name="Google Shape;165;p17"/>
          <p:cNvPicPr preferRelativeResize="0"/>
          <p:nvPr/>
        </p:nvPicPr>
        <p:blipFill>
          <a:blip r:embed="rId3">
            <a:alphaModFix/>
          </a:blip>
          <a:stretch>
            <a:fillRect/>
          </a:stretch>
        </p:blipFill>
        <p:spPr>
          <a:xfrm>
            <a:off x="4736600" y="1762200"/>
            <a:ext cx="3238200" cy="1619100"/>
          </a:xfrm>
          <a:prstGeom prst="rect">
            <a:avLst/>
          </a:prstGeom>
          <a:noFill/>
          <a:ln>
            <a:noFill/>
          </a:ln>
        </p:spPr>
      </p:pic>
      <p:sp>
        <p:nvSpPr>
          <p:cNvPr id="166" name="Google Shape;166;p17"/>
          <p:cNvSpPr txBox="1"/>
          <p:nvPr/>
        </p:nvSpPr>
        <p:spPr>
          <a:xfrm>
            <a:off x="6908050" y="2971475"/>
            <a:ext cx="1066800" cy="48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Quicksand"/>
                <a:ea typeface="Quicksand"/>
                <a:cs typeface="Quicksand"/>
                <a:sym typeface="Quicksand"/>
              </a:rPr>
              <a:t>Hub</a:t>
            </a:r>
            <a:endParaRPr sz="1800">
              <a:latin typeface="Quicksand"/>
              <a:ea typeface="Quicksand"/>
              <a:cs typeface="Quicksand"/>
              <a:sym typeface="Quicksand"/>
            </a:endParaRPr>
          </a:p>
        </p:txBody>
      </p:sp>
      <p:pic>
        <p:nvPicPr>
          <p:cNvPr id="167" name="Google Shape;167;p17"/>
          <p:cNvPicPr preferRelativeResize="0"/>
          <p:nvPr/>
        </p:nvPicPr>
        <p:blipFill>
          <a:blip r:embed="rId4">
            <a:alphaModFix/>
          </a:blip>
          <a:stretch>
            <a:fillRect/>
          </a:stretch>
        </p:blipFill>
        <p:spPr>
          <a:xfrm>
            <a:off x="8268700" y="445638"/>
            <a:ext cx="428625" cy="428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1"/>
        <p:cNvGrpSpPr/>
        <p:nvPr/>
      </p:nvGrpSpPr>
      <p:grpSpPr>
        <a:xfrm>
          <a:off x="0" y="0"/>
          <a:ext cx="0" cy="0"/>
          <a:chOff x="0" y="0"/>
          <a:chExt cx="0" cy="0"/>
        </a:xfrm>
      </p:grpSpPr>
      <p:sp>
        <p:nvSpPr>
          <p:cNvPr id="172" name="Google Shape;172;p18"/>
          <p:cNvSpPr txBox="1">
            <a:spLocks noGrp="1"/>
          </p:cNvSpPr>
          <p:nvPr>
            <p:ph type="title"/>
          </p:nvPr>
        </p:nvSpPr>
        <p:spPr>
          <a:xfrm>
            <a:off x="311400" y="3109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Build a network: scenario 2</a:t>
            </a:r>
            <a:endParaRPr b="0"/>
          </a:p>
        </p:txBody>
      </p:sp>
      <p:sp>
        <p:nvSpPr>
          <p:cNvPr id="173" name="Google Shape;173;p1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
        <p:nvSpPr>
          <p:cNvPr id="174" name="Google Shape;174;p18"/>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company wishes to install a hub to reduce the overall number of cables used to network the 4 computers.</a:t>
            </a:r>
            <a:endParaRPr/>
          </a:p>
          <a:p>
            <a:pPr marL="457200" lvl="0" indent="-342900" algn="l" rtl="0">
              <a:spcBef>
                <a:spcPts val="0"/>
              </a:spcBef>
              <a:spcAft>
                <a:spcPts val="0"/>
              </a:spcAft>
              <a:buSzPts val="1800"/>
              <a:buChar char="●"/>
            </a:pPr>
            <a:r>
              <a:rPr lang="en"/>
              <a:t>Use the computer icons in the worksheet provided.</a:t>
            </a:r>
            <a:endParaRPr/>
          </a:p>
          <a:p>
            <a:pPr marL="457200" lvl="0" indent="-342900" algn="l" rtl="0">
              <a:spcBef>
                <a:spcPts val="0"/>
              </a:spcBef>
              <a:spcAft>
                <a:spcPts val="0"/>
              </a:spcAft>
              <a:buSzPts val="1800"/>
              <a:buChar char="●"/>
            </a:pPr>
            <a:r>
              <a:rPr lang="en"/>
              <a:t>Work in pairs.</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175" name="Google Shape;175;p18"/>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3</a:t>
            </a:r>
            <a:endParaRPr/>
          </a:p>
        </p:txBody>
      </p:sp>
      <p:pic>
        <p:nvPicPr>
          <p:cNvPr id="176" name="Google Shape;176;p18"/>
          <p:cNvPicPr preferRelativeResize="0"/>
          <p:nvPr/>
        </p:nvPicPr>
        <p:blipFill>
          <a:blip r:embed="rId3">
            <a:alphaModFix/>
          </a:blip>
          <a:stretch>
            <a:fillRect/>
          </a:stretch>
        </p:blipFill>
        <p:spPr>
          <a:xfrm>
            <a:off x="6532625" y="1392750"/>
            <a:ext cx="592801" cy="592801"/>
          </a:xfrm>
          <a:prstGeom prst="rect">
            <a:avLst/>
          </a:prstGeom>
          <a:noFill/>
          <a:ln>
            <a:noFill/>
          </a:ln>
        </p:spPr>
      </p:pic>
      <p:pic>
        <p:nvPicPr>
          <p:cNvPr id="177" name="Google Shape;177;p18"/>
          <p:cNvPicPr preferRelativeResize="0"/>
          <p:nvPr/>
        </p:nvPicPr>
        <p:blipFill>
          <a:blip r:embed="rId3">
            <a:alphaModFix/>
          </a:blip>
          <a:stretch>
            <a:fillRect/>
          </a:stretch>
        </p:blipFill>
        <p:spPr>
          <a:xfrm>
            <a:off x="4939250" y="2524350"/>
            <a:ext cx="592801" cy="592801"/>
          </a:xfrm>
          <a:prstGeom prst="rect">
            <a:avLst/>
          </a:prstGeom>
          <a:noFill/>
          <a:ln>
            <a:noFill/>
          </a:ln>
        </p:spPr>
      </p:pic>
      <p:pic>
        <p:nvPicPr>
          <p:cNvPr id="178" name="Google Shape;178;p18"/>
          <p:cNvPicPr preferRelativeResize="0"/>
          <p:nvPr/>
        </p:nvPicPr>
        <p:blipFill>
          <a:blip r:embed="rId3">
            <a:alphaModFix/>
          </a:blip>
          <a:stretch>
            <a:fillRect/>
          </a:stretch>
        </p:blipFill>
        <p:spPr>
          <a:xfrm>
            <a:off x="8126000" y="2524337"/>
            <a:ext cx="592801" cy="592801"/>
          </a:xfrm>
          <a:prstGeom prst="rect">
            <a:avLst/>
          </a:prstGeom>
          <a:noFill/>
          <a:ln>
            <a:noFill/>
          </a:ln>
        </p:spPr>
      </p:pic>
      <p:pic>
        <p:nvPicPr>
          <p:cNvPr id="179" name="Google Shape;179;p18"/>
          <p:cNvPicPr preferRelativeResize="0"/>
          <p:nvPr/>
        </p:nvPicPr>
        <p:blipFill>
          <a:blip r:embed="rId3">
            <a:alphaModFix/>
          </a:blip>
          <a:stretch>
            <a:fillRect/>
          </a:stretch>
        </p:blipFill>
        <p:spPr>
          <a:xfrm>
            <a:off x="6532625" y="3522000"/>
            <a:ext cx="592801" cy="592801"/>
          </a:xfrm>
          <a:prstGeom prst="rect">
            <a:avLst/>
          </a:prstGeom>
          <a:noFill/>
          <a:ln>
            <a:noFill/>
          </a:ln>
        </p:spPr>
      </p:pic>
      <p:sp>
        <p:nvSpPr>
          <p:cNvPr id="180" name="Google Shape;180;p18"/>
          <p:cNvSpPr txBox="1"/>
          <p:nvPr/>
        </p:nvSpPr>
        <p:spPr>
          <a:xfrm>
            <a:off x="6337875" y="2350225"/>
            <a:ext cx="924600" cy="83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a:latin typeface="Quicksand"/>
                <a:ea typeface="Quicksand"/>
                <a:cs typeface="Quicksand"/>
                <a:sym typeface="Quicksand"/>
              </a:rPr>
              <a:t>?</a:t>
            </a:r>
            <a:endParaRPr sz="4000">
              <a:latin typeface="Quicksand"/>
              <a:ea typeface="Quicksand"/>
              <a:cs typeface="Quicksand"/>
              <a:sym typeface="Quicksand"/>
            </a:endParaRPr>
          </a:p>
        </p:txBody>
      </p:sp>
      <p:pic>
        <p:nvPicPr>
          <p:cNvPr id="181" name="Google Shape;181;p18"/>
          <p:cNvPicPr preferRelativeResize="0"/>
          <p:nvPr/>
        </p:nvPicPr>
        <p:blipFill>
          <a:blip r:embed="rId4">
            <a:alphaModFix/>
          </a:blip>
          <a:stretch>
            <a:fillRect/>
          </a:stretch>
        </p:blipFill>
        <p:spPr>
          <a:xfrm>
            <a:off x="8314025" y="411150"/>
            <a:ext cx="371475" cy="371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06"/>
        <p:cNvGrpSpPr/>
        <p:nvPr/>
      </p:nvGrpSpPr>
      <p:grpSpPr>
        <a:xfrm>
          <a:off x="0" y="0"/>
          <a:ext cx="0" cy="0"/>
          <a:chOff x="0" y="0"/>
          <a:chExt cx="0" cy="0"/>
        </a:xfrm>
      </p:grpSpPr>
      <p:sp>
        <p:nvSpPr>
          <p:cNvPr id="207" name="Google Shape;207;p20"/>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Server</a:t>
            </a:r>
            <a:endParaRPr b="0"/>
          </a:p>
        </p:txBody>
      </p:sp>
      <p:sp>
        <p:nvSpPr>
          <p:cNvPr id="208" name="Google Shape;208;p2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sp>
        <p:nvSpPr>
          <p:cNvPr id="209" name="Google Shape;209;p20"/>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Some networks will have a server.</a:t>
            </a:r>
            <a:endParaRPr/>
          </a:p>
          <a:p>
            <a:pPr marL="457200" lvl="0" indent="-342900" algn="l" rtl="0">
              <a:spcBef>
                <a:spcPts val="0"/>
              </a:spcBef>
              <a:spcAft>
                <a:spcPts val="0"/>
              </a:spcAft>
              <a:buSzPts val="1800"/>
              <a:buChar char="●"/>
            </a:pPr>
            <a:r>
              <a:rPr lang="en"/>
              <a:t>A server is a powerful computer which provides services.</a:t>
            </a:r>
            <a:endParaRPr/>
          </a:p>
          <a:p>
            <a:pPr marL="457200" lvl="0" indent="-342900" algn="l" rtl="0">
              <a:spcBef>
                <a:spcPts val="0"/>
              </a:spcBef>
              <a:spcAft>
                <a:spcPts val="0"/>
              </a:spcAft>
              <a:buSzPts val="1800"/>
              <a:buChar char="●"/>
            </a:pPr>
            <a:r>
              <a:rPr lang="en"/>
              <a:t>There are many different types of server, for example, a file server which stores files (i.e. text, images, sound, or video) that can be accessed by all devices on the network. </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210" name="Google Shape;210;p20"/>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4</a:t>
            </a:r>
            <a:endParaRPr/>
          </a:p>
        </p:txBody>
      </p:sp>
      <p:pic>
        <p:nvPicPr>
          <p:cNvPr id="211" name="Google Shape;211;p20"/>
          <p:cNvPicPr preferRelativeResize="0"/>
          <p:nvPr/>
        </p:nvPicPr>
        <p:blipFill>
          <a:blip r:embed="rId3">
            <a:alphaModFix/>
          </a:blip>
          <a:stretch>
            <a:fillRect/>
          </a:stretch>
        </p:blipFill>
        <p:spPr>
          <a:xfrm>
            <a:off x="6285748" y="1730635"/>
            <a:ext cx="1599075" cy="1968074"/>
          </a:xfrm>
          <a:prstGeom prst="rect">
            <a:avLst/>
          </a:prstGeom>
          <a:noFill/>
          <a:ln>
            <a:noFill/>
          </a:ln>
        </p:spPr>
      </p:pic>
      <p:sp>
        <p:nvSpPr>
          <p:cNvPr id="212" name="Google Shape;212;p20"/>
          <p:cNvSpPr txBox="1"/>
          <p:nvPr/>
        </p:nvSpPr>
        <p:spPr>
          <a:xfrm>
            <a:off x="6285750" y="1263950"/>
            <a:ext cx="1599000" cy="2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Quicksand"/>
                <a:ea typeface="Quicksand"/>
                <a:cs typeface="Quicksand"/>
                <a:sym typeface="Quicksand"/>
              </a:rPr>
              <a:t>File server</a:t>
            </a:r>
            <a:endParaRPr>
              <a:latin typeface="Quicksand"/>
              <a:ea typeface="Quicksand"/>
              <a:cs typeface="Quicksand"/>
              <a:sym typeface="Quicksand"/>
            </a:endParaRPr>
          </a:p>
        </p:txBody>
      </p:sp>
      <p:pic>
        <p:nvPicPr>
          <p:cNvPr id="213" name="Google Shape;213;p20"/>
          <p:cNvPicPr preferRelativeResize="0"/>
          <p:nvPr/>
        </p:nvPicPr>
        <p:blipFill>
          <a:blip r:embed="rId4">
            <a:alphaModFix/>
          </a:blip>
          <a:stretch>
            <a:fillRect/>
          </a:stretch>
        </p:blipFill>
        <p:spPr>
          <a:xfrm>
            <a:off x="8268700" y="445638"/>
            <a:ext cx="428625" cy="428625"/>
          </a:xfrm>
          <a:prstGeom prst="rect">
            <a:avLst/>
          </a:prstGeom>
          <a:noFill/>
          <a:ln>
            <a:noFill/>
          </a:ln>
        </p:spPr>
      </p:pic>
    </p:spTree>
  </p:cSld>
  <p:clrMapOvr>
    <a:masterClrMapping/>
  </p:clrMapOvr>
</p:sld>
</file>

<file path=ppt/theme/theme1.xml><?xml version="1.0" encoding="utf-8"?>
<a:theme xmlns:a="http://schemas.openxmlformats.org/drawingml/2006/main"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F114C7EFE4FF498AE064C06622F751" ma:contentTypeVersion="16" ma:contentTypeDescription="Create a new document." ma:contentTypeScope="" ma:versionID="7b7515dd05f906d5f26a687308f71b86">
  <xsd:schema xmlns:xsd="http://www.w3.org/2001/XMLSchema" xmlns:xs="http://www.w3.org/2001/XMLSchema" xmlns:p="http://schemas.microsoft.com/office/2006/metadata/properties" xmlns:ns2="a966b4a5-4248-447b-b597-ec598d04f9cf" xmlns:ns3="a392c3a2-4d82-4657-818b-0acf1aab57df" targetNamespace="http://schemas.microsoft.com/office/2006/metadata/properties" ma:root="true" ma:fieldsID="f945f7171d1e4be167ce3e5bd16f9e37" ns2:_="" ns3:_="">
    <xsd:import namespace="a966b4a5-4248-447b-b597-ec598d04f9cf"/>
    <xsd:import namespace="a392c3a2-4d82-4657-818b-0acf1aab57df"/>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66b4a5-4248-447b-b597-ec598d04f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327267d-bc41-472e-8668-b780c28214ed"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92c3a2-4d82-4657-818b-0acf1aab57d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bf9ecd9-ffb7-411b-a20b-d2110bea7e35}" ma:internalName="TaxCatchAll" ma:showField="CatchAllData" ma:web="a392c3a2-4d82-4657-818b-0acf1aab57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392c3a2-4d82-4657-818b-0acf1aab57df" xsi:nil="true"/>
    <lcf76f155ced4ddcb4097134ff3c332f xmlns="a966b4a5-4248-447b-b597-ec598d04f9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A6BBFAE-517E-422E-8D3D-A5F4AA0E6777}"/>
</file>

<file path=customXml/itemProps2.xml><?xml version="1.0" encoding="utf-8"?>
<ds:datastoreItem xmlns:ds="http://schemas.openxmlformats.org/officeDocument/2006/customXml" ds:itemID="{9D862CF7-6418-4274-BD12-956BC7108EB0}"/>
</file>

<file path=customXml/itemProps3.xml><?xml version="1.0" encoding="utf-8"?>
<ds:datastoreItem xmlns:ds="http://schemas.openxmlformats.org/officeDocument/2006/customXml" ds:itemID="{64F9A438-1B4E-4BB5-9220-661E92F23716}"/>
</file>

<file path=docProps/app.xml><?xml version="1.0" encoding="utf-8"?>
<Properties xmlns="http://schemas.openxmlformats.org/officeDocument/2006/extended-properties" xmlns:vt="http://schemas.openxmlformats.org/officeDocument/2006/docPropsVTypes">
  <TotalTime>0</TotalTime>
  <Words>1649</Words>
  <Application>Microsoft Office PowerPoint</Application>
  <PresentationFormat>On-screen Show (16:9)</PresentationFormat>
  <Paragraphs>182</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Quicksand</vt:lpstr>
      <vt:lpstr>Quicksand Light</vt:lpstr>
      <vt:lpstr>Arial</vt:lpstr>
      <vt:lpstr>NCCE Slides</vt:lpstr>
      <vt:lpstr>Lesson 2: Networking hardware</vt:lpstr>
      <vt:lpstr>What am I?</vt:lpstr>
      <vt:lpstr>Lesson 2: Networking hardware</vt:lpstr>
      <vt:lpstr>Network hardware  There are a number of pieces of hardware that are needed in order to create a network. You will become familiar with the following:  Network cable Hub Server Router  </vt:lpstr>
      <vt:lpstr>Network cables</vt:lpstr>
      <vt:lpstr>Build a network: scenario 1</vt:lpstr>
      <vt:lpstr>Hub</vt:lpstr>
      <vt:lpstr>Build a network: scenario 2</vt:lpstr>
      <vt:lpstr>Server</vt:lpstr>
      <vt:lpstr>Build a network: scenario 3</vt:lpstr>
      <vt:lpstr>Fill in the blanks  Fill in the six missing words describing a network cable, hub, and server.     </vt:lpstr>
      <vt:lpstr>Router</vt:lpstr>
      <vt:lpstr>Build a network : scenario 4</vt:lpstr>
      <vt:lpstr>True or false?</vt:lpstr>
      <vt:lpstr>Next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Networking hardware</dc:title>
  <cp:lastModifiedBy>Trubshaw, Miss R (John Taylor Free School)</cp:lastModifiedBy>
  <cp:revision>3</cp:revision>
  <dcterms:modified xsi:type="dcterms:W3CDTF">2021-06-07T11:00:37Z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0x010100F8F114C7EFE4FF498AE064C06622F751</vt:lpwstr>
  </property>
  <property fmtid="{D5CDD505-2E9C-101B-9397-08002B2CF9AE}" pid="3" name="MediaServiceImageTags">
    <vt:lpwstr/>
  </property>
</Properties>
</file>