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4"/>
  </p:sldMasterIdLst>
  <p:notesMasterIdLst>
    <p:notesMasterId r:id="rId22"/>
  </p:notesMasterIdLst>
  <p:sldIdLst>
    <p:sldId id="256" r:id="rId5"/>
    <p:sldId id="259" r:id="rId6"/>
    <p:sldId id="260" r:id="rId7"/>
    <p:sldId id="277" r:id="rId8"/>
    <p:sldId id="261" r:id="rId9"/>
    <p:sldId id="258" r:id="rId10"/>
    <p:sldId id="262" r:id="rId11"/>
    <p:sldId id="263" r:id="rId12"/>
    <p:sldId id="264" r:id="rId13"/>
    <p:sldId id="278" r:id="rId14"/>
    <p:sldId id="265" r:id="rId15"/>
    <p:sldId id="266" r:id="rId16"/>
    <p:sldId id="268" r:id="rId17"/>
    <p:sldId id="270" r:id="rId18"/>
    <p:sldId id="272" r:id="rId19"/>
    <p:sldId id="274" r:id="rId20"/>
    <p:sldId id="276" r:id="rId21"/>
  </p:sldIdLst>
  <p:sldSz cx="9144000" cy="5143500" type="screen16x9"/>
  <p:notesSz cx="6858000" cy="9144000"/>
  <p:embeddedFontLst>
    <p:embeddedFont>
      <p:font typeface="Quicksand" panose="020B0604020202020204" charset="0"/>
      <p:regular r:id="rId23"/>
      <p:bold r:id="rId24"/>
    </p:embeddedFont>
    <p:embeddedFont>
      <p:font typeface="Quicksand Light"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cce.io/og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users/stevepb-282134/?utm_source=link-attribution&amp;utm_medium=referral&amp;utm_campaign=image&amp;utm_content=532651"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532651"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users/472301-472301/?utm_source=link-attribution&amp;utm_medium=referral&amp;utm_campaign=image&amp;utm_content=2137664"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137664"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ixabay.com/users/kreatikar-8562930/?utm_source=link-attribution&amp;utm_medium=referral&amp;utm_campaign=image&amp;utm_content=3518980"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51898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photos/notebook-typing-coffee-computer-185061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users/stevepb-282134/?utm_source=link-attribution&amp;utm_medium=referral&amp;utm_campaign=image&amp;utm_content=532651"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53265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5fd18cfadb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5fd18cfad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000">
                <a:latin typeface="Quicksand"/>
                <a:ea typeface="Quicksand"/>
                <a:cs typeface="Quicksand"/>
                <a:sym typeface="Quicksand"/>
              </a:rPr>
              <a:t>Last updated: 24-11-20</a:t>
            </a:r>
            <a:endParaRPr sz="1000">
              <a:latin typeface="Quicksand"/>
              <a:ea typeface="Quicksand"/>
              <a:cs typeface="Quicksand"/>
              <a:sym typeface="Quicksand"/>
            </a:endParaRPr>
          </a:p>
          <a:p>
            <a:pPr marL="0" lvl="0" indent="0" algn="l" rtl="0">
              <a:lnSpc>
                <a:spcPct val="115000"/>
              </a:lnSpc>
              <a:spcBef>
                <a:spcPts val="0"/>
              </a:spcBef>
              <a:spcAft>
                <a:spcPts val="0"/>
              </a:spcAft>
              <a:buNone/>
            </a:pPr>
            <a:endParaRPr sz="1000">
              <a:latin typeface="Quicksand"/>
              <a:ea typeface="Quicksand"/>
              <a:cs typeface="Quicksand"/>
              <a:sym typeface="Quicksand"/>
            </a:endParaRPr>
          </a:p>
          <a:p>
            <a:pPr marL="0" lvl="0" indent="0" algn="l" rtl="0">
              <a:lnSpc>
                <a:spcPct val="115000"/>
              </a:lnSpc>
              <a:spcBef>
                <a:spcPts val="0"/>
              </a:spcBef>
              <a:spcAft>
                <a:spcPts val="0"/>
              </a:spcAft>
              <a:buNone/>
            </a:pPr>
            <a:r>
              <a:rPr lang="en-GB" sz="1000">
                <a:latin typeface="Quicksand"/>
                <a:ea typeface="Quicksand"/>
                <a:cs typeface="Quicksand"/>
                <a:sym typeface="Quicksand"/>
              </a:rPr>
              <a:t>Resources are regularly updated — please check that you are using the latest version. </a:t>
            </a:r>
            <a:endParaRPr sz="1000">
              <a:latin typeface="Quicksand"/>
              <a:ea typeface="Quicksand"/>
              <a:cs typeface="Quicksand"/>
              <a:sym typeface="Quicksand"/>
            </a:endParaRPr>
          </a:p>
          <a:p>
            <a:pPr marL="0" lvl="0" indent="0" algn="l" rtl="0">
              <a:lnSpc>
                <a:spcPct val="115000"/>
              </a:lnSpc>
              <a:spcBef>
                <a:spcPts val="0"/>
              </a:spcBef>
              <a:spcAft>
                <a:spcPts val="0"/>
              </a:spcAft>
              <a:buNone/>
            </a:pPr>
            <a:endParaRPr sz="1000">
              <a:latin typeface="Quicksand"/>
              <a:ea typeface="Quicksand"/>
              <a:cs typeface="Quicksand"/>
              <a:sym typeface="Quicksand"/>
            </a:endParaRPr>
          </a:p>
          <a:p>
            <a:pPr marL="0" lvl="0" indent="0" algn="l" rtl="0">
              <a:lnSpc>
                <a:spcPct val="115000"/>
              </a:lnSpc>
              <a:spcBef>
                <a:spcPts val="0"/>
              </a:spcBef>
              <a:spcAft>
                <a:spcPts val="0"/>
              </a:spcAft>
              <a:buNone/>
            </a:pPr>
            <a:r>
              <a:rPr lang="en-GB" sz="1000">
                <a:latin typeface="Quicksand"/>
                <a:ea typeface="Quicksand"/>
                <a:cs typeface="Quicksand"/>
                <a:sym typeface="Quicksand"/>
              </a:rPr>
              <a:t>This resource is licensed under the Open Government Licence, version 3. For more information on this licence, see </a:t>
            </a:r>
            <a:r>
              <a:rPr lang="en-GB" sz="1000" u="sng">
                <a:solidFill>
                  <a:schemeClr val="hlink"/>
                </a:solidFill>
                <a:latin typeface="Quicksand"/>
                <a:ea typeface="Quicksand"/>
                <a:cs typeface="Quicksand"/>
                <a:sym typeface="Quicksand"/>
                <a:hlinkClick r:id="rId3"/>
              </a:rPr>
              <a:t>ncce.io/ogl</a:t>
            </a:r>
            <a:r>
              <a:rPr lang="en-GB" sz="1000">
                <a:latin typeface="Quicksand"/>
                <a:ea typeface="Quicksand"/>
                <a:cs typeface="Quicksand"/>
                <a:sym typeface="Quicksand"/>
              </a:rPr>
              <a:t>.</a:t>
            </a:r>
            <a:endParaRPr sz="1000"/>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fd18cfadb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fd18cfadb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Note: in the previous exercise, learners used cell references for both values in the formula. In this exercise, they need to multiply the number in a cell by a fixed number, so one value will be a cell reference and the other will be typed directly into the formula.</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Prompt learners to think about how they could use autofill to quickly populate all the cells with the formula, and how this would be different from populating just the numbers (i.e. cell references are part of the pattern — on each row it should/will reference the cell from that row).</a:t>
            </a:r>
            <a:endParaRPr>
              <a:solidFill>
                <a:srgbClr val="333333"/>
              </a:solidFill>
            </a:endParaRPr>
          </a:p>
          <a:p>
            <a:pPr marL="0" lvl="0" indent="0" algn="l" rtl="0">
              <a:spcBef>
                <a:spcPts val="0"/>
              </a:spcBef>
              <a:spcAft>
                <a:spcPts val="0"/>
              </a:spcAft>
              <a:buNone/>
            </a:pPr>
            <a:endParaRPr>
              <a:solidFill>
                <a:srgbClr val="333333"/>
              </a:solidFill>
            </a:endParaRPr>
          </a:p>
          <a:p>
            <a:pPr marL="0" lvl="0" indent="0" algn="l" rtl="0">
              <a:spcBef>
                <a:spcPts val="0"/>
              </a:spcBef>
              <a:spcAft>
                <a:spcPts val="0"/>
              </a:spcAft>
              <a:buNone/>
            </a:pPr>
            <a:r>
              <a:rPr lang="en-GB">
                <a:solidFill>
                  <a:srgbClr val="333333"/>
                </a:solidFill>
              </a:rPr>
              <a:t>Image by </a:t>
            </a:r>
            <a:r>
              <a:rPr lang="en-GB" u="sng">
                <a:solidFill>
                  <a:srgbClr val="333333"/>
                </a:solidFill>
                <a:hlinkClick r:id="rId3">
                  <a:extLst>
                    <a:ext uri="{A12FA001-AC4F-418D-AE19-62706E023703}">
                      <ahyp:hlinkClr xmlns:ahyp="http://schemas.microsoft.com/office/drawing/2018/hyperlinkcolor" val="tx"/>
                    </a:ext>
                  </a:extLst>
                </a:hlinkClick>
              </a:rPr>
              <a:t>Steve Buissinne</a:t>
            </a:r>
            <a:r>
              <a:rPr lang="en-GB">
                <a:solidFill>
                  <a:srgbClr val="333333"/>
                </a:solidFill>
              </a:rPr>
              <a:t> from </a:t>
            </a:r>
            <a:r>
              <a:rPr lang="en-GB" u="sng">
                <a:solidFill>
                  <a:srgbClr val="333333"/>
                </a:solidFill>
                <a:hlinkClick r:id="rId4">
                  <a:extLst>
                    <a:ext uri="{A12FA001-AC4F-418D-AE19-62706E023703}">
                      <ahyp:hlinkClr xmlns:ahyp="http://schemas.microsoft.com/office/drawing/2018/hyperlinkcolor" val="tx"/>
                    </a:ext>
                  </a:extLst>
                </a:hlinkClick>
              </a:rPr>
              <a:t>Pixabay</a:t>
            </a:r>
            <a:r>
              <a:rPr lang="en-GB">
                <a:solidFill>
                  <a:srgbClr val="333333"/>
                </a:solidFill>
                <a:highlight>
                  <a:schemeClr val="lt1"/>
                </a:highlight>
              </a:rPr>
              <a:t> </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556044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fd18cfadb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fd18cfadb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rgbClr val="333333"/>
                </a:solidFill>
                <a:highlight>
                  <a:schemeClr val="lt1"/>
                </a:highlight>
              </a:rPr>
              <a:t>Image by </a:t>
            </a:r>
            <a:r>
              <a:rPr lang="en-GB" u="sng">
                <a:solidFill>
                  <a:srgbClr val="333333"/>
                </a:solidFill>
                <a:highlight>
                  <a:schemeClr val="lt1"/>
                </a:highlight>
                <a:hlinkClick r:id="rId3">
                  <a:extLst>
                    <a:ext uri="{A12FA001-AC4F-418D-AE19-62706E023703}">
                      <ahyp:hlinkClr xmlns:ahyp="http://schemas.microsoft.com/office/drawing/2018/hyperlinkcolor" val="tx"/>
                    </a:ext>
                  </a:extLst>
                </a:hlinkClick>
              </a:rPr>
              <a:t>Shahid Abdullah</a:t>
            </a:r>
            <a:r>
              <a:rPr lang="en-GB">
                <a:solidFill>
                  <a:srgbClr val="333333"/>
                </a:solidFill>
                <a:highlight>
                  <a:schemeClr val="lt1"/>
                </a:highlight>
              </a:rPr>
              <a:t> from </a:t>
            </a:r>
            <a:r>
              <a:rPr lang="en-GB" u="sng">
                <a:solidFill>
                  <a:srgbClr val="333333"/>
                </a:solidFill>
                <a:highlight>
                  <a:schemeClr val="lt1"/>
                </a:highlight>
                <a:hlinkClick r:id="rId4">
                  <a:extLst>
                    <a:ext uri="{A12FA001-AC4F-418D-AE19-62706E023703}">
                      <ahyp:hlinkClr xmlns:ahyp="http://schemas.microsoft.com/office/drawing/2018/hyperlinkcolor" val="tx"/>
                    </a:ext>
                  </a:extLst>
                </a:hlinkClick>
              </a:rPr>
              <a:t>Pixabay</a:t>
            </a:r>
            <a:r>
              <a:rPr lang="en-GB">
                <a:solidFill>
                  <a:srgbClr val="333333"/>
                </a:solidFill>
                <a:highlight>
                  <a:schemeClr val="lt1"/>
                </a:highlight>
              </a:rPr>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fd18cfadb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fd18cfadb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fd18cfadb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fd18cfadb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fd18cfadb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fd18cfadb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fd18cfadb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fd18cfadb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fd18cfadb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fd18cfadb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fd18cfadb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fd18cfadb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fd18cfad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fd18cfad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fd18cfadb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fd18cfad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Option to demonstrate this in action with a formula containing only values, such as “=3*2”. Highlight that this is the “wrong” way to do it because spreadsheets are much “cleverer” than that.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a:solidFill>
                  <a:srgbClr val="333333"/>
                </a:solidFill>
                <a:highlight>
                  <a:schemeClr val="lt1"/>
                </a:highlight>
              </a:rPr>
              <a:t>Image by </a:t>
            </a:r>
            <a:r>
              <a:rPr lang="en-GB" u="sng">
                <a:solidFill>
                  <a:srgbClr val="333333"/>
                </a:solidFill>
                <a:highlight>
                  <a:schemeClr val="lt1"/>
                </a:highlight>
                <a:hlinkClick r:id="rId3">
                  <a:extLst>
                    <a:ext uri="{A12FA001-AC4F-418D-AE19-62706E023703}">
                      <ahyp:hlinkClr xmlns:ahyp="http://schemas.microsoft.com/office/drawing/2018/hyperlinkcolor" val="tx"/>
                    </a:ext>
                  </a:extLst>
                </a:hlinkClick>
              </a:rPr>
              <a:t>Mudassar Iqbal</a:t>
            </a:r>
            <a:r>
              <a:rPr lang="en-GB">
                <a:solidFill>
                  <a:srgbClr val="333333"/>
                </a:solidFill>
                <a:highlight>
                  <a:schemeClr val="lt1"/>
                </a:highlight>
              </a:rPr>
              <a:t> from </a:t>
            </a:r>
            <a:r>
              <a:rPr lang="en-GB" u="sng">
                <a:solidFill>
                  <a:srgbClr val="333333"/>
                </a:solidFill>
                <a:highlight>
                  <a:schemeClr val="lt1"/>
                </a:highlight>
                <a:hlinkClick r:id="rId4">
                  <a:extLst>
                    <a:ext uri="{A12FA001-AC4F-418D-AE19-62706E023703}">
                      <ahyp:hlinkClr xmlns:ahyp="http://schemas.microsoft.com/office/drawing/2018/hyperlinkcolor" val="tx"/>
                    </a:ext>
                  </a:extLst>
                </a:hlinkClick>
              </a:rPr>
              <a:t>Pixabay</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fd18cfadb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fd18cfad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rgbClr val="434343"/>
                </a:solidFill>
              </a:rPr>
              <a:t>Optional: starter activity</a:t>
            </a:r>
            <a:endParaRPr>
              <a:solidFill>
                <a:srgbClr val="434343"/>
              </a:solidFill>
            </a:endParaRPr>
          </a:p>
          <a:p>
            <a:pPr marL="0" lvl="0" indent="0" algn="l" rtl="0">
              <a:spcBef>
                <a:spcPts val="0"/>
              </a:spcBef>
              <a:spcAft>
                <a:spcPts val="0"/>
              </a:spcAft>
              <a:buNone/>
            </a:pPr>
            <a:r>
              <a:rPr lang="en-GB">
                <a:solidFill>
                  <a:srgbClr val="434343"/>
                </a:solidFill>
                <a:latin typeface="Quicksand"/>
                <a:ea typeface="Quicksand"/>
                <a:cs typeface="Quicksand"/>
                <a:sym typeface="Quicksand"/>
              </a:rPr>
              <a:t>You may choose to circulate to provide tips on various ways to enter text more easily, e.g. using the Enter and Tab keys.</a:t>
            </a:r>
            <a:br>
              <a:rPr lang="en-GB">
                <a:solidFill>
                  <a:srgbClr val="434343"/>
                </a:solidFill>
                <a:latin typeface="Quicksand"/>
                <a:ea typeface="Quicksand"/>
                <a:cs typeface="Quicksand"/>
                <a:sym typeface="Quicksand"/>
              </a:rPr>
            </a:br>
            <a:r>
              <a:rPr lang="en-GB">
                <a:solidFill>
                  <a:srgbClr val="434343"/>
                </a:solidFill>
                <a:latin typeface="Quicksand"/>
                <a:ea typeface="Quicksand"/>
                <a:cs typeface="Quicksand"/>
                <a:sym typeface="Quicksand"/>
              </a:rPr>
              <a:t>And/or you may choose to have a discussion afterwards where these tips can be shared as a group.</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7655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fd18cfadb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fd18cfadb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is the better way to use formulas: with cell references. Here you are doing a calculation based on values in other cells.</a:t>
            </a:r>
            <a:endParaRPr/>
          </a:p>
          <a:p>
            <a:pPr marL="0" lvl="0" indent="0" algn="l" rtl="0">
              <a:spcBef>
                <a:spcPts val="0"/>
              </a:spcBef>
              <a:spcAft>
                <a:spcPts val="0"/>
              </a:spcAft>
              <a:buNone/>
            </a:pPr>
            <a:r>
              <a:rPr lang="en-GB"/>
              <a:t>(Option to do a demonstration of this.)</a:t>
            </a:r>
            <a:endParaRPr/>
          </a:p>
          <a:p>
            <a:pPr marL="0" lvl="0" indent="0" algn="l" rtl="0">
              <a:spcBef>
                <a:spcPts val="0"/>
              </a:spcBef>
              <a:spcAft>
                <a:spcPts val="0"/>
              </a:spcAft>
              <a:buNone/>
            </a:pPr>
            <a:endParaRPr/>
          </a:p>
          <a:p>
            <a:pPr marL="0" lvl="0" indent="0" algn="l" rtl="0">
              <a:spcBef>
                <a:spcPts val="0"/>
              </a:spcBef>
              <a:spcAft>
                <a:spcPts val="0"/>
              </a:spcAft>
              <a:buNone/>
            </a:pPr>
            <a:r>
              <a:rPr lang="en-GB"/>
              <a:t>Notice that the referenced cell becomes highlighted as you type, so you know you’ve got the right cell.</a:t>
            </a:r>
            <a:endParaRPr/>
          </a:p>
          <a:p>
            <a:pPr marL="0" lvl="0" indent="0" algn="l" rtl="0">
              <a:spcBef>
                <a:spcPts val="0"/>
              </a:spcBef>
              <a:spcAft>
                <a:spcPts val="0"/>
              </a:spcAft>
              <a:buNone/>
            </a:pPr>
            <a:endParaRPr/>
          </a:p>
          <a:p>
            <a:pPr marL="0" lvl="0" indent="0" algn="l" rtl="0">
              <a:spcBef>
                <a:spcPts val="0"/>
              </a:spcBef>
              <a:spcAft>
                <a:spcPts val="0"/>
              </a:spcAft>
              <a:buNone/>
            </a:pPr>
            <a:r>
              <a:rPr lang="en-GB"/>
              <a:t>It is important that the input text begins with the = symbol; there cannot be any other text (including space) before it. This </a:t>
            </a:r>
            <a:r>
              <a:rPr lang="en-GB">
                <a:solidFill>
                  <a:schemeClr val="dk1"/>
                </a:solidFill>
              </a:rPr>
              <a:t>tells the program that you want it to do a calculation for you and to show the result in this cell. Note that, on computers, we usually use a star for multiplication.</a:t>
            </a:r>
            <a:r>
              <a:rPr lang="en-GB"/>
              <a:t> </a:t>
            </a:r>
            <a:endParaRPr/>
          </a:p>
          <a:p>
            <a:pPr marL="0" lvl="0" indent="0" algn="l" rtl="0">
              <a:spcBef>
                <a:spcPts val="0"/>
              </a:spcBef>
              <a:spcAft>
                <a:spcPts val="0"/>
              </a:spcAft>
              <a:buNone/>
            </a:pPr>
            <a:endParaRPr/>
          </a:p>
          <a:p>
            <a:pPr marL="0" lvl="0" indent="0" algn="l" rtl="0">
              <a:spcBef>
                <a:spcPts val="0"/>
              </a:spcBef>
              <a:spcAft>
                <a:spcPts val="0"/>
              </a:spcAft>
              <a:buNone/>
            </a:pPr>
            <a:r>
              <a:rPr lang="en-GB"/>
              <a:t>(Spaces in between characters have been added here for readability, but they are not necessary)</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a:solidFill>
                  <a:schemeClr val="dk1"/>
                </a:solidFill>
              </a:rPr>
              <a:t>Notice that you’re typing the same formula each time, only the cell references change (but that change still follows a pattern, i.e. it’s always the adjacent cell).</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fd18cfadb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fd18cfad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rgbClr val="434343"/>
                </a:solidFill>
              </a:rPr>
              <a:t>Optional: starter activity</a:t>
            </a:r>
            <a:endParaRPr>
              <a:solidFill>
                <a:srgbClr val="434343"/>
              </a:solidFill>
            </a:endParaRPr>
          </a:p>
          <a:p>
            <a:pPr marL="0" lvl="0" indent="0" algn="l" rtl="0">
              <a:spcBef>
                <a:spcPts val="0"/>
              </a:spcBef>
              <a:spcAft>
                <a:spcPts val="0"/>
              </a:spcAft>
              <a:buNone/>
            </a:pPr>
            <a:r>
              <a:rPr lang="en-GB">
                <a:solidFill>
                  <a:srgbClr val="434343"/>
                </a:solidFill>
                <a:latin typeface="Quicksand"/>
                <a:ea typeface="Quicksand"/>
                <a:cs typeface="Quicksand"/>
                <a:sym typeface="Quicksand"/>
              </a:rPr>
              <a:t>You may choose to circulate to provide tips on various ways to enter text more easily, e.g. using the Enter and Tab keys.</a:t>
            </a:r>
            <a:br>
              <a:rPr lang="en-GB">
                <a:solidFill>
                  <a:srgbClr val="434343"/>
                </a:solidFill>
                <a:latin typeface="Quicksand"/>
                <a:ea typeface="Quicksand"/>
                <a:cs typeface="Quicksand"/>
                <a:sym typeface="Quicksand"/>
              </a:rPr>
            </a:br>
            <a:r>
              <a:rPr lang="en-GB">
                <a:solidFill>
                  <a:srgbClr val="434343"/>
                </a:solidFill>
                <a:latin typeface="Quicksand"/>
                <a:ea typeface="Quicksand"/>
                <a:cs typeface="Quicksand"/>
                <a:sym typeface="Quicksand"/>
              </a:rPr>
              <a:t>And/or you may choose to have a discussion afterwards where these tips can be shared as a group.</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fd18cfadb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fd18cfadb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You could display this slide while learners complete times tables on their own using formulas and cell references.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fd18cfadb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fd18cfadb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Demonstrate how make a spreadsheet automatically fill in data.</a:t>
            </a:r>
            <a:endParaRPr/>
          </a:p>
          <a:p>
            <a:pPr marL="0" lvl="0" indent="0" algn="l" rtl="0">
              <a:spcBef>
                <a:spcPts val="0"/>
              </a:spcBef>
              <a:spcAft>
                <a:spcPts val="0"/>
              </a:spcAft>
              <a:buNone/>
            </a:pPr>
            <a:endParaRPr/>
          </a:p>
          <a:p>
            <a:pPr marL="0" lvl="0" indent="0" algn="l" rtl="0">
              <a:spcBef>
                <a:spcPts val="0"/>
              </a:spcBef>
              <a:spcAft>
                <a:spcPts val="0"/>
              </a:spcAft>
              <a:buNone/>
            </a:pPr>
            <a:r>
              <a:rPr lang="en-GB"/>
              <a:t>Image source: </a:t>
            </a:r>
            <a:r>
              <a:rPr lang="en-GB" u="sng">
                <a:solidFill>
                  <a:schemeClr val="hlink"/>
                </a:solidFill>
                <a:hlinkClick r:id="rId3"/>
              </a:rPr>
              <a:t>https://pixabay.com/photos/notebook-typing-coffee-computer-1850613/</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fd18cfadb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fd18cfadb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Note: in the previous exercise, learners used cell references for both values in the formula. In this exercise, they need to multiply the number in a cell by a fixed number, so one value will be a cell reference and the other will be typed directly into the formula.</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Prompt learners to think about how they could use autofill to quickly populate all the cells with the formula, and how this would be different from populating just the numbers (i.e. cell references are part of the pattern — on each row it should/will reference the cell from that row).</a:t>
            </a:r>
            <a:endParaRPr>
              <a:solidFill>
                <a:srgbClr val="333333"/>
              </a:solidFill>
            </a:endParaRPr>
          </a:p>
          <a:p>
            <a:pPr marL="0" lvl="0" indent="0" algn="l" rtl="0">
              <a:spcBef>
                <a:spcPts val="0"/>
              </a:spcBef>
              <a:spcAft>
                <a:spcPts val="0"/>
              </a:spcAft>
              <a:buNone/>
            </a:pPr>
            <a:endParaRPr>
              <a:solidFill>
                <a:srgbClr val="333333"/>
              </a:solidFill>
            </a:endParaRPr>
          </a:p>
          <a:p>
            <a:pPr marL="0" lvl="0" indent="0" algn="l" rtl="0">
              <a:spcBef>
                <a:spcPts val="0"/>
              </a:spcBef>
              <a:spcAft>
                <a:spcPts val="0"/>
              </a:spcAft>
              <a:buNone/>
            </a:pPr>
            <a:r>
              <a:rPr lang="en-GB">
                <a:solidFill>
                  <a:srgbClr val="333333"/>
                </a:solidFill>
              </a:rPr>
              <a:t>Image by </a:t>
            </a:r>
            <a:r>
              <a:rPr lang="en-GB" u="sng">
                <a:solidFill>
                  <a:srgbClr val="333333"/>
                </a:solidFill>
                <a:hlinkClick r:id="rId3">
                  <a:extLst>
                    <a:ext uri="{A12FA001-AC4F-418D-AE19-62706E023703}">
                      <ahyp:hlinkClr xmlns:ahyp="http://schemas.microsoft.com/office/drawing/2018/hyperlinkcolor" val="tx"/>
                    </a:ext>
                  </a:extLst>
                </a:hlinkClick>
              </a:rPr>
              <a:t>Steve Buissinne</a:t>
            </a:r>
            <a:r>
              <a:rPr lang="en-GB">
                <a:solidFill>
                  <a:srgbClr val="333333"/>
                </a:solidFill>
              </a:rPr>
              <a:t> from </a:t>
            </a:r>
            <a:r>
              <a:rPr lang="en-GB" u="sng">
                <a:solidFill>
                  <a:srgbClr val="333333"/>
                </a:solidFill>
                <a:hlinkClick r:id="rId4">
                  <a:extLst>
                    <a:ext uri="{A12FA001-AC4F-418D-AE19-62706E023703}">
                      <ahyp:hlinkClr xmlns:ahyp="http://schemas.microsoft.com/office/drawing/2018/hyperlinkcolor" val="tx"/>
                    </a:ext>
                  </a:extLst>
                </a:hlinkClick>
              </a:rPr>
              <a:t>Pixabay</a:t>
            </a:r>
            <a:r>
              <a:rPr lang="en-GB">
                <a:solidFill>
                  <a:srgbClr val="333333"/>
                </a:solidFill>
                <a:highlight>
                  <a:schemeClr val="lt1"/>
                </a:highlight>
              </a:rPr>
              <a:t> </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 name="Google Shape;12;p2"/>
          <p:cNvSpPr txBox="1">
            <a:spLocks noGrp="1"/>
          </p:cNvSpPr>
          <p:nvPr>
            <p:ph type="subTitle" idx="1"/>
          </p:nvPr>
        </p:nvSpPr>
        <p:spPr>
          <a:xfrm>
            <a:off x="532725" y="2665400"/>
            <a:ext cx="8095800" cy="73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3" name="Google Shape;13;p2"/>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pic>
        <p:nvPicPr>
          <p:cNvPr id="14" name="Google Shape;14;p2"/>
          <p:cNvPicPr preferRelativeResize="0"/>
          <p:nvPr/>
        </p:nvPicPr>
        <p:blipFill>
          <a:blip r:embed="rId2">
            <a:alphaModFix/>
          </a:blip>
          <a:stretch>
            <a:fillRect/>
          </a:stretch>
        </p:blipFill>
        <p:spPr>
          <a:xfrm>
            <a:off x="7166250" y="4114800"/>
            <a:ext cx="1714500" cy="762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310900" y="1017725"/>
            <a:ext cx="8522100" cy="3811500"/>
          </a:xfrm>
          <a:prstGeom prst="rect">
            <a:avLst/>
          </a:prstGeom>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Char char="●"/>
              <a:defRPr/>
            </a:lvl1pPr>
            <a:lvl2pPr marL="914400" lvl="1" indent="-317500" rtl="0">
              <a:lnSpc>
                <a:spcPct val="115000"/>
              </a:lnSpc>
              <a:spcBef>
                <a:spcPts val="160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7" name="Google Shape;17;p3"/>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8" name="Google Shape;18;p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19" name="Google Shape;19;p3"/>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a:lnSpc>
                <a:spcPct val="100000"/>
              </a:lnSpc>
              <a:spcBef>
                <a:spcPts val="0"/>
              </a:spcBef>
              <a:spcAft>
                <a:spcPts val="0"/>
              </a:spcAft>
              <a:buNone/>
              <a:defRPr sz="1200" b="1"/>
            </a:lvl1pPr>
            <a:lvl2pPr lvl="1">
              <a:spcBef>
                <a:spcPts val="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310900" y="1017725"/>
            <a:ext cx="8521200" cy="30972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2" name="Google Shape;22;p4"/>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 name="Google Shape;23;p4"/>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 name="Google Shape;24;p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25" name="Google Shape;25;p4"/>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26"/>
        <p:cNvGrpSpPr/>
        <p:nvPr/>
      </p:nvGrpSpPr>
      <p:grpSpPr>
        <a:xfrm>
          <a:off x="0" y="0"/>
          <a:ext cx="0" cy="0"/>
          <a:chOff x="0" y="0"/>
          <a:chExt cx="0" cy="0"/>
        </a:xfrm>
      </p:grpSpPr>
      <p:sp>
        <p:nvSpPr>
          <p:cNvPr id="27" name="Google Shape;27;p5"/>
          <p:cNvSpPr txBox="1">
            <a:spLocks noGrp="1"/>
          </p:cNvSpPr>
          <p:nvPr>
            <p:ph type="body" idx="1"/>
          </p:nvPr>
        </p:nvSpPr>
        <p:spPr>
          <a:xfrm>
            <a:off x="310900" y="472000"/>
            <a:ext cx="8521200" cy="37953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8" name="Google Shape;28;p5"/>
          <p:cNvSpPr txBox="1">
            <a:spLocks noGrp="1"/>
          </p:cNvSpPr>
          <p:nvPr>
            <p:ph type="body" idx="2"/>
          </p:nvPr>
        </p:nvSpPr>
        <p:spPr>
          <a:xfrm>
            <a:off x="310900" y="4282175"/>
            <a:ext cx="8521200" cy="546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9" name="Google Shape;29;p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30" name="Google Shape;30;p5"/>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310900" y="1017725"/>
            <a:ext cx="8521200" cy="38115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3" name="Google Shape;33;p6"/>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35" name="Google Shape;35;p6"/>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310900" y="1170124"/>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8" name="Google Shape;38;p7"/>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40" name="Google Shape;40;p7"/>
          <p:cNvSpPr txBox="1">
            <a:spLocks noGrp="1"/>
          </p:cNvSpPr>
          <p:nvPr>
            <p:ph type="body" idx="2"/>
          </p:nvPr>
        </p:nvSpPr>
        <p:spPr>
          <a:xfrm>
            <a:off x="4736600" y="1170100"/>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1" name="Google Shape;41;p7"/>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0">
                <a:latin typeface="Quicksand Light"/>
                <a:ea typeface="Quicksand Light"/>
                <a:cs typeface="Quicksand Light"/>
                <a:sym typeface="Quicksand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 name="Google Shape;44;p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45" name="Google Shape;45;p8"/>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1155CC">
            <a:alpha val="5590"/>
          </a:srgbClr>
        </a:solidFill>
        <a:effectLst/>
      </p:bgPr>
    </p:bg>
    <p:spTree>
      <p:nvGrpSpPr>
        <p:cNvPr id="1" name="Shape 5"/>
        <p:cNvGrpSpPr/>
        <p:nvPr/>
      </p:nvGrpSpPr>
      <p:grpSpPr>
        <a:xfrm>
          <a:off x="0" y="0"/>
          <a:ext cx="0" cy="0"/>
          <a:chOff x="0" y="0"/>
          <a:chExt cx="0" cy="0"/>
        </a:xfrm>
      </p:grpSpPr>
      <p:sp>
        <p:nvSpPr>
          <p:cNvPr id="6" name="Google Shape;6;p1"/>
          <p:cNvSpPr/>
          <p:nvPr/>
        </p:nvSpPr>
        <p:spPr>
          <a:xfrm>
            <a:off x="0" y="2725"/>
            <a:ext cx="91440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
        <p:nvSpPr>
          <p:cNvPr id="9" name="Google Shape;9;p1"/>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lvl="0" algn="ctr" rtl="0">
              <a:buNone/>
              <a:defRPr sz="800">
                <a:solidFill>
                  <a:srgbClr val="494985"/>
                </a:solidFill>
                <a:latin typeface="Quicksand Light"/>
                <a:ea typeface="Quicksand Light"/>
                <a:cs typeface="Quicksand Light"/>
                <a:sym typeface="Quicksand Light"/>
              </a:defRPr>
            </a:lvl1pPr>
            <a:lvl2pPr lvl="1" algn="ctr" rtl="0">
              <a:buNone/>
              <a:defRPr sz="800">
                <a:solidFill>
                  <a:srgbClr val="494985"/>
                </a:solidFill>
                <a:latin typeface="Quicksand Light"/>
                <a:ea typeface="Quicksand Light"/>
                <a:cs typeface="Quicksand Light"/>
                <a:sym typeface="Quicksand Light"/>
              </a:defRPr>
            </a:lvl2pPr>
            <a:lvl3pPr lvl="2" algn="ctr" rtl="0">
              <a:buNone/>
              <a:defRPr sz="800">
                <a:solidFill>
                  <a:srgbClr val="494985"/>
                </a:solidFill>
                <a:latin typeface="Quicksand Light"/>
                <a:ea typeface="Quicksand Light"/>
                <a:cs typeface="Quicksand Light"/>
                <a:sym typeface="Quicksand Light"/>
              </a:defRPr>
            </a:lvl3pPr>
            <a:lvl4pPr lvl="3" algn="ctr" rtl="0">
              <a:buNone/>
              <a:defRPr sz="800">
                <a:solidFill>
                  <a:srgbClr val="494985"/>
                </a:solidFill>
                <a:latin typeface="Quicksand Light"/>
                <a:ea typeface="Quicksand Light"/>
                <a:cs typeface="Quicksand Light"/>
                <a:sym typeface="Quicksand Light"/>
              </a:defRPr>
            </a:lvl4pPr>
            <a:lvl5pPr lvl="4" algn="ctr" rtl="0">
              <a:buNone/>
              <a:defRPr sz="800">
                <a:solidFill>
                  <a:srgbClr val="494985"/>
                </a:solidFill>
                <a:latin typeface="Quicksand Light"/>
                <a:ea typeface="Quicksand Light"/>
                <a:cs typeface="Quicksand Light"/>
                <a:sym typeface="Quicksand Light"/>
              </a:defRPr>
            </a:lvl5pPr>
            <a:lvl6pPr lvl="5" algn="ctr" rtl="0">
              <a:buNone/>
              <a:defRPr sz="800">
                <a:solidFill>
                  <a:srgbClr val="494985"/>
                </a:solidFill>
                <a:latin typeface="Quicksand Light"/>
                <a:ea typeface="Quicksand Light"/>
                <a:cs typeface="Quicksand Light"/>
                <a:sym typeface="Quicksand Light"/>
              </a:defRPr>
            </a:lvl6pPr>
            <a:lvl7pPr lvl="6" algn="ctr" rtl="0">
              <a:buNone/>
              <a:defRPr sz="800">
                <a:solidFill>
                  <a:srgbClr val="494985"/>
                </a:solidFill>
                <a:latin typeface="Quicksand Light"/>
                <a:ea typeface="Quicksand Light"/>
                <a:cs typeface="Quicksand Light"/>
                <a:sym typeface="Quicksand Light"/>
              </a:defRPr>
            </a:lvl7pPr>
            <a:lvl8pPr lvl="7" algn="ctr" rtl="0">
              <a:buNone/>
              <a:defRPr sz="800">
                <a:solidFill>
                  <a:srgbClr val="494985"/>
                </a:solidFill>
                <a:latin typeface="Quicksand Light"/>
                <a:ea typeface="Quicksand Light"/>
                <a:cs typeface="Quicksand Light"/>
                <a:sym typeface="Quicksand Light"/>
              </a:defRPr>
            </a:lvl8pPr>
            <a:lvl9pPr lvl="8" algn="ctr"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Lesson 2: Quick calculations</a:t>
            </a:r>
            <a:endParaRPr/>
          </a:p>
        </p:txBody>
      </p:sp>
      <p:sp>
        <p:nvSpPr>
          <p:cNvPr id="53" name="Google Shape;53;p10"/>
          <p:cNvSpPr txBox="1">
            <a:spLocks noGrp="1"/>
          </p:cNvSpPr>
          <p:nvPr>
            <p:ph type="subTitle" idx="1"/>
          </p:nvPr>
        </p:nvSpPr>
        <p:spPr>
          <a:xfrm>
            <a:off x="532725" y="2665400"/>
            <a:ext cx="8095800" cy="73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Year 7 – Modelling Data – Spreadsheets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7"/>
        <p:cNvGrpSpPr/>
        <p:nvPr/>
      </p:nvGrpSpPr>
      <p:grpSpPr>
        <a:xfrm>
          <a:off x="0" y="0"/>
          <a:ext cx="0" cy="0"/>
          <a:chOff x="0" y="0"/>
          <a:chExt cx="0" cy="0"/>
        </a:xfrm>
      </p:grpSpPr>
      <p:sp>
        <p:nvSpPr>
          <p:cNvPr id="118" name="Google Shape;118;p18"/>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342900" lvl="0" algn="l" rtl="0">
              <a:spcBef>
                <a:spcPts val="1600"/>
              </a:spcBef>
              <a:spcAft>
                <a:spcPts val="1600"/>
              </a:spcAft>
              <a:buFont typeface="+mj-lt"/>
              <a:buAutoNum type="arabicPeriod"/>
            </a:pPr>
            <a:r>
              <a:rPr lang="en-GB" dirty="0"/>
              <a:t>10 mins before the end of the lesson, save your spreadsheet to your OneDrive and upload it to TEAMS.</a:t>
            </a:r>
          </a:p>
          <a:p>
            <a:pPr marL="342900" lvl="0" algn="l" rtl="0">
              <a:spcBef>
                <a:spcPts val="1600"/>
              </a:spcBef>
              <a:spcAft>
                <a:spcPts val="1600"/>
              </a:spcAft>
              <a:buFont typeface="+mj-lt"/>
              <a:buAutoNum type="arabicPeriod"/>
            </a:pPr>
            <a:r>
              <a:rPr lang="en-GB" dirty="0"/>
              <a:t>This will be under assignment “Lesson 2 – Party Ingredients”</a:t>
            </a:r>
            <a:endParaRPr dirty="0"/>
          </a:p>
        </p:txBody>
      </p:sp>
      <p:sp>
        <p:nvSpPr>
          <p:cNvPr id="119" name="Google Shape;119;p18"/>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Party time!</a:t>
            </a:r>
            <a:endParaRPr/>
          </a:p>
        </p:txBody>
      </p:sp>
      <p:sp>
        <p:nvSpPr>
          <p:cNvPr id="120" name="Google Shape;120;p1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10</a:t>
            </a:fld>
            <a:endParaRPr/>
          </a:p>
        </p:txBody>
      </p:sp>
      <p:sp>
        <p:nvSpPr>
          <p:cNvPr id="121" name="Google Shape;121;p18"/>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122" name="Google Shape;122;p18"/>
          <p:cNvPicPr preferRelativeResize="0"/>
          <p:nvPr/>
        </p:nvPicPr>
        <p:blipFill>
          <a:blip r:embed="rId3">
            <a:alphaModFix/>
          </a:blip>
          <a:stretch>
            <a:fillRect/>
          </a:stretch>
        </p:blipFill>
        <p:spPr>
          <a:xfrm>
            <a:off x="4736600" y="1319458"/>
            <a:ext cx="4096501" cy="3360429"/>
          </a:xfrm>
          <a:prstGeom prst="rect">
            <a:avLst/>
          </a:prstGeom>
          <a:noFill/>
          <a:ln>
            <a:noFill/>
          </a:ln>
        </p:spPr>
      </p:pic>
    </p:spTree>
    <p:extLst>
      <p:ext uri="{BB962C8B-B14F-4D97-AF65-F5344CB8AC3E}">
        <p14:creationId xmlns:p14="http://schemas.microsoft.com/office/powerpoint/2010/main" val="571747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Calculation quiz!</a:t>
            </a:r>
            <a:endParaRPr/>
          </a:p>
        </p:txBody>
      </p:sp>
      <p:sp>
        <p:nvSpPr>
          <p:cNvPr id="128" name="Google Shape;128;p1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11</a:t>
            </a:fld>
            <a:endParaRPr/>
          </a:p>
        </p:txBody>
      </p:sp>
      <p:sp>
        <p:nvSpPr>
          <p:cNvPr id="129" name="Google Shape;129;p19"/>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Plenary</a:t>
            </a:r>
            <a:endParaRPr/>
          </a:p>
        </p:txBody>
      </p:sp>
      <p:pic>
        <p:nvPicPr>
          <p:cNvPr id="130" name="Google Shape;130;p19"/>
          <p:cNvPicPr preferRelativeResize="0"/>
          <p:nvPr/>
        </p:nvPicPr>
        <p:blipFill>
          <a:blip r:embed="rId3">
            <a:alphaModFix/>
          </a:blip>
          <a:stretch>
            <a:fillRect/>
          </a:stretch>
        </p:blipFill>
        <p:spPr>
          <a:xfrm>
            <a:off x="1403723" y="1333338"/>
            <a:ext cx="6336550" cy="3180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Calculation quiz</a:t>
            </a:r>
            <a:endParaRPr/>
          </a:p>
          <a:p>
            <a:pPr marL="0" lvl="0" indent="0" algn="l" rtl="0">
              <a:spcBef>
                <a:spcPts val="0"/>
              </a:spcBef>
              <a:spcAft>
                <a:spcPts val="0"/>
              </a:spcAft>
              <a:buNone/>
            </a:pPr>
            <a:endParaRPr/>
          </a:p>
          <a:p>
            <a:pPr marL="0" lvl="0" indent="0" algn="ctr" rtl="0">
              <a:spcBef>
                <a:spcPts val="0"/>
              </a:spcBef>
              <a:spcAft>
                <a:spcPts val="0"/>
              </a:spcAft>
              <a:buNone/>
            </a:pPr>
            <a:r>
              <a:rPr lang="en-GB"/>
              <a:t>14 x 7 = ?</a:t>
            </a:r>
            <a:endParaRPr/>
          </a:p>
        </p:txBody>
      </p:sp>
      <p:sp>
        <p:nvSpPr>
          <p:cNvPr id="136" name="Google Shape;136;p2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12</a:t>
            </a:fld>
            <a:endParaRPr/>
          </a:p>
        </p:txBody>
      </p:sp>
      <p:sp>
        <p:nvSpPr>
          <p:cNvPr id="137" name="Google Shape;137;p20"/>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Plenary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Calculation quiz</a:t>
            </a:r>
            <a:endParaRPr/>
          </a:p>
          <a:p>
            <a:pPr marL="0" lvl="0" indent="0" algn="l" rtl="0">
              <a:spcBef>
                <a:spcPts val="0"/>
              </a:spcBef>
              <a:spcAft>
                <a:spcPts val="0"/>
              </a:spcAft>
              <a:buNone/>
            </a:pPr>
            <a:endParaRPr/>
          </a:p>
          <a:p>
            <a:pPr marL="0" lvl="0" indent="0" algn="ctr" rtl="0">
              <a:spcBef>
                <a:spcPts val="0"/>
              </a:spcBef>
              <a:spcAft>
                <a:spcPts val="0"/>
              </a:spcAft>
              <a:buNone/>
            </a:pPr>
            <a:r>
              <a:rPr lang="en-GB"/>
              <a:t>179 + 56 = ?</a:t>
            </a:r>
            <a:endParaRPr/>
          </a:p>
          <a:p>
            <a:pPr marL="0" lvl="0" indent="0" algn="ctr" rtl="0">
              <a:spcBef>
                <a:spcPts val="0"/>
              </a:spcBef>
              <a:spcAft>
                <a:spcPts val="0"/>
              </a:spcAft>
              <a:buNone/>
            </a:pPr>
            <a:endParaRPr/>
          </a:p>
        </p:txBody>
      </p:sp>
      <p:sp>
        <p:nvSpPr>
          <p:cNvPr id="150" name="Google Shape;150;p2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13</a:t>
            </a:fld>
            <a:endParaRPr/>
          </a:p>
        </p:txBody>
      </p:sp>
      <p:sp>
        <p:nvSpPr>
          <p:cNvPr id="151" name="Google Shape;151;p22"/>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Plenary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Calculation quiz</a:t>
            </a:r>
            <a:endParaRPr/>
          </a:p>
          <a:p>
            <a:pPr marL="0" lvl="0" indent="0" algn="l" rtl="0">
              <a:spcBef>
                <a:spcPts val="0"/>
              </a:spcBef>
              <a:spcAft>
                <a:spcPts val="0"/>
              </a:spcAft>
              <a:buNone/>
            </a:pPr>
            <a:endParaRPr/>
          </a:p>
          <a:p>
            <a:pPr marL="0" lvl="0" indent="0" algn="ctr" rtl="0">
              <a:spcBef>
                <a:spcPts val="0"/>
              </a:spcBef>
              <a:spcAft>
                <a:spcPts val="0"/>
              </a:spcAft>
              <a:buNone/>
            </a:pPr>
            <a:r>
              <a:rPr lang="en-GB"/>
              <a:t>625 – 341 = ?</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164" name="Google Shape;164;p2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14</a:t>
            </a:fld>
            <a:endParaRPr/>
          </a:p>
        </p:txBody>
      </p:sp>
      <p:sp>
        <p:nvSpPr>
          <p:cNvPr id="165" name="Google Shape;165;p24"/>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Plenary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Calculation quiz</a:t>
            </a:r>
            <a:endParaRPr/>
          </a:p>
          <a:p>
            <a:pPr marL="0" lvl="0" indent="0" algn="l" rtl="0">
              <a:spcBef>
                <a:spcPts val="0"/>
              </a:spcBef>
              <a:spcAft>
                <a:spcPts val="0"/>
              </a:spcAft>
              <a:buNone/>
            </a:pPr>
            <a:endParaRPr/>
          </a:p>
          <a:p>
            <a:pPr marL="0" lvl="0" indent="0" algn="ctr" rtl="0">
              <a:spcBef>
                <a:spcPts val="0"/>
              </a:spcBef>
              <a:spcAft>
                <a:spcPts val="0"/>
              </a:spcAft>
              <a:buNone/>
            </a:pPr>
            <a:r>
              <a:rPr lang="en-GB"/>
              <a:t>8 x 77 = ?</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178" name="Google Shape;178;p2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15</a:t>
            </a:fld>
            <a:endParaRPr/>
          </a:p>
        </p:txBody>
      </p:sp>
      <p:sp>
        <p:nvSpPr>
          <p:cNvPr id="179" name="Google Shape;179;p26"/>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Plenary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Calculation quiz</a:t>
            </a:r>
            <a:endParaRPr/>
          </a:p>
          <a:p>
            <a:pPr marL="0" lvl="0" indent="0" algn="l" rtl="0">
              <a:spcBef>
                <a:spcPts val="0"/>
              </a:spcBef>
              <a:spcAft>
                <a:spcPts val="0"/>
              </a:spcAft>
              <a:buNone/>
            </a:pPr>
            <a:endParaRPr/>
          </a:p>
          <a:p>
            <a:pPr marL="0" lvl="0" indent="0" algn="ctr" rtl="0">
              <a:spcBef>
                <a:spcPts val="0"/>
              </a:spcBef>
              <a:spcAft>
                <a:spcPts val="0"/>
              </a:spcAft>
              <a:buNone/>
            </a:pPr>
            <a:r>
              <a:rPr lang="en-GB"/>
              <a:t>764 ÷ 4 = ?</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192" name="Google Shape;192;p2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16</a:t>
            </a:fld>
            <a:endParaRPr/>
          </a:p>
        </p:txBody>
      </p:sp>
      <p:sp>
        <p:nvSpPr>
          <p:cNvPr id="193" name="Google Shape;193;p28"/>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Plenary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In this lesson you used…</a:t>
            </a:r>
            <a:endParaRPr b="1"/>
          </a:p>
          <a:p>
            <a:pPr marL="457200" lvl="0" indent="-342900" algn="l" rtl="0">
              <a:spcBef>
                <a:spcPts val="1600"/>
              </a:spcBef>
              <a:spcAft>
                <a:spcPts val="0"/>
              </a:spcAft>
              <a:buSzPts val="1800"/>
              <a:buChar char="●"/>
            </a:pPr>
            <a:r>
              <a:rPr lang="en-GB"/>
              <a:t>Basic formulas to perform calculations</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GB"/>
              <a:t>Autofill to quickly perform calculations</a:t>
            </a:r>
            <a:endParaRPr/>
          </a:p>
        </p:txBody>
      </p:sp>
      <p:sp>
        <p:nvSpPr>
          <p:cNvPr id="206" name="Google Shape;206;p30"/>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Next lesson</a:t>
            </a:r>
            <a:endParaRPr/>
          </a:p>
        </p:txBody>
      </p:sp>
      <p:sp>
        <p:nvSpPr>
          <p:cNvPr id="207" name="Google Shape;207;p3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17</a:t>
            </a:fld>
            <a:endParaRPr/>
          </a:p>
        </p:txBody>
      </p:sp>
      <p:sp>
        <p:nvSpPr>
          <p:cNvPr id="208" name="Google Shape;208;p30"/>
          <p:cNvSpPr txBox="1">
            <a:spLocks noGrp="1"/>
          </p:cNvSpPr>
          <p:nvPr>
            <p:ph type="body" idx="2"/>
          </p:nvPr>
        </p:nvSpPr>
        <p:spPr>
          <a:xfrm>
            <a:off x="4736600" y="1170100"/>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Next lesson you will…</a:t>
            </a:r>
            <a:endParaRPr b="1"/>
          </a:p>
          <a:p>
            <a:pPr marL="457200" lvl="0" indent="-342900" algn="l" rtl="0">
              <a:spcBef>
                <a:spcPts val="1600"/>
              </a:spcBef>
              <a:spcAft>
                <a:spcPts val="0"/>
              </a:spcAft>
              <a:buSzPts val="1800"/>
              <a:buChar char="●"/>
            </a:pPr>
            <a:r>
              <a:rPr lang="en-GB"/>
              <a:t>Look at the difference between data and information</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GB"/>
              <a:t>Collect some data</a:t>
            </a:r>
            <a:endParaRPr/>
          </a:p>
        </p:txBody>
      </p:sp>
      <p:sp>
        <p:nvSpPr>
          <p:cNvPr id="209" name="Google Shape;209;p30"/>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5"/>
        <p:cNvGrpSpPr/>
        <p:nvPr/>
      </p:nvGrpSpPr>
      <p:grpSpPr>
        <a:xfrm>
          <a:off x="0" y="0"/>
          <a:ext cx="0" cy="0"/>
          <a:chOff x="0" y="0"/>
          <a:chExt cx="0" cy="0"/>
        </a:xfrm>
      </p:grpSpPr>
      <p:sp>
        <p:nvSpPr>
          <p:cNvPr id="76" name="Google Shape;76;p13"/>
          <p:cNvSpPr txBox="1">
            <a:spLocks noGrp="1"/>
          </p:cNvSpPr>
          <p:nvPr>
            <p:ph type="body" idx="1"/>
          </p:nvPr>
        </p:nvSpPr>
        <p:spPr>
          <a:xfrm>
            <a:off x="310900" y="1017725"/>
            <a:ext cx="8522100" cy="3811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b="1"/>
              <a:t>In this lesson you will:</a:t>
            </a:r>
            <a:endParaRPr b="1"/>
          </a:p>
          <a:p>
            <a:pPr marL="457200" lvl="0" indent="-342900" algn="l" rtl="0">
              <a:lnSpc>
                <a:spcPct val="150000"/>
              </a:lnSpc>
              <a:spcBef>
                <a:spcPts val="1600"/>
              </a:spcBef>
              <a:spcAft>
                <a:spcPts val="0"/>
              </a:spcAft>
              <a:buSzPts val="1800"/>
              <a:buChar char="●"/>
            </a:pPr>
            <a:r>
              <a:rPr lang="en-GB"/>
              <a:t>Use basic formulas with cell references for calculations in a spreadsheet (+, -, *, /) </a:t>
            </a:r>
            <a:endParaRPr/>
          </a:p>
          <a:p>
            <a:pPr marL="457200" lvl="0" indent="-342900" algn="l" rtl="0">
              <a:lnSpc>
                <a:spcPct val="150000"/>
              </a:lnSpc>
              <a:spcBef>
                <a:spcPts val="0"/>
              </a:spcBef>
              <a:spcAft>
                <a:spcPts val="0"/>
              </a:spcAft>
              <a:buSzPts val="1800"/>
              <a:buChar char="●"/>
            </a:pPr>
            <a:r>
              <a:rPr lang="en-GB"/>
              <a:t>Use the autofill tool to replicate cell data</a:t>
            </a:r>
            <a:endParaRPr/>
          </a:p>
          <a:p>
            <a:pPr marL="0" lvl="0" indent="0" algn="l" rtl="0">
              <a:spcBef>
                <a:spcPts val="1600"/>
              </a:spcBef>
              <a:spcAft>
                <a:spcPts val="1600"/>
              </a:spcAft>
              <a:buNone/>
            </a:pPr>
            <a:endParaRPr/>
          </a:p>
        </p:txBody>
      </p:sp>
      <p:sp>
        <p:nvSpPr>
          <p:cNvPr id="77" name="Google Shape;77;p13"/>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Lesson 2: Quick calculations</a:t>
            </a:r>
            <a:endParaRPr/>
          </a:p>
        </p:txBody>
      </p:sp>
      <p:sp>
        <p:nvSpPr>
          <p:cNvPr id="78" name="Google Shape;78;p1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a:t>
            </a:fld>
            <a:endParaRPr/>
          </a:p>
        </p:txBody>
      </p:sp>
      <p:sp>
        <p:nvSpPr>
          <p:cNvPr id="79" name="Google Shape;79;p13"/>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Objectives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3"/>
        <p:cNvGrpSpPr/>
        <p:nvPr/>
      </p:nvGrpSpPr>
      <p:grpSpPr>
        <a:xfrm>
          <a:off x="0" y="0"/>
          <a:ext cx="0" cy="0"/>
          <a:chOff x="0" y="0"/>
          <a:chExt cx="0" cy="0"/>
        </a:xfrm>
      </p:grpSpPr>
      <p:sp>
        <p:nvSpPr>
          <p:cNvPr id="84" name="Google Shape;84;p14"/>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Get the spreadsheet to do all the calculating!</a:t>
            </a:r>
            <a:endParaRPr/>
          </a:p>
        </p:txBody>
      </p:sp>
      <p:sp>
        <p:nvSpPr>
          <p:cNvPr id="85" name="Google Shape;85;p14"/>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Super spreadsheets trick #1</a:t>
            </a:r>
            <a:endParaRPr/>
          </a:p>
        </p:txBody>
      </p:sp>
      <p:sp>
        <p:nvSpPr>
          <p:cNvPr id="86" name="Google Shape;86;p1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3</a:t>
            </a:fld>
            <a:endParaRPr/>
          </a:p>
        </p:txBody>
      </p:sp>
      <p:sp>
        <p:nvSpPr>
          <p:cNvPr id="87" name="Google Shape;87;p14"/>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88" name="Google Shape;88;p14"/>
          <p:cNvPicPr preferRelativeResize="0"/>
          <p:nvPr/>
        </p:nvPicPr>
        <p:blipFill rotWithShape="1">
          <a:blip r:embed="rId3">
            <a:alphaModFix/>
          </a:blip>
          <a:srcRect l="22983" r="22371"/>
          <a:stretch/>
        </p:blipFill>
        <p:spPr>
          <a:xfrm>
            <a:off x="5287213" y="1170125"/>
            <a:ext cx="2995274" cy="3659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2"/>
          <p:cNvSpPr txBox="1">
            <a:spLocks noGrp="1"/>
          </p:cNvSpPr>
          <p:nvPr>
            <p:ph type="body" idx="1"/>
          </p:nvPr>
        </p:nvSpPr>
        <p:spPr>
          <a:xfrm>
            <a:off x="310899" y="1170124"/>
            <a:ext cx="3926583"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mj-lt"/>
              <a:buAutoNum type="arabicPeriod"/>
            </a:pPr>
            <a:r>
              <a:rPr lang="en-GB" dirty="0"/>
              <a:t>Open the spreadsheet called </a:t>
            </a:r>
            <a:r>
              <a:rPr lang="en-GB" b="1" dirty="0"/>
              <a:t>“All Activities” </a:t>
            </a:r>
            <a:r>
              <a:rPr lang="en-GB" dirty="0"/>
              <a:t>(this is on your Computing Webpage, on Lesson 2)</a:t>
            </a:r>
          </a:p>
          <a:p>
            <a:pPr marL="457200" lvl="0" indent="-342900" algn="l" rtl="0">
              <a:spcBef>
                <a:spcPts val="0"/>
              </a:spcBef>
              <a:spcAft>
                <a:spcPts val="0"/>
              </a:spcAft>
              <a:buSzPts val="1800"/>
              <a:buFont typeface="+mj-lt"/>
              <a:buAutoNum type="arabicPeriod"/>
            </a:pPr>
            <a:endParaRPr lang="en-GB" dirty="0"/>
          </a:p>
          <a:p>
            <a:pPr marL="457200" lvl="0" indent="-342900" algn="l" rtl="0">
              <a:spcBef>
                <a:spcPts val="0"/>
              </a:spcBef>
              <a:spcAft>
                <a:spcPts val="0"/>
              </a:spcAft>
              <a:buSzPts val="1800"/>
              <a:buFont typeface="+mj-lt"/>
              <a:buAutoNum type="arabicPeriod"/>
            </a:pPr>
            <a:r>
              <a:rPr lang="en-GB" dirty="0"/>
              <a:t>Click on the tab </a:t>
            </a:r>
            <a:r>
              <a:rPr lang="en-GB" b="1" dirty="0"/>
              <a:t>“Starter – Fill in the blanks”</a:t>
            </a:r>
          </a:p>
          <a:p>
            <a:pPr marL="457200" lvl="0" indent="-342900" algn="l" rtl="0">
              <a:spcBef>
                <a:spcPts val="0"/>
              </a:spcBef>
              <a:spcAft>
                <a:spcPts val="0"/>
              </a:spcAft>
              <a:buSzPts val="1800"/>
              <a:buFont typeface="+mj-lt"/>
              <a:buAutoNum type="arabicPeriod"/>
            </a:pPr>
            <a:endParaRPr lang="en-GB" dirty="0"/>
          </a:p>
          <a:p>
            <a:pPr marL="0" lvl="0" indent="0" algn="l" rtl="0">
              <a:spcBef>
                <a:spcPts val="1600"/>
              </a:spcBef>
              <a:spcAft>
                <a:spcPts val="1600"/>
              </a:spcAft>
              <a:buNone/>
            </a:pPr>
            <a:endParaRPr dirty="0"/>
          </a:p>
        </p:txBody>
      </p:sp>
      <p:sp>
        <p:nvSpPr>
          <p:cNvPr id="68" name="Google Shape;68;p12"/>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Times tables – Teacher Demo </a:t>
            </a:r>
            <a:endParaRPr dirty="0"/>
          </a:p>
        </p:txBody>
      </p:sp>
      <p:sp>
        <p:nvSpPr>
          <p:cNvPr id="69" name="Google Shape;69;p1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4</a:t>
            </a:fld>
            <a:endParaRPr/>
          </a:p>
        </p:txBody>
      </p:sp>
      <p:sp>
        <p:nvSpPr>
          <p:cNvPr id="70" name="Google Shape;70;p12"/>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Starter activity</a:t>
            </a:r>
            <a:endParaRPr/>
          </a:p>
        </p:txBody>
      </p:sp>
      <p:pic>
        <p:nvPicPr>
          <p:cNvPr id="71" name="Google Shape;71;p12"/>
          <p:cNvPicPr preferRelativeResize="0"/>
          <p:nvPr/>
        </p:nvPicPr>
        <p:blipFill>
          <a:blip r:embed="rId3">
            <a:alphaModFix/>
          </a:blip>
          <a:stretch>
            <a:fillRect/>
          </a:stretch>
        </p:blipFill>
        <p:spPr>
          <a:xfrm>
            <a:off x="4824075" y="1170100"/>
            <a:ext cx="3926583" cy="3659100"/>
          </a:xfrm>
          <a:prstGeom prst="rect">
            <a:avLst/>
          </a:prstGeom>
          <a:noFill/>
          <a:ln>
            <a:noFill/>
          </a:ln>
        </p:spPr>
      </p:pic>
    </p:spTree>
    <p:extLst>
      <p:ext uri="{BB962C8B-B14F-4D97-AF65-F5344CB8AC3E}">
        <p14:creationId xmlns:p14="http://schemas.microsoft.com/office/powerpoint/2010/main" val="1783381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2"/>
        <p:cNvGrpSpPr/>
        <p:nvPr/>
      </p:nvGrpSpPr>
      <p:grpSpPr>
        <a:xfrm>
          <a:off x="0" y="0"/>
          <a:ext cx="0" cy="0"/>
          <a:chOff x="0" y="0"/>
          <a:chExt cx="0" cy="0"/>
        </a:xfrm>
      </p:grpSpPr>
      <p:sp>
        <p:nvSpPr>
          <p:cNvPr id="93" name="Google Shape;93;p15"/>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In the cell, type:</a:t>
            </a:r>
            <a:endParaRPr/>
          </a:p>
          <a:p>
            <a:pPr marL="0" lvl="0" indent="457200" algn="l" rtl="0">
              <a:spcBef>
                <a:spcPts val="1600"/>
              </a:spcBef>
              <a:spcAft>
                <a:spcPts val="0"/>
              </a:spcAft>
              <a:buNone/>
            </a:pPr>
            <a:r>
              <a:rPr lang="en-GB"/>
              <a:t>= C20 * E20</a:t>
            </a:r>
            <a:endParaRPr/>
          </a:p>
          <a:p>
            <a:pPr marL="457200" lvl="0" indent="-342900" algn="l" rtl="0">
              <a:spcBef>
                <a:spcPts val="1600"/>
              </a:spcBef>
              <a:spcAft>
                <a:spcPts val="0"/>
              </a:spcAft>
              <a:buSzPts val="1800"/>
              <a:buChar char="●"/>
            </a:pPr>
            <a:r>
              <a:rPr lang="en-GB"/>
              <a:t>Press </a:t>
            </a:r>
            <a:r>
              <a:rPr lang="en-GB" b="1"/>
              <a:t>Enter</a:t>
            </a:r>
            <a:endParaRPr b="1"/>
          </a:p>
          <a:p>
            <a:pPr marL="0" lvl="0" indent="0" algn="l" rtl="0">
              <a:spcBef>
                <a:spcPts val="1600"/>
              </a:spcBef>
              <a:spcAft>
                <a:spcPts val="1600"/>
              </a:spcAft>
              <a:buNone/>
            </a:pPr>
            <a:endParaRPr/>
          </a:p>
        </p:txBody>
      </p:sp>
      <p:sp>
        <p:nvSpPr>
          <p:cNvPr id="94" name="Google Shape;94;p15"/>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Your first formula – Teacher Demo </a:t>
            </a:r>
            <a:endParaRPr dirty="0"/>
          </a:p>
        </p:txBody>
      </p:sp>
      <p:sp>
        <p:nvSpPr>
          <p:cNvPr id="95" name="Google Shape;95;p1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5</a:t>
            </a:fld>
            <a:endParaRPr/>
          </a:p>
        </p:txBody>
      </p:sp>
      <p:sp>
        <p:nvSpPr>
          <p:cNvPr id="96" name="Google Shape;96;p15"/>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97" name="Google Shape;97;p15"/>
          <p:cNvPicPr preferRelativeResize="0"/>
          <p:nvPr/>
        </p:nvPicPr>
        <p:blipFill>
          <a:blip r:embed="rId3">
            <a:alphaModFix/>
          </a:blip>
          <a:stretch>
            <a:fillRect/>
          </a:stretch>
        </p:blipFill>
        <p:spPr>
          <a:xfrm>
            <a:off x="4253100" y="2275225"/>
            <a:ext cx="4569600" cy="10318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2"/>
          <p:cNvSpPr txBox="1">
            <a:spLocks noGrp="1"/>
          </p:cNvSpPr>
          <p:nvPr>
            <p:ph type="body" idx="1"/>
          </p:nvPr>
        </p:nvSpPr>
        <p:spPr>
          <a:xfrm>
            <a:off x="310900" y="1017700"/>
            <a:ext cx="3926583"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mj-lt"/>
              <a:buAutoNum type="arabicPeriod"/>
            </a:pPr>
            <a:r>
              <a:rPr lang="en-GB" dirty="0"/>
              <a:t>Now go to the tab called </a:t>
            </a:r>
            <a:r>
              <a:rPr lang="en-GB" b="1" dirty="0"/>
              <a:t>“Activity 1 – Times tables”</a:t>
            </a:r>
          </a:p>
          <a:p>
            <a:pPr marL="457200" lvl="0" indent="-342900" algn="l" rtl="0">
              <a:spcBef>
                <a:spcPts val="0"/>
              </a:spcBef>
              <a:spcAft>
                <a:spcPts val="0"/>
              </a:spcAft>
              <a:buSzPts val="1800"/>
              <a:buFont typeface="+mj-lt"/>
              <a:buAutoNum type="arabicPeriod"/>
            </a:pPr>
            <a:endParaRPr lang="en-GB" dirty="0"/>
          </a:p>
          <a:p>
            <a:pPr marL="457200" lvl="0" indent="-342900" algn="l" rtl="0">
              <a:spcBef>
                <a:spcPts val="0"/>
              </a:spcBef>
              <a:spcAft>
                <a:spcPts val="0"/>
              </a:spcAft>
              <a:buSzPts val="1800"/>
              <a:buFont typeface="+mj-lt"/>
              <a:buAutoNum type="arabicPeriod"/>
            </a:pPr>
            <a:r>
              <a:rPr lang="en-GB" dirty="0"/>
              <a:t>Complete the spreadsheet so it looks like this.</a:t>
            </a:r>
          </a:p>
          <a:p>
            <a:pPr marL="457200" lvl="0" indent="-342900" algn="l" rtl="0">
              <a:spcBef>
                <a:spcPts val="0"/>
              </a:spcBef>
              <a:spcAft>
                <a:spcPts val="0"/>
              </a:spcAft>
              <a:buSzPts val="1800"/>
              <a:buFont typeface="+mj-lt"/>
              <a:buAutoNum type="arabicPeriod"/>
            </a:pPr>
            <a:endParaRPr lang="en-GB" dirty="0"/>
          </a:p>
          <a:p>
            <a:pPr marL="457200" lvl="0" indent="-342900" algn="l" rtl="0">
              <a:spcBef>
                <a:spcPts val="0"/>
              </a:spcBef>
              <a:spcAft>
                <a:spcPts val="0"/>
              </a:spcAft>
              <a:buSzPts val="1800"/>
              <a:buFont typeface="+mj-lt"/>
              <a:buAutoNum type="arabicPeriod"/>
            </a:pPr>
            <a:r>
              <a:rPr lang="en-GB" dirty="0"/>
              <a:t>Did you just type the numbers in OR did you use a formula?</a:t>
            </a:r>
          </a:p>
          <a:p>
            <a:pPr marL="457200" lvl="0" indent="-342900" algn="l" rtl="0">
              <a:spcBef>
                <a:spcPts val="0"/>
              </a:spcBef>
              <a:spcAft>
                <a:spcPts val="0"/>
              </a:spcAft>
              <a:buSzPts val="1800"/>
              <a:buFont typeface="+mj-lt"/>
              <a:buAutoNum type="arabicPeriod"/>
            </a:pPr>
            <a:endParaRPr lang="en-GB" dirty="0"/>
          </a:p>
          <a:p>
            <a:pPr marL="457200" lvl="0" indent="-342900" algn="l" rtl="0">
              <a:spcBef>
                <a:spcPts val="0"/>
              </a:spcBef>
              <a:spcAft>
                <a:spcPts val="0"/>
              </a:spcAft>
              <a:buSzPts val="1800"/>
              <a:buFont typeface="+mj-lt"/>
              <a:buAutoNum type="arabicPeriod"/>
            </a:pPr>
            <a:r>
              <a:rPr lang="en-GB" dirty="0"/>
              <a:t>If you just typed them in, go back and use the formula on slide 5</a:t>
            </a:r>
          </a:p>
          <a:p>
            <a:pPr marL="0" lvl="0" indent="0" algn="l" rtl="0">
              <a:spcBef>
                <a:spcPts val="1600"/>
              </a:spcBef>
              <a:spcAft>
                <a:spcPts val="1600"/>
              </a:spcAft>
              <a:buNone/>
            </a:pPr>
            <a:endParaRPr dirty="0"/>
          </a:p>
        </p:txBody>
      </p:sp>
      <p:sp>
        <p:nvSpPr>
          <p:cNvPr id="68" name="Google Shape;68;p12"/>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Times tables – Student Task</a:t>
            </a:r>
            <a:endParaRPr dirty="0"/>
          </a:p>
        </p:txBody>
      </p:sp>
      <p:sp>
        <p:nvSpPr>
          <p:cNvPr id="69" name="Google Shape;69;p1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6</a:t>
            </a:fld>
            <a:endParaRPr/>
          </a:p>
        </p:txBody>
      </p:sp>
      <p:sp>
        <p:nvSpPr>
          <p:cNvPr id="70" name="Google Shape;70;p12"/>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Starter activity</a:t>
            </a:r>
            <a:endParaRPr/>
          </a:p>
        </p:txBody>
      </p:sp>
      <p:pic>
        <p:nvPicPr>
          <p:cNvPr id="71" name="Google Shape;71;p12"/>
          <p:cNvPicPr preferRelativeResize="0"/>
          <p:nvPr/>
        </p:nvPicPr>
        <p:blipFill>
          <a:blip r:embed="rId3">
            <a:alphaModFix/>
          </a:blip>
          <a:stretch>
            <a:fillRect/>
          </a:stretch>
        </p:blipFill>
        <p:spPr>
          <a:xfrm>
            <a:off x="4824075" y="1170100"/>
            <a:ext cx="3926583" cy="3659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Using a formula</a:t>
            </a:r>
            <a:endParaRPr/>
          </a:p>
          <a:p>
            <a:pPr marL="0" lvl="0" indent="0" algn="l" rtl="0">
              <a:spcBef>
                <a:spcPts val="0"/>
              </a:spcBef>
              <a:spcAft>
                <a:spcPts val="0"/>
              </a:spcAft>
              <a:buNone/>
            </a:pPr>
            <a:endParaRPr/>
          </a:p>
          <a:p>
            <a:pPr marL="0" lvl="0" indent="0" algn="l" rtl="0">
              <a:spcBef>
                <a:spcPts val="0"/>
              </a:spcBef>
              <a:spcAft>
                <a:spcPts val="0"/>
              </a:spcAft>
              <a:buNone/>
            </a:pPr>
            <a:r>
              <a:rPr lang="en-GB" sz="3000"/>
              <a:t>A formula always starts with the = symbol</a:t>
            </a:r>
            <a:endParaRPr sz="3000"/>
          </a:p>
          <a:p>
            <a:pPr marL="0" lvl="0" indent="0" algn="l" rtl="0">
              <a:spcBef>
                <a:spcPts val="0"/>
              </a:spcBef>
              <a:spcAft>
                <a:spcPts val="0"/>
              </a:spcAft>
              <a:buNone/>
            </a:pPr>
            <a:endParaRPr sz="3000"/>
          </a:p>
          <a:p>
            <a:pPr marL="0" lvl="0" indent="0" algn="l" rtl="0">
              <a:spcBef>
                <a:spcPts val="0"/>
              </a:spcBef>
              <a:spcAft>
                <a:spcPts val="0"/>
              </a:spcAft>
              <a:buNone/>
            </a:pPr>
            <a:r>
              <a:rPr lang="en-GB" sz="3000"/>
              <a:t>Symbol for multiplication: 	*</a:t>
            </a:r>
            <a:endParaRPr sz="3000"/>
          </a:p>
          <a:p>
            <a:pPr marL="0" lvl="0" indent="0" algn="l" rtl="0">
              <a:spcBef>
                <a:spcPts val="0"/>
              </a:spcBef>
              <a:spcAft>
                <a:spcPts val="0"/>
              </a:spcAft>
              <a:buNone/>
            </a:pPr>
            <a:endParaRPr sz="3000"/>
          </a:p>
          <a:p>
            <a:pPr marL="0" lvl="0" indent="0" algn="l" rtl="0">
              <a:spcBef>
                <a:spcPts val="0"/>
              </a:spcBef>
              <a:spcAft>
                <a:spcPts val="0"/>
              </a:spcAft>
              <a:buNone/>
            </a:pPr>
            <a:r>
              <a:rPr lang="en-GB" sz="3000"/>
              <a:t>Symbol for division:		/</a:t>
            </a:r>
            <a:endParaRPr sz="3000"/>
          </a:p>
          <a:p>
            <a:pPr marL="0" lvl="0" indent="0" algn="l" rtl="0">
              <a:spcBef>
                <a:spcPts val="0"/>
              </a:spcBef>
              <a:spcAft>
                <a:spcPts val="0"/>
              </a:spcAft>
              <a:buNone/>
            </a:pPr>
            <a:endParaRPr sz="3000"/>
          </a:p>
        </p:txBody>
      </p:sp>
      <p:sp>
        <p:nvSpPr>
          <p:cNvPr id="103" name="Google Shape;103;p1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7</a:t>
            </a:fld>
            <a:endParaRPr/>
          </a:p>
        </p:txBody>
      </p:sp>
      <p:sp>
        <p:nvSpPr>
          <p:cNvPr id="104" name="Google Shape;104;p16"/>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Spreadsheets can automatically fill in data!</a:t>
            </a:r>
            <a:endParaRPr/>
          </a:p>
        </p:txBody>
      </p:sp>
      <p:sp>
        <p:nvSpPr>
          <p:cNvPr id="110" name="Google Shape;110;p17"/>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Super spreadsheets trick #2</a:t>
            </a:r>
            <a:endParaRPr/>
          </a:p>
        </p:txBody>
      </p:sp>
      <p:sp>
        <p:nvSpPr>
          <p:cNvPr id="111" name="Google Shape;111;p1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8</a:t>
            </a:fld>
            <a:endParaRPr/>
          </a:p>
        </p:txBody>
      </p:sp>
      <p:sp>
        <p:nvSpPr>
          <p:cNvPr id="112" name="Google Shape;112;p17"/>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113" name="Google Shape;113;p17"/>
          <p:cNvPicPr preferRelativeResize="0"/>
          <p:nvPr/>
        </p:nvPicPr>
        <p:blipFill>
          <a:blip r:embed="rId3">
            <a:alphaModFix/>
          </a:blip>
          <a:stretch>
            <a:fillRect/>
          </a:stretch>
        </p:blipFill>
        <p:spPr>
          <a:xfrm>
            <a:off x="4681524" y="1748305"/>
            <a:ext cx="4096499" cy="25026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7"/>
        <p:cNvGrpSpPr/>
        <p:nvPr/>
      </p:nvGrpSpPr>
      <p:grpSpPr>
        <a:xfrm>
          <a:off x="0" y="0"/>
          <a:ext cx="0" cy="0"/>
          <a:chOff x="0" y="0"/>
          <a:chExt cx="0" cy="0"/>
        </a:xfrm>
      </p:grpSpPr>
      <p:sp>
        <p:nvSpPr>
          <p:cNvPr id="118" name="Google Shape;118;p18"/>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dirty="0"/>
              <a:t>You are going to bake treats for a party. You need to make a different quantity to what it says in the recipe as the people coming has changed.</a:t>
            </a:r>
          </a:p>
          <a:p>
            <a:pPr marL="457200" lvl="0" indent="-342900" algn="l" rtl="0">
              <a:spcBef>
                <a:spcPts val="1600"/>
              </a:spcBef>
              <a:spcAft>
                <a:spcPts val="0"/>
              </a:spcAft>
              <a:buSzPts val="1800"/>
              <a:buChar char="●"/>
            </a:pPr>
            <a:r>
              <a:rPr lang="en-GB" dirty="0"/>
              <a:t>Go to the tab </a:t>
            </a:r>
            <a:r>
              <a:rPr lang="en-GB" b="1" dirty="0"/>
              <a:t>“Activity 2 – Cake recipes”</a:t>
            </a:r>
          </a:p>
          <a:p>
            <a:pPr marL="457200" lvl="0" indent="-342900" algn="l" rtl="0">
              <a:spcBef>
                <a:spcPts val="1600"/>
              </a:spcBef>
              <a:spcAft>
                <a:spcPts val="0"/>
              </a:spcAft>
              <a:buSzPts val="1800"/>
              <a:buChar char="●"/>
            </a:pPr>
            <a:r>
              <a:rPr lang="en-GB" b="1" dirty="0"/>
              <a:t>Start filling in the missing cells to work out how much ingredients you need.</a:t>
            </a:r>
            <a:endParaRPr b="1" dirty="0"/>
          </a:p>
          <a:p>
            <a:pPr marL="0" lvl="0" indent="0" algn="l" rtl="0">
              <a:spcBef>
                <a:spcPts val="1600"/>
              </a:spcBef>
              <a:spcAft>
                <a:spcPts val="1600"/>
              </a:spcAft>
              <a:buNone/>
            </a:pPr>
            <a:endParaRPr dirty="0"/>
          </a:p>
        </p:txBody>
      </p:sp>
      <p:sp>
        <p:nvSpPr>
          <p:cNvPr id="119" name="Google Shape;119;p18"/>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Party time!</a:t>
            </a:r>
            <a:endParaRPr/>
          </a:p>
        </p:txBody>
      </p:sp>
      <p:sp>
        <p:nvSpPr>
          <p:cNvPr id="120" name="Google Shape;120;p1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9</a:t>
            </a:fld>
            <a:endParaRPr/>
          </a:p>
        </p:txBody>
      </p:sp>
      <p:sp>
        <p:nvSpPr>
          <p:cNvPr id="121" name="Google Shape;121;p18"/>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122" name="Google Shape;122;p18"/>
          <p:cNvPicPr preferRelativeResize="0"/>
          <p:nvPr/>
        </p:nvPicPr>
        <p:blipFill>
          <a:blip r:embed="rId3">
            <a:alphaModFix/>
          </a:blip>
          <a:stretch>
            <a:fillRect/>
          </a:stretch>
        </p:blipFill>
        <p:spPr>
          <a:xfrm>
            <a:off x="4736600" y="1319458"/>
            <a:ext cx="4096501" cy="3360429"/>
          </a:xfrm>
          <a:prstGeom prst="rect">
            <a:avLst/>
          </a:prstGeom>
          <a:noFill/>
          <a:ln>
            <a:noFill/>
          </a:ln>
        </p:spPr>
      </p:pic>
    </p:spTree>
  </p:cSld>
  <p:clrMapOvr>
    <a:masterClrMapping/>
  </p:clrMapOvr>
</p:sld>
</file>

<file path=ppt/theme/theme1.xml><?xml version="1.0" encoding="utf-8"?>
<a:theme xmlns:a="http://schemas.openxmlformats.org/drawingml/2006/main"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392c3a2-4d82-4657-818b-0acf1aab57df" xsi:nil="true"/>
    <lcf76f155ced4ddcb4097134ff3c332f xmlns="a966b4a5-4248-447b-b597-ec598d04f9c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F114C7EFE4FF498AE064C06622F751" ma:contentTypeVersion="17" ma:contentTypeDescription="Create a new document." ma:contentTypeScope="" ma:versionID="820ebbfeb7978de55b8b4f05f20b9be0">
  <xsd:schema xmlns:xsd="http://www.w3.org/2001/XMLSchema" xmlns:xs="http://www.w3.org/2001/XMLSchema" xmlns:p="http://schemas.microsoft.com/office/2006/metadata/properties" xmlns:ns2="a966b4a5-4248-447b-b597-ec598d04f9cf" xmlns:ns3="a392c3a2-4d82-4657-818b-0acf1aab57df" targetNamespace="http://schemas.microsoft.com/office/2006/metadata/properties" ma:root="true" ma:fieldsID="473fd452b4c8158cad106254f88981fe" ns2:_="" ns3:_="">
    <xsd:import namespace="a966b4a5-4248-447b-b597-ec598d04f9cf"/>
    <xsd:import namespace="a392c3a2-4d82-4657-818b-0acf1aab57df"/>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66b4a5-4248-447b-b597-ec598d04f9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327267d-bc41-472e-8668-b780c28214ed"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92c3a2-4d82-4657-818b-0acf1aab57d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bf9ecd9-ffb7-411b-a20b-d2110bea7e35}" ma:internalName="TaxCatchAll" ma:showField="CatchAllData" ma:web="a392c3a2-4d82-4657-818b-0acf1aab57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75748C-D065-43E6-B8A9-134B7F54C973}">
  <ds:schemaRefs>
    <ds:schemaRef ds:uri="http://schemas.microsoft.com/sharepoint/v3/contenttype/forms"/>
  </ds:schemaRefs>
</ds:datastoreItem>
</file>

<file path=customXml/itemProps2.xml><?xml version="1.0" encoding="utf-8"?>
<ds:datastoreItem xmlns:ds="http://schemas.openxmlformats.org/officeDocument/2006/customXml" ds:itemID="{F4503295-D489-45C9-BD4B-666B67830457}">
  <ds:schemaRefs>
    <ds:schemaRef ds:uri="a966b4a5-4248-447b-b597-ec598d04f9cf"/>
    <ds:schemaRef ds:uri="http://purl.org/dc/terms/"/>
    <ds:schemaRef ds:uri="http://schemas.openxmlformats.org/package/2006/metadata/core-properties"/>
    <ds:schemaRef ds:uri="a392c3a2-4d82-4657-818b-0acf1aab57df"/>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47290BC-91E3-43A5-BF26-E262E0D8E7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66b4a5-4248-447b-b597-ec598d04f9cf"/>
    <ds:schemaRef ds:uri="a392c3a2-4d82-4657-818b-0acf1aab57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1072</Words>
  <Application>Microsoft Office PowerPoint</Application>
  <PresentationFormat>On-screen Show (16:9)</PresentationFormat>
  <Paragraphs>136</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Quicksand Light</vt:lpstr>
      <vt:lpstr>Quicksand</vt:lpstr>
      <vt:lpstr>Arial</vt:lpstr>
      <vt:lpstr>NCCE Slides</vt:lpstr>
      <vt:lpstr>Lesson 2: Quick calculations</vt:lpstr>
      <vt:lpstr>Lesson 2: Quick calculations</vt:lpstr>
      <vt:lpstr>Super spreadsheets trick #1</vt:lpstr>
      <vt:lpstr>Times tables – Teacher Demo </vt:lpstr>
      <vt:lpstr>Your first formula – Teacher Demo </vt:lpstr>
      <vt:lpstr>Times tables – Student Task</vt:lpstr>
      <vt:lpstr>Using a formula  A formula always starts with the = symbol  Symbol for multiplication:  *  Symbol for division:  / </vt:lpstr>
      <vt:lpstr>Super spreadsheets trick #2</vt:lpstr>
      <vt:lpstr>Party time!</vt:lpstr>
      <vt:lpstr>Party time!</vt:lpstr>
      <vt:lpstr>Calculation quiz!</vt:lpstr>
      <vt:lpstr>Calculation quiz  14 x 7 = ?</vt:lpstr>
      <vt:lpstr>Calculation quiz  179 + 56 = ? </vt:lpstr>
      <vt:lpstr>Calculation quiz  625 – 341 = ?  </vt:lpstr>
      <vt:lpstr>Calculation quiz  8 x 77 = ?   </vt:lpstr>
      <vt:lpstr>Calculation quiz  764 ÷ 4 = ?   </vt:lpstr>
      <vt:lpstr>Next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today</dc:title>
  <cp:lastModifiedBy>Trubshaw, Miss R (John Taylor Free School)</cp:lastModifiedBy>
  <cp:revision>4</cp:revision>
  <dcterms:modified xsi:type="dcterms:W3CDTF">2023-12-31T14:52:21Z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0x010100F8F114C7EFE4FF498AE064C06622F751</vt:lpwstr>
  </property>
  <property fmtid="{D5CDD505-2E9C-101B-9397-08002B2CF9AE}" pid="3" name="MediaServiceImageTags">
    <vt:lpwstr/>
  </property>
</Properties>
</file>