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00" r:id="rId5"/>
    <p:sldId id="256" r:id="rId6"/>
    <p:sldId id="297" r:id="rId7"/>
    <p:sldId id="299" r:id="rId8"/>
    <p:sldId id="298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ECF65-C9E8-4673-B3F4-4BB443622FAD}" v="3" dt="2024-07-04T07:43:38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4CE1B-E75C-4E25-8DCD-4AA83C830A3F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81FD8-BD40-4161-B1C1-CC1C42BE6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9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64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76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B844-D631-28EA-C03B-E1E8E4A6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7A0F0-9BAD-FEC9-11E9-75F5E66DD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D02FC-70B0-984C-AD5A-A5266242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CB06C-526A-6F03-AFCA-8E5EE589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40A01-AB47-157A-9CC7-CEE39751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35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0E4C-9DA6-7217-322E-6FA11FE8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87FC5-2CBC-F723-6350-63EFFA392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6DFBC-8A98-13B0-4EDE-8D2546EE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FDB9-2369-F299-6EF0-0D80C993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9D9D0-9C95-842B-F8BA-BE88DD4B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3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8900-19CD-BAB4-30E5-99BEE1A31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E5F5E-71C7-4EFE-780B-E8AA10CEE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FB17C-CA0B-227C-C348-139B1CF0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0408A-05CE-6624-57EE-A2E04B19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F4F3C-987C-A9B1-3E69-E57771B5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5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92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D96F-11EF-0B70-0237-CB66F6AE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89F46-EAD8-84AB-FCCC-AAC49522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CD1D4-8A1D-CAE5-D350-229916E5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D06E-70AE-71EE-2E96-53B82AE7B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30AF0-A6BB-6DE8-8463-C012A2B2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8909-68E7-B420-655D-9E2531D3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6E422-6F7A-B89A-862C-856630E06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ABBB-BF45-190F-63AF-17519C31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5065-4D7E-A808-D455-6A151442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5CC8-5264-518A-6A5E-8F667EA0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8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95AF-6219-43B8-65F8-0BACAB22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BA7F2-8034-FF22-68ED-278B1C7FC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A0312-9A3B-5BBC-7587-E0F2170A5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5F122-EC7A-6DFA-75B6-DC0AE09D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E33ED-A00A-CCF3-05D9-8283D586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D62E-3AC4-8912-621E-BD486017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3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1BB6-9091-9BA9-7744-67A6BE97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1C6C5-1F6E-C872-A19C-24C35042C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C4529-0B05-F154-2A56-ABED4548E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D7083-8FF9-AE66-ED53-6AEFA6E20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61DE3-75BC-3D96-48F3-FF730792D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DC19B4-1FF0-CFE6-5865-98EB1D3E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0E520-E95D-3267-3D08-65AA7DC5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51D9AE-3F49-5CC1-1639-207E8300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51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608A-92CA-2B53-FC97-948BE99B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88738-3DB6-F44E-CAA3-37A5E2C9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A8C0C-43C8-43B8-9572-EF7973DF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7BBCD-5AA5-D08D-C69B-5A589786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4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FBB77-884E-0D7B-2CC0-F811039D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92068-1D5B-47C4-4B71-B8602920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2C61E-D270-E156-251A-E1B5AC5F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3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7499-4777-C42B-1957-D618C722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E50D1-13A4-AD84-254D-A2E58BCC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891A7-ED6F-1463-078C-9AD2B430B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F4169-6C79-DFB3-617A-A760CEAB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E5B47-FE75-9024-C93B-11B4BDC4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AA085-0BE6-237E-F89A-45EE87A6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0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19478-F922-11C0-7023-188A5493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F8376-FE24-D257-8EE8-89E21C37C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1C63B-500F-C157-AF0A-C955FB574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2A3BA-7D40-1FAE-814C-36129EE8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E387C-EE34-8498-6295-0160B423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89278-2092-453C-6769-3DF3B11C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4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AE912B-AF9C-8742-0ED6-1EB52DFA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846D4-4F68-F48A-0353-8D0DA74E2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CB891-70CB-A1E5-8D87-41D2ED89C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B50F4-74E1-45C6-89E3-F088F1C649EC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F5ED5-DED5-4627-8B55-3C24BC2FB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AFA2-C954-E2F8-3DCF-31ABD039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DFF271-0BEF-4CA9-8EF8-3E02F26D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4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hyperlink" Target="http://commons.wikimedia.org/wiki/File:Tablet-apple-ipad.sv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.craigndave.org/videos/slr-11-networks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C891B-62D0-4250-AEB7-0F42BAD7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AA807-BD71-130A-A3C1-260CDDBD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458" y="2212258"/>
            <a:ext cx="9808067" cy="1113503"/>
          </a:xfrm>
        </p:spPr>
        <p:txBody>
          <a:bodyPr anchor="b">
            <a:normAutofit/>
          </a:bodyPr>
          <a:lstStyle/>
          <a:p>
            <a:pPr algn="ctr"/>
            <a:r>
              <a:rPr lang="en-GB" sz="3700" dirty="0"/>
              <a:t>WELCOME TO OUR </a:t>
            </a:r>
            <a:br>
              <a:rPr lang="en-GB" sz="3700" dirty="0"/>
            </a:br>
            <a:r>
              <a:rPr lang="en-GB" sz="3700" dirty="0"/>
              <a:t>COMPUTING DEPARTMENT AT JTFS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4055F-72F4-E9D2-A135-9B3F1E64B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418" y="3924126"/>
            <a:ext cx="9804575" cy="259684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b="1" i="0" dirty="0">
                <a:effectLst/>
                <a:highlight>
                  <a:srgbClr val="FFFFFF"/>
                </a:highlight>
                <a:latin typeface="Segoe UI Light" panose="020B0502040204020203" pitchFamily="34" charset="0"/>
              </a:rPr>
              <a:t>Username: JTFS-Visitor01, 02, 03,</a:t>
            </a:r>
            <a:endParaRPr lang="en-GB" b="1" i="0" dirty="0"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b="1" i="0" dirty="0">
                <a:effectLst/>
                <a:highlight>
                  <a:srgbClr val="FFFFFF"/>
                </a:highlight>
                <a:latin typeface="Segoe UI Light" panose="020B0502040204020203" pitchFamily="34" charset="0"/>
              </a:rPr>
              <a:t> </a:t>
            </a:r>
            <a:endParaRPr lang="en-GB" b="1" i="0" dirty="0"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b="1" i="0" dirty="0">
                <a:effectLst/>
                <a:highlight>
                  <a:srgbClr val="FFFFFF"/>
                </a:highlight>
                <a:latin typeface="Segoe UI Light" panose="020B0502040204020203" pitchFamily="34" charset="0"/>
              </a:rPr>
              <a:t>Password: FreeSchool24$</a:t>
            </a:r>
            <a:endParaRPr lang="en-GB" b="1" i="0" dirty="0"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ctr"/>
            <a:endParaRPr lang="en-GB" sz="2000" dirty="0"/>
          </a:p>
        </p:txBody>
      </p:sp>
      <p:pic>
        <p:nvPicPr>
          <p:cNvPr id="4" name="Picture 2" descr="John Taylor Free School">
            <a:extLst>
              <a:ext uri="{FF2B5EF4-FFF2-40B4-BE49-F238E27FC236}">
                <a16:creationId xmlns:a16="http://schemas.microsoft.com/office/drawing/2014/main" id="{9FDE9BBF-4617-9BD1-3CA5-B0ABDD88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93" y="283904"/>
            <a:ext cx="1614965" cy="16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6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1358E-DFFC-C497-FEA8-D728064EF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</a:rPr>
              <a:t>Computer Science</a:t>
            </a:r>
            <a:br>
              <a:rPr lang="en-GB" sz="4800">
                <a:solidFill>
                  <a:srgbClr val="FFFFFF"/>
                </a:solidFill>
              </a:rPr>
            </a:br>
            <a:r>
              <a:rPr lang="en-GB" sz="4800">
                <a:solidFill>
                  <a:srgbClr val="FFFFFF"/>
                </a:solidFill>
              </a:rPr>
              <a:t>H446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E5D50-1554-1221-4013-8F7E9B7FE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/>
              <a:t>Taster Group 1 </a:t>
            </a:r>
          </a:p>
          <a:p>
            <a:pPr algn="l"/>
            <a:r>
              <a:rPr lang="en-GB"/>
              <a:t>9:25 – 10:10</a:t>
            </a:r>
          </a:p>
        </p:txBody>
      </p:sp>
    </p:spTree>
    <p:extLst>
      <p:ext uri="{BB962C8B-B14F-4D97-AF65-F5344CB8AC3E}">
        <p14:creationId xmlns:p14="http://schemas.microsoft.com/office/powerpoint/2010/main" val="85142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3776346" y="278199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50 mins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Types of networks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Networks task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55C4D-7F40-44F1-82E6-CE7BBD74952B}"/>
              </a:ext>
            </a:extLst>
          </p:cNvPr>
          <p:cNvSpPr txBox="1"/>
          <p:nvPr/>
        </p:nvSpPr>
        <p:spPr>
          <a:xfrm>
            <a:off x="371568" y="1417038"/>
            <a:ext cx="8468120" cy="530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595959"/>
                </a:solidFill>
              </a:rPr>
              <a:t>TASK </a:t>
            </a:r>
          </a:p>
          <a:p>
            <a:endParaRPr lang="en-GB" sz="1600" b="1" dirty="0">
              <a:solidFill>
                <a:srgbClr val="595959"/>
              </a:solidFill>
            </a:endParaRPr>
          </a:p>
          <a:p>
            <a:r>
              <a:rPr lang="en-GB" sz="1600" b="1" dirty="0">
                <a:solidFill>
                  <a:srgbClr val="595959"/>
                </a:solidFill>
              </a:rPr>
              <a:t>Carry out some research on computer networks, in particular LANs, WiFi, Network topologies and connectivity devices to help you with this task, if needed.</a:t>
            </a:r>
          </a:p>
          <a:p>
            <a:endParaRPr lang="en-GB" sz="1600" b="1" dirty="0">
              <a:solidFill>
                <a:srgbClr val="595959"/>
              </a:solidFill>
            </a:endParaRPr>
          </a:p>
          <a:p>
            <a:r>
              <a:rPr lang="en-GB" sz="1600" b="1" dirty="0">
                <a:solidFill>
                  <a:srgbClr val="595959"/>
                </a:solidFill>
              </a:rPr>
              <a:t>Use the symbols on the right (feel free to revise them) to create an appropriate network over the floorplan on Slide 4.</a:t>
            </a:r>
          </a:p>
          <a:p>
            <a:endParaRPr lang="en-GB" sz="1600" dirty="0">
              <a:solidFill>
                <a:srgbClr val="595959"/>
              </a:solidFill>
            </a:endParaRPr>
          </a:p>
          <a:p>
            <a:r>
              <a:rPr lang="en-GB" sz="1600" b="1" dirty="0">
                <a:solidFill>
                  <a:srgbClr val="595959"/>
                </a:solidFill>
              </a:rPr>
              <a:t>Make sure your network meets all the following requirements:</a:t>
            </a:r>
          </a:p>
          <a:p>
            <a:endParaRPr lang="en-GB" sz="1600" b="1" dirty="0">
              <a:solidFill>
                <a:srgbClr val="595959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GB" sz="1600" b="1" dirty="0">
                <a:solidFill>
                  <a:srgbClr val="595959"/>
                </a:solidFill>
              </a:rPr>
              <a:t>Each member of the main office needs a desktop PC</a:t>
            </a:r>
          </a:p>
          <a:p>
            <a:pPr marL="685800" lvl="1" indent="-228600">
              <a:buFont typeface="+mj-lt"/>
              <a:buAutoNum type="arabicPeriod"/>
            </a:pPr>
            <a:endParaRPr lang="en-GB" sz="1600" b="1" dirty="0">
              <a:solidFill>
                <a:srgbClr val="595959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GB" sz="1600" b="1" dirty="0">
                <a:solidFill>
                  <a:srgbClr val="595959"/>
                </a:solidFill>
              </a:rPr>
              <a:t>Angela, Pam, Dwight and Oscar also use an office issued smart phone</a:t>
            </a:r>
          </a:p>
          <a:p>
            <a:pPr marL="685800" lvl="1" indent="-228600">
              <a:buFont typeface="+mj-lt"/>
              <a:buAutoNum type="arabicPeriod"/>
            </a:pPr>
            <a:endParaRPr lang="en-GB" sz="1600" b="1" dirty="0">
              <a:solidFill>
                <a:srgbClr val="595959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GB" sz="1600" b="1" dirty="0">
                <a:solidFill>
                  <a:srgbClr val="595959"/>
                </a:solidFill>
              </a:rPr>
              <a:t>The following rooms new access to WiFi: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GB" sz="1600" b="1" dirty="0">
                <a:solidFill>
                  <a:srgbClr val="595959"/>
                </a:solidFill>
              </a:rPr>
              <a:t>Meeting room (top right)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GB" sz="1600" b="1" dirty="0">
                <a:solidFill>
                  <a:srgbClr val="595959"/>
                </a:solidFill>
              </a:rPr>
              <a:t>Reception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GB" sz="1600" b="1" dirty="0">
                <a:solidFill>
                  <a:srgbClr val="595959"/>
                </a:solidFill>
              </a:rPr>
              <a:t>Conference Room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GB" sz="1600" b="1" dirty="0">
                <a:solidFill>
                  <a:srgbClr val="595959"/>
                </a:solidFill>
              </a:rPr>
              <a:t>Main office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endParaRPr lang="en-GB" sz="1100" dirty="0">
              <a:solidFill>
                <a:srgbClr val="595959"/>
              </a:solidFill>
            </a:endParaRPr>
          </a:p>
          <a:p>
            <a:pPr marL="685800" lvl="1" indent="-228600">
              <a:lnSpc>
                <a:spcPct val="120000"/>
              </a:lnSpc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89AEB2-82E8-433D-86A8-78C1DA874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88" y="2700052"/>
            <a:ext cx="373563" cy="617525"/>
          </a:xfrm>
          <a:prstGeom prst="rect">
            <a:avLst/>
          </a:prstGeom>
        </p:spPr>
      </p:pic>
      <p:sp>
        <p:nvSpPr>
          <p:cNvPr id="16" name="TextBox 73">
            <a:extLst>
              <a:ext uri="{FF2B5EF4-FFF2-40B4-BE49-F238E27FC236}">
                <a16:creationId xmlns:a16="http://schemas.microsoft.com/office/drawing/2014/main" id="{03DD5257-1713-4E3C-8677-F41F2A496FB0}"/>
              </a:ext>
            </a:extLst>
          </p:cNvPr>
          <p:cNvSpPr txBox="1"/>
          <p:nvPr/>
        </p:nvSpPr>
        <p:spPr>
          <a:xfrm>
            <a:off x="9293074" y="2584108"/>
            <a:ext cx="634148" cy="150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900" b="1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Router</a:t>
            </a:r>
            <a:endParaRPr lang="en-GB" sz="12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F6C77D-2423-4A99-B458-A132BC2FB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6"/>
          <a:stretch/>
        </p:blipFill>
        <p:spPr>
          <a:xfrm>
            <a:off x="10604897" y="2767495"/>
            <a:ext cx="1219835" cy="331760"/>
          </a:xfrm>
          <a:prstGeom prst="rect">
            <a:avLst/>
          </a:prstGeom>
        </p:spPr>
      </p:pic>
      <p:sp>
        <p:nvSpPr>
          <p:cNvPr id="24" name="TextBox 73">
            <a:extLst>
              <a:ext uri="{FF2B5EF4-FFF2-40B4-BE49-F238E27FC236}">
                <a16:creationId xmlns:a16="http://schemas.microsoft.com/office/drawing/2014/main" id="{DD3D228A-C8A9-4BC5-8CE8-053FA0EDD817}"/>
              </a:ext>
            </a:extLst>
          </p:cNvPr>
          <p:cNvSpPr txBox="1"/>
          <p:nvPr/>
        </p:nvSpPr>
        <p:spPr>
          <a:xfrm>
            <a:off x="10961946" y="2628515"/>
            <a:ext cx="823389" cy="1117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900" b="1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endParaRPr lang="en-GB" sz="12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E63E1D-5089-418E-8D52-5178103FF5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41" y="2739078"/>
            <a:ext cx="501650" cy="540586"/>
          </a:xfrm>
          <a:prstGeom prst="rect">
            <a:avLst/>
          </a:prstGeom>
        </p:spPr>
      </p:pic>
      <p:sp>
        <p:nvSpPr>
          <p:cNvPr id="26" name="TextBox 73">
            <a:extLst>
              <a:ext uri="{FF2B5EF4-FFF2-40B4-BE49-F238E27FC236}">
                <a16:creationId xmlns:a16="http://schemas.microsoft.com/office/drawing/2014/main" id="{B9AF2ADE-A6CD-46FB-A6B4-28A59ECBE55D}"/>
              </a:ext>
            </a:extLst>
          </p:cNvPr>
          <p:cNvSpPr txBox="1"/>
          <p:nvPr/>
        </p:nvSpPr>
        <p:spPr>
          <a:xfrm>
            <a:off x="9972091" y="2612180"/>
            <a:ext cx="614045" cy="149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900" b="1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WAP</a:t>
            </a:r>
            <a:endParaRPr lang="en-GB" sz="12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CA31F22-0DF2-46AF-843C-F6757CB72F5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7879">
            <a:off x="9501033" y="5004394"/>
            <a:ext cx="241300" cy="2838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075D5C9-76C6-4519-9C27-0F05BAF0A134}"/>
              </a:ext>
            </a:extLst>
          </p:cNvPr>
          <p:cNvSpPr txBox="1"/>
          <p:nvPr/>
        </p:nvSpPr>
        <p:spPr>
          <a:xfrm>
            <a:off x="9818908" y="4959538"/>
            <a:ext cx="112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95959"/>
                </a:solidFill>
              </a:rPr>
              <a:t>Indicates a wireless enabled device</a:t>
            </a:r>
          </a:p>
        </p:txBody>
      </p:sp>
      <p:pic>
        <p:nvPicPr>
          <p:cNvPr id="29" name="Picture 28" descr="firewall denco 01">
            <a:extLst>
              <a:ext uri="{FF2B5EF4-FFF2-40B4-BE49-F238E27FC236}">
                <a16:creationId xmlns:a16="http://schemas.microsoft.com/office/drawing/2014/main" id="{458DBC74-2C7D-4F80-B974-8FAE06930E5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348" b="7397"/>
          <a:stretch/>
        </p:blipFill>
        <p:spPr bwMode="auto">
          <a:xfrm>
            <a:off x="9485308" y="3672042"/>
            <a:ext cx="245745" cy="1057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73">
            <a:extLst>
              <a:ext uri="{FF2B5EF4-FFF2-40B4-BE49-F238E27FC236}">
                <a16:creationId xmlns:a16="http://schemas.microsoft.com/office/drawing/2014/main" id="{B2C9FB5D-047C-4055-9478-B4C9467A43C1}"/>
              </a:ext>
            </a:extLst>
          </p:cNvPr>
          <p:cNvSpPr txBox="1"/>
          <p:nvPr/>
        </p:nvSpPr>
        <p:spPr>
          <a:xfrm>
            <a:off x="9426888" y="3517102"/>
            <a:ext cx="377190" cy="1549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900" b="1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Firewall</a:t>
            </a:r>
            <a:endParaRPr lang="en-GB" sz="12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 descr="File:Computer Display.svg - Wikimedia Commons">
            <a:extLst>
              <a:ext uri="{FF2B5EF4-FFF2-40B4-BE49-F238E27FC236}">
                <a16:creationId xmlns:a16="http://schemas.microsoft.com/office/drawing/2014/main" id="{E7E3E2EF-11F7-4F3D-AAD8-D54EF24A9D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7975" y="1884936"/>
            <a:ext cx="456811" cy="472264"/>
          </a:xfrm>
          <a:prstGeom prst="rect">
            <a:avLst/>
          </a:prstGeom>
        </p:spPr>
      </p:pic>
      <p:sp>
        <p:nvSpPr>
          <p:cNvPr id="32" name="TextBox 73">
            <a:extLst>
              <a:ext uri="{FF2B5EF4-FFF2-40B4-BE49-F238E27FC236}">
                <a16:creationId xmlns:a16="http://schemas.microsoft.com/office/drawing/2014/main" id="{1B4E47E9-F479-4425-B2F5-4240B755B54F}"/>
              </a:ext>
            </a:extLst>
          </p:cNvPr>
          <p:cNvSpPr txBox="1"/>
          <p:nvPr/>
        </p:nvSpPr>
        <p:spPr>
          <a:xfrm>
            <a:off x="9301783" y="1746964"/>
            <a:ext cx="646431" cy="137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900" b="1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Desktop PC</a:t>
            </a:r>
            <a:endParaRPr lang="en-GB" sz="1200" b="1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1695182-B0EE-461B-8BAA-710C85BE835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 b="17153"/>
          <a:stretch/>
        </p:blipFill>
        <p:spPr>
          <a:xfrm>
            <a:off x="9927222" y="3662410"/>
            <a:ext cx="814705" cy="849283"/>
          </a:xfrm>
          <a:prstGeom prst="rect">
            <a:avLst/>
          </a:prstGeom>
        </p:spPr>
      </p:pic>
      <p:sp>
        <p:nvSpPr>
          <p:cNvPr id="34" name="TextBox 73">
            <a:extLst>
              <a:ext uri="{FF2B5EF4-FFF2-40B4-BE49-F238E27FC236}">
                <a16:creationId xmlns:a16="http://schemas.microsoft.com/office/drawing/2014/main" id="{0B0FED6E-7D6D-4415-A350-CFB173D73C85}"/>
              </a:ext>
            </a:extLst>
          </p:cNvPr>
          <p:cNvSpPr txBox="1"/>
          <p:nvPr/>
        </p:nvSpPr>
        <p:spPr>
          <a:xfrm>
            <a:off x="9927222" y="3536030"/>
            <a:ext cx="754912" cy="1592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900" b="1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900" b="1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erver</a:t>
            </a:r>
            <a:endParaRPr lang="en-GB" sz="12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EB8505-EAFE-436C-A0B5-A6F267AC8E7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2214" r="12496"/>
          <a:stretch/>
        </p:blipFill>
        <p:spPr bwMode="auto">
          <a:xfrm flipH="1">
            <a:off x="10134516" y="1870751"/>
            <a:ext cx="340732" cy="452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73">
            <a:extLst>
              <a:ext uri="{FF2B5EF4-FFF2-40B4-BE49-F238E27FC236}">
                <a16:creationId xmlns:a16="http://schemas.microsoft.com/office/drawing/2014/main" id="{8BD6F7D7-F0B9-42FB-BB7B-904F0D8F50A0}"/>
              </a:ext>
            </a:extLst>
          </p:cNvPr>
          <p:cNvSpPr txBox="1"/>
          <p:nvPr/>
        </p:nvSpPr>
        <p:spPr>
          <a:xfrm>
            <a:off x="9991325" y="1734288"/>
            <a:ext cx="613572" cy="1500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900" b="1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Tablet</a:t>
            </a:r>
            <a:endParaRPr lang="en-GB" sz="12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 descr="Image result for photocopier">
            <a:extLst>
              <a:ext uri="{FF2B5EF4-FFF2-40B4-BE49-F238E27FC236}">
                <a16:creationId xmlns:a16="http://schemas.microsoft.com/office/drawing/2014/main" id="{EA559198-5F94-4235-BD33-E14C35FF06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89" y="3689102"/>
            <a:ext cx="814915" cy="81485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73">
            <a:extLst>
              <a:ext uri="{FF2B5EF4-FFF2-40B4-BE49-F238E27FC236}">
                <a16:creationId xmlns:a16="http://schemas.microsoft.com/office/drawing/2014/main" id="{DC56DF38-2B85-4593-A345-32B6FB7DB64D}"/>
              </a:ext>
            </a:extLst>
          </p:cNvPr>
          <p:cNvSpPr txBox="1"/>
          <p:nvPr/>
        </p:nvSpPr>
        <p:spPr>
          <a:xfrm>
            <a:off x="10848489" y="3570420"/>
            <a:ext cx="822960" cy="1116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900" b="1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Photocopier</a:t>
            </a:r>
            <a:endParaRPr lang="en-GB" sz="12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FA20467-8BF4-4C02-8923-26ADD62E30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13" y="1839582"/>
            <a:ext cx="251654" cy="425305"/>
          </a:xfrm>
          <a:prstGeom prst="rect">
            <a:avLst/>
          </a:prstGeom>
        </p:spPr>
      </p:pic>
      <p:sp>
        <p:nvSpPr>
          <p:cNvPr id="40" name="TextBox 73">
            <a:extLst>
              <a:ext uri="{FF2B5EF4-FFF2-40B4-BE49-F238E27FC236}">
                <a16:creationId xmlns:a16="http://schemas.microsoft.com/office/drawing/2014/main" id="{51811B5E-5ED8-49FA-A150-EBA188FD8C65}"/>
              </a:ext>
            </a:extLst>
          </p:cNvPr>
          <p:cNvSpPr txBox="1"/>
          <p:nvPr/>
        </p:nvSpPr>
        <p:spPr>
          <a:xfrm>
            <a:off x="10516768" y="1744091"/>
            <a:ext cx="614045" cy="149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900" b="1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endParaRPr lang="en-GB" sz="12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F2D2F63-7714-4F3B-83E4-2E39D5FA3038}"/>
              </a:ext>
            </a:extLst>
          </p:cNvPr>
          <p:cNvGrpSpPr/>
          <p:nvPr/>
        </p:nvGrpSpPr>
        <p:grpSpPr>
          <a:xfrm>
            <a:off x="9092857" y="1250544"/>
            <a:ext cx="3489647" cy="4457688"/>
            <a:chOff x="8713927" y="1941076"/>
            <a:chExt cx="3534313" cy="445768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3932AF8-6E16-4FAC-9E80-B42D92A2CC2A}"/>
                </a:ext>
              </a:extLst>
            </p:cNvPr>
            <p:cNvSpPr/>
            <p:nvPr/>
          </p:nvSpPr>
          <p:spPr>
            <a:xfrm>
              <a:off x="8713927" y="2326384"/>
              <a:ext cx="2912882" cy="4072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595959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A722013-324E-46E4-9401-1BECEF47F196}"/>
                </a:ext>
              </a:extLst>
            </p:cNvPr>
            <p:cNvSpPr txBox="1"/>
            <p:nvPr/>
          </p:nvSpPr>
          <p:spPr>
            <a:xfrm>
              <a:off x="9238249" y="1941076"/>
              <a:ext cx="30099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595959"/>
                  </a:solidFill>
                </a:rPr>
                <a:t>Use the following symbols: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92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4F443-F944-1E5C-BAFF-34313D51A0BA}"/>
              </a:ext>
            </a:extLst>
          </p:cNvPr>
          <p:cNvSpPr/>
          <p:nvPr/>
        </p:nvSpPr>
        <p:spPr>
          <a:xfrm>
            <a:off x="569941" y="5556510"/>
            <a:ext cx="8566369" cy="11025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dirty="0">
                <a:solidFill>
                  <a:srgbClr val="595959"/>
                </a:solidFill>
              </a:rPr>
              <a:t>For additional help and support in structuring your answer you might like to watch some of the videos from the following Craig ‘n’ Dave playlists: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OCR: SLR 11 – Networks</a:t>
            </a:r>
          </a:p>
          <a:p>
            <a:r>
              <a:rPr lang="en-GB" sz="1100" dirty="0">
                <a:solidFill>
                  <a:srgbClr val="59595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https://student.craigndave.org/videos/slr-11-networks</a:t>
            </a:r>
            <a:endParaRPr lang="en-GB" sz="1100" dirty="0">
              <a:solidFill>
                <a:srgbClr val="595959"/>
              </a:solidFill>
            </a:endParaRPr>
          </a:p>
          <a:p>
            <a:endParaRPr lang="en-GB" sz="1100" dirty="0">
              <a:solidFill>
                <a:srgbClr val="59595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30CBF-5088-68E3-D511-E1857E16AA36}"/>
              </a:ext>
            </a:extLst>
          </p:cNvPr>
          <p:cNvSpPr txBox="1"/>
          <p:nvPr/>
        </p:nvSpPr>
        <p:spPr>
          <a:xfrm>
            <a:off x="467531" y="750232"/>
            <a:ext cx="1085149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GB" sz="1600" b="1" dirty="0">
                <a:solidFill>
                  <a:srgbClr val="595959"/>
                </a:solidFill>
              </a:rPr>
              <a:t>Use a circle with a transparent fill (so you can see the network underneath) with a width and height of 12.5cm to provide the </a:t>
            </a:r>
            <a:r>
              <a:rPr lang="en-GB" sz="1600" b="1" dirty="0" err="1">
                <a:solidFill>
                  <a:srgbClr val="595959"/>
                </a:solidFill>
              </a:rPr>
              <a:t>WiFi</a:t>
            </a:r>
            <a:r>
              <a:rPr lang="en-GB" sz="1600" b="1" dirty="0">
                <a:solidFill>
                  <a:srgbClr val="595959"/>
                </a:solidFill>
              </a:rPr>
              <a:t> coverage needed to cover the rooms above: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95959"/>
                </a:solidFill>
              </a:rPr>
              <a:t>The circles need to have a WAP at the centre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95959"/>
                </a:solidFill>
              </a:rPr>
              <a:t>The 12.5cm diameter circles represent the maximum range of each WAP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95959"/>
                </a:solidFill>
              </a:rPr>
              <a:t>They WAP icons must be attached to a wall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95959"/>
                </a:solidFill>
              </a:rPr>
              <a:t>You must use the minimum number of WAP possible to provide the coverage needed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GB" sz="1600" b="1" dirty="0">
                <a:solidFill>
                  <a:srgbClr val="595959"/>
                </a:solidFill>
              </a:rPr>
              <a:t>All desktop PCs use wired connections in a star network configuration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95959"/>
                </a:solidFill>
              </a:rPr>
              <a:t>The top left server room, conference room and main office need to be on one subnet with its own switch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95959"/>
                </a:solidFill>
              </a:rPr>
              <a:t>All other rooms are on a separate subnet and will require its own hardware for this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95959"/>
                </a:solidFill>
              </a:rPr>
              <a:t>The two subnets need to be appropriately connected together</a:t>
            </a:r>
          </a:p>
          <a:p>
            <a:pPr lvl="1"/>
            <a:endParaRPr lang="en-GB" sz="16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GB" sz="1600" b="1" dirty="0">
                <a:solidFill>
                  <a:srgbClr val="595959"/>
                </a:solidFill>
              </a:rPr>
              <a:t>The top left room needs to have a server placed in it and connected appropriately to the local subnet</a:t>
            </a:r>
          </a:p>
          <a:p>
            <a:pPr marL="228600" indent="-228600">
              <a:buFont typeface="+mj-lt"/>
              <a:buAutoNum type="arabicPeriod" startAt="4"/>
            </a:pPr>
            <a:endParaRPr lang="en-GB" sz="1600" b="1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GB" sz="1600" b="1" dirty="0">
                <a:solidFill>
                  <a:srgbClr val="595959"/>
                </a:solidFill>
              </a:rPr>
              <a:t>The server room needs hardware to appropriately connected the LAN to “The Internet”</a:t>
            </a:r>
          </a:p>
          <a:p>
            <a:pPr marL="228600" indent="-228600">
              <a:buFont typeface="+mj-lt"/>
              <a:buAutoNum type="arabicPeriod" startAt="4"/>
            </a:pPr>
            <a:endParaRPr lang="en-GB" sz="1600" b="1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GB" sz="1600" b="1" dirty="0">
                <a:solidFill>
                  <a:srgbClr val="595959"/>
                </a:solidFill>
              </a:rPr>
              <a:t>Reception needs a photocopier and it needs connecting to the local subnet</a:t>
            </a:r>
          </a:p>
          <a:p>
            <a:pPr marL="228600" indent="-228600">
              <a:buFont typeface="+mj-lt"/>
              <a:buAutoNum type="arabicPeriod" startAt="4"/>
            </a:pPr>
            <a:endParaRPr lang="en-GB" sz="1600" b="1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GB" sz="1600" b="1" dirty="0">
                <a:solidFill>
                  <a:srgbClr val="595959"/>
                </a:solidFill>
              </a:rPr>
              <a:t>A firewall should be placed somewhere appropriate </a:t>
            </a:r>
          </a:p>
        </p:txBody>
      </p:sp>
    </p:spTree>
    <p:extLst>
      <p:ext uri="{BB962C8B-B14F-4D97-AF65-F5344CB8AC3E}">
        <p14:creationId xmlns:p14="http://schemas.microsoft.com/office/powerpoint/2010/main" val="271239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Types of networks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Networks task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DE6642A7-AB4C-45D5-8F45-56D858320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2" y="1302512"/>
            <a:ext cx="11092006" cy="55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2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114C7EFE4FF498AE064C06622F751" ma:contentTypeVersion="17" ma:contentTypeDescription="Create a new document." ma:contentTypeScope="" ma:versionID="0a6cceb726292ec35eb2d8e2cec72cdf">
  <xsd:schema xmlns:xsd="http://www.w3.org/2001/XMLSchema" xmlns:xs="http://www.w3.org/2001/XMLSchema" xmlns:p="http://schemas.microsoft.com/office/2006/metadata/properties" xmlns:ns2="a966b4a5-4248-447b-b597-ec598d04f9cf" xmlns:ns3="a392c3a2-4d82-4657-818b-0acf1aab57df" targetNamespace="http://schemas.microsoft.com/office/2006/metadata/properties" ma:root="true" ma:fieldsID="77d47272903a3e4d57e18bf4313bf922" ns2:_="" ns3:_="">
    <xsd:import namespace="a966b4a5-4248-447b-b597-ec598d04f9cf"/>
    <xsd:import namespace="a392c3a2-4d82-4657-818b-0acf1aab57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6b4a5-4248-447b-b597-ec598d04f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327267d-bc41-472e-8668-b780c28214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2c3a2-4d82-4657-818b-0acf1aab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bf9ecd9-ffb7-411b-a20b-d2110bea7e35}" ma:internalName="TaxCatchAll" ma:showField="CatchAllData" ma:web="a392c3a2-4d82-4657-818b-0acf1aab57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2c3a2-4d82-4657-818b-0acf1aab57df" xsi:nil="true"/>
    <lcf76f155ced4ddcb4097134ff3c332f xmlns="a966b4a5-4248-447b-b597-ec598d04f9c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52E68B-16D0-4CBD-A5EF-0A0B0F03A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6b4a5-4248-447b-b597-ec598d04f9cf"/>
    <ds:schemaRef ds:uri="a392c3a2-4d82-4657-818b-0acf1aab57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80671B-C3B0-49EA-9EB9-227C9ADE7C0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392c3a2-4d82-4657-818b-0acf1aab57df"/>
    <ds:schemaRef ds:uri="a966b4a5-4248-447b-b597-ec598d04f9c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C336CE7-3551-41FC-988C-90A3F576F9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1f8d9a3-3347-400d-a852-d217cf3d654e}" enabled="0" method="" siteId="{71f8d9a3-3347-400d-a852-d217cf3d65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Widescreen</PresentationFormat>
  <Paragraphs>67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Century Gothic</vt:lpstr>
      <vt:lpstr>Segoe UI Light</vt:lpstr>
      <vt:lpstr>Times New Roman</vt:lpstr>
      <vt:lpstr>Office Theme</vt:lpstr>
      <vt:lpstr>WELCOME TO OUR  COMPUTING DEPARTMENT AT JTFS</vt:lpstr>
      <vt:lpstr>Computer Science H446</vt:lpstr>
      <vt:lpstr>PowerPoint Presentation</vt:lpstr>
      <vt:lpstr>PowerPoint Presentation</vt:lpstr>
      <vt:lpstr>PowerPoint Presentation</vt:lpstr>
    </vt:vector>
  </TitlesOfParts>
  <Company>John Taylor 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H446</dc:title>
  <dc:creator>Trubshaw, Miss R (John Taylor Free School)</dc:creator>
  <cp:lastModifiedBy>Trubshaw, Miss R (John Taylor Free School)</cp:lastModifiedBy>
  <cp:revision>2</cp:revision>
  <cp:lastPrinted>2024-07-03T16:21:21Z</cp:lastPrinted>
  <dcterms:created xsi:type="dcterms:W3CDTF">2024-07-01T15:34:45Z</dcterms:created>
  <dcterms:modified xsi:type="dcterms:W3CDTF">2024-07-04T08:38:23Z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0x010100F8F114C7EFE4FF498AE064C06622F751</vt:lpwstr>
  </property>
  <property fmtid="{D5CDD505-2E9C-101B-9397-08002B2CF9AE}" pid="3" name="MediaServiceImageTags">
    <vt:lpwstr/>
  </property>
</Properties>
</file>