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5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embeddedFontLst>
    <p:embeddedFont>
      <p:font typeface="Quicksand" pitchFamily="2" charset="0"/>
      <p:regular r:id="rId16"/>
      <p:bold r:id="rId17"/>
    </p:embeddedFont>
    <p:embeddedFont>
      <p:font typeface="Quicksand Light" pitchFamily="2" charset="0"/>
      <p:regular r:id="rId18"/>
      <p:bold r:id="rId19"/>
    </p:embeddedFont>
    <p:embeddedFont>
      <p:font typeface="Roboto Mono" panose="00000009000000000000" pitchFamily="49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88" autoAdjust="0"/>
  </p:normalViewPr>
  <p:slideViewPr>
    <p:cSldViewPr snapToGrid="0">
      <p:cViewPr varScale="1">
        <p:scale>
          <a:sx n="162" d="100"/>
          <a:sy n="162" d="100"/>
        </p:scale>
        <p:origin x="144" y="2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ncce.io/tcc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ncce.io/ogl" TargetMode="Externa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767ce493b5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" name="Google Shape;48;g767ce493b5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 dirty="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Last updated: 29/09/2021</a:t>
            </a:r>
            <a:endParaRPr sz="900" dirty="0">
              <a:solidFill>
                <a:srgbClr val="666666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 dirty="0">
              <a:solidFill>
                <a:srgbClr val="666666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 dirty="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Resources are updated regularly — the latest version is available at: </a:t>
            </a:r>
            <a:r>
              <a:rPr lang="en-GB" sz="900" u="sng" dirty="0">
                <a:solidFill>
                  <a:srgbClr val="1155CC"/>
                </a:solidFill>
                <a:latin typeface="Quicksand"/>
                <a:ea typeface="Quicksand"/>
                <a:cs typeface="Quicksand"/>
                <a:sym typeface="Quicksand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ncce.io/</a:t>
            </a:r>
            <a:r>
              <a:rPr lang="en-GB" sz="900" u="sng" dirty="0" err="1">
                <a:solidFill>
                  <a:srgbClr val="1155CC"/>
                </a:solidFill>
                <a:latin typeface="Quicksand"/>
                <a:ea typeface="Quicksand"/>
                <a:cs typeface="Quicksand"/>
                <a:sym typeface="Quicksand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tcc</a:t>
            </a:r>
            <a:r>
              <a:rPr lang="en-GB" sz="900" dirty="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900" dirty="0">
              <a:solidFill>
                <a:srgbClr val="666666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 dirty="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This resource is licensed under the Open Government Licence, version 3. For more information on this licence, see</a:t>
            </a:r>
            <a:r>
              <a:rPr lang="en-GB" sz="900" u="sng" dirty="0">
                <a:solidFill>
                  <a:srgbClr val="1155CC"/>
                </a:solidFill>
                <a:latin typeface="Quicksand"/>
                <a:ea typeface="Quicksand"/>
                <a:cs typeface="Quicksand"/>
                <a:sym typeface="Quicksand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ncce.io/</a:t>
            </a:r>
            <a:r>
              <a:rPr lang="en-GB" sz="900" u="sng" dirty="0" err="1">
                <a:solidFill>
                  <a:srgbClr val="1155CC"/>
                </a:solidFill>
                <a:latin typeface="Quicksand"/>
                <a:ea typeface="Quicksand"/>
                <a:cs typeface="Quicksand"/>
                <a:sym typeface="Quicksand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ogl</a:t>
            </a:r>
            <a:r>
              <a:rPr lang="en-GB" sz="900" dirty="0">
                <a:solidFill>
                  <a:srgbClr val="666666"/>
                </a:solidFill>
                <a:latin typeface="Quicksand"/>
                <a:ea typeface="Quicksand"/>
                <a:cs typeface="Quicksand"/>
                <a:sym typeface="Quicksand"/>
              </a:rPr>
              <a:t>.</a:t>
            </a:r>
            <a:endParaRPr sz="900" dirty="0">
              <a:solidFill>
                <a:srgbClr val="666666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 dirty="0">
              <a:solidFill>
                <a:srgbClr val="666666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768762b48d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4" name="Google Shape;134;g768762b48d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768762b48d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g768762b48d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76a25daad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g76a25daad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76a25daad3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0" name="Google Shape;160;g76a25daad3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767ce493b5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4" name="Google Shape;54;g767ce493b5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b="1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768762b48d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" name="Google Shape;63;g768762b48d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b="1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7e18d8773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g7e18d8773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76b8fa5d79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g76b8fa5d79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76b8fa5d79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g76b8fa5d79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76b8fa5d79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g76b8fa5d79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76b8fa5d79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g76b8fa5d79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768762b48d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g768762b48d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_3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526875" y="576775"/>
            <a:ext cx="8095800" cy="20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5800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532725" y="2665400"/>
            <a:ext cx="8095800" cy="7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200" b="1"/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196975" y="4065600"/>
            <a:ext cx="1714500" cy="76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ectives / Questions / Lists">
  <p:cSld name="TITLE_4_1_1_1_2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200" b="1"/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image and text under (with heading)">
  <p:cSld name="TITLE_4_1_1_2_1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1200" cy="30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2"/>
          </p:nvPr>
        </p:nvSpPr>
        <p:spPr>
          <a:xfrm>
            <a:off x="310900" y="4117599"/>
            <a:ext cx="8521200" cy="69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200" b="1"/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image and text under (no heading)">
  <p:cSld name="TITLE_4_1_1_1_4_1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0900" y="472000"/>
            <a:ext cx="8521200" cy="37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310900" y="4282175"/>
            <a:ext cx="8521200" cy="54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200" b="1"/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image (no text under)">
  <p:cSld name="TITLE_4_1_1_1_3_2_1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12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7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200" b="1"/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or Images side by side">
  <p:cSld name="TITLE_4_1_1_1_3_1_1_1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10900" y="1170124"/>
            <a:ext cx="4096500" cy="36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69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2"/>
          </p:nvPr>
        </p:nvSpPr>
        <p:spPr>
          <a:xfrm>
            <a:off x="4736600" y="1170100"/>
            <a:ext cx="4096500" cy="36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200" b="1"/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text">
  <p:cSld name="TITLE_4_1_1_1_1_1_1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45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b="0"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subTitle" idx="1"/>
          </p:nvPr>
        </p:nvSpPr>
        <p:spPr>
          <a:xfrm>
            <a:off x="5257800" y="0"/>
            <a:ext cx="35649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200" b="1"/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1155CC">
            <a:alpha val="5490"/>
          </a:srgb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2725"/>
            <a:ext cx="9144000" cy="306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15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icksand"/>
              <a:buNone/>
              <a:defRPr sz="2800" b="1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1500" cy="38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icksand"/>
              <a:buChar char="●"/>
              <a:defRPr sz="1800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 sz="1400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 sz="1400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 sz="1400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 sz="1400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■"/>
              <a:defRPr sz="1400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●"/>
              <a:defRPr sz="1400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"/>
              <a:buChar char="○"/>
              <a:defRPr sz="1400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Quicksand"/>
              <a:buChar char="■"/>
              <a:defRPr sz="1400" b="0" i="0" u="none" strike="noStrike" cap="none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494985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196">
          <p15:clr>
            <a:srgbClr val="EA4335"/>
          </p15:clr>
        </p15:guide>
        <p15:guide id="2" orient="horz" pos="196">
          <p15:clr>
            <a:srgbClr val="EA4335"/>
          </p15:clr>
        </p15:guide>
        <p15:guide id="3" orient="horz" pos="641">
          <p15:clr>
            <a:srgbClr val="EA4335"/>
          </p15:clr>
        </p15:guide>
        <p15:guide id="4" pos="2776">
          <p15:clr>
            <a:srgbClr val="EA4335"/>
          </p15:clr>
        </p15:guide>
        <p15:guide id="5" orient="horz" pos="812">
          <p15:clr>
            <a:srgbClr val="EA4335"/>
          </p15:clr>
        </p15:guide>
        <p15:guide id="6" pos="2984">
          <p15:clr>
            <a:srgbClr val="EA4335"/>
          </p15:clr>
        </p15:guide>
        <p15:guide id="7" pos="5564">
          <p15:clr>
            <a:srgbClr val="EA4335"/>
          </p15:clr>
        </p15:guide>
        <p15:guide id="8" orient="horz" pos="2592">
          <p15:clr>
            <a:srgbClr val="EA4335"/>
          </p15:clr>
        </p15:guide>
        <p15:guide id="9" pos="2448">
          <p15:clr>
            <a:srgbClr val="EA4335"/>
          </p15:clr>
        </p15:guide>
        <p15:guide id="10" pos="3312">
          <p15:clr>
            <a:srgbClr val="EA4335"/>
          </p15:clr>
        </p15:guide>
        <p15:guide id="11" orient="horz" pos="3041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526875" y="576775"/>
            <a:ext cx="8095800" cy="20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/>
              <a:t>Lesson 1 : Spreadsheet warm-up</a:t>
            </a:r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ubTitle" idx="1"/>
          </p:nvPr>
        </p:nvSpPr>
        <p:spPr>
          <a:xfrm>
            <a:off x="532725" y="2665400"/>
            <a:ext cx="8095800" cy="7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8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9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 b="1">
                <a:latin typeface="Quicksand"/>
                <a:ea typeface="Quicksand"/>
                <a:cs typeface="Quicksand"/>
                <a:sym typeface="Quicksand"/>
              </a:rPr>
              <a:t>Formatting</a:t>
            </a:r>
            <a:endParaRPr b="1"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  <p:sp>
        <p:nvSpPr>
          <p:cNvPr id="137" name="Google Shape;137;p18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GB"/>
              <a:t>10</a:t>
            </a:fld>
            <a:endParaRPr/>
          </a:p>
        </p:txBody>
      </p:sp>
      <p:sp>
        <p:nvSpPr>
          <p:cNvPr id="138" name="Google Shape;138;p18"/>
          <p:cNvSpPr txBox="1">
            <a:spLocks noGrp="1"/>
          </p:cNvSpPr>
          <p:nvPr>
            <p:ph type="subTitle" idx="1"/>
          </p:nvPr>
        </p:nvSpPr>
        <p:spPr>
          <a:xfrm>
            <a:off x="5257800" y="0"/>
            <a:ext cx="35649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Activity 2</a:t>
            </a:r>
            <a:endParaRPr/>
          </a:p>
        </p:txBody>
      </p:sp>
      <p:sp>
        <p:nvSpPr>
          <p:cNvPr id="139" name="Google Shape;139;p18"/>
          <p:cNvSpPr txBox="1"/>
          <p:nvPr/>
        </p:nvSpPr>
        <p:spPr>
          <a:xfrm>
            <a:off x="488050" y="1169400"/>
            <a:ext cx="8334600" cy="116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Formatting makes data more readable. Cells containing money should be formatted as currency. Some headings which cover multiple columns could be merged and it might help to add a background fill colour to headings.  Example below:</a:t>
            </a:r>
            <a:endParaRPr sz="16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140" name="Google Shape;14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337300"/>
            <a:ext cx="8839198" cy="20817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9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9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 b="1">
                <a:latin typeface="Quicksand"/>
                <a:ea typeface="Quicksand"/>
                <a:cs typeface="Quicksand"/>
                <a:sym typeface="Quicksand"/>
              </a:rPr>
              <a:t>Scenarios</a:t>
            </a:r>
            <a:endParaRPr b="1"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  <p:sp>
        <p:nvSpPr>
          <p:cNvPr id="146" name="Google Shape;146;p19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GB"/>
              <a:t>11</a:t>
            </a:fld>
            <a:endParaRPr/>
          </a:p>
        </p:txBody>
      </p:sp>
      <p:sp>
        <p:nvSpPr>
          <p:cNvPr id="147" name="Google Shape;147;p19"/>
          <p:cNvSpPr txBox="1">
            <a:spLocks noGrp="1"/>
          </p:cNvSpPr>
          <p:nvPr>
            <p:ph type="subTitle" idx="1"/>
          </p:nvPr>
        </p:nvSpPr>
        <p:spPr>
          <a:xfrm>
            <a:off x="5257800" y="0"/>
            <a:ext cx="35649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Activity  3</a:t>
            </a:r>
            <a:endParaRPr/>
          </a:p>
        </p:txBody>
      </p:sp>
      <p:sp>
        <p:nvSpPr>
          <p:cNvPr id="148" name="Google Shape;148;p19"/>
          <p:cNvSpPr txBox="1"/>
          <p:nvPr/>
        </p:nvSpPr>
        <p:spPr>
          <a:xfrm>
            <a:off x="488050" y="1169400"/>
            <a:ext cx="7850700" cy="23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By changing the values in </a:t>
            </a:r>
            <a:r>
              <a:rPr lang="en-GB" sz="16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B4</a:t>
            </a:r>
            <a:r>
              <a:rPr lang="en-GB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, </a:t>
            </a:r>
            <a:r>
              <a:rPr lang="en-GB" sz="16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B5</a:t>
            </a:r>
            <a:r>
              <a:rPr lang="en-GB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, and </a:t>
            </a:r>
            <a:r>
              <a:rPr lang="en-GB" sz="16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K4</a:t>
            </a:r>
            <a:r>
              <a:rPr lang="en-GB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you can affect the amount of income from votes and how much will be donated to charity.</a:t>
            </a:r>
            <a:endParaRPr sz="16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Spend a short time changing these values to see what happens.</a:t>
            </a:r>
            <a:endParaRPr sz="16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What value does </a:t>
            </a:r>
            <a:r>
              <a:rPr lang="en-GB" sz="16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K4</a:t>
            </a:r>
            <a:r>
              <a:rPr lang="en-GB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have to be so that RSC donates £500,000 to charity?</a:t>
            </a:r>
            <a:endParaRPr sz="16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What values would </a:t>
            </a:r>
            <a:r>
              <a:rPr lang="en-GB" sz="16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B4</a:t>
            </a:r>
            <a:r>
              <a:rPr lang="en-GB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and </a:t>
            </a:r>
            <a:r>
              <a:rPr lang="en-GB" sz="16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B5</a:t>
            </a:r>
            <a:r>
              <a:rPr lang="en-GB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have to be so that the total income was £1 million?</a:t>
            </a:r>
            <a:endParaRPr sz="16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0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9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 sz="3400" b="1">
                <a:latin typeface="Quicksand"/>
                <a:ea typeface="Quicksand"/>
                <a:cs typeface="Quicksand"/>
                <a:sym typeface="Quicksand"/>
              </a:rPr>
              <a:t>Plenary</a:t>
            </a:r>
            <a:endParaRPr sz="3400" b="1"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  <p:sp>
        <p:nvSpPr>
          <p:cNvPr id="154" name="Google Shape;154;p20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GB"/>
              <a:t>12</a:t>
            </a:fld>
            <a:endParaRPr/>
          </a:p>
        </p:txBody>
      </p:sp>
      <p:sp>
        <p:nvSpPr>
          <p:cNvPr id="155" name="Google Shape;155;p20"/>
          <p:cNvSpPr txBox="1">
            <a:spLocks noGrp="1"/>
          </p:cNvSpPr>
          <p:nvPr>
            <p:ph type="subTitle" idx="1"/>
          </p:nvPr>
        </p:nvSpPr>
        <p:spPr>
          <a:xfrm>
            <a:off x="5257800" y="0"/>
            <a:ext cx="35649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Plenary</a:t>
            </a:r>
            <a:endParaRPr/>
          </a:p>
        </p:txBody>
      </p:sp>
      <p:sp>
        <p:nvSpPr>
          <p:cNvPr id="156" name="Google Shape;156;p20"/>
          <p:cNvSpPr txBox="1">
            <a:spLocks noGrp="1"/>
          </p:cNvSpPr>
          <p:nvPr>
            <p:ph type="body" idx="4294967295"/>
          </p:nvPr>
        </p:nvSpPr>
        <p:spPr>
          <a:xfrm>
            <a:off x="310900" y="1017725"/>
            <a:ext cx="8522100" cy="254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rgbClr val="5B5BA5"/>
                </a:solidFill>
              </a:rPr>
              <a:t>Question</a:t>
            </a:r>
            <a:endParaRPr b="1">
              <a:solidFill>
                <a:srgbClr val="5B5BA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5B5BA5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</a:rPr>
              <a:t>What is the difference between a RELATIVE formula and an ABSOLUTE formula? Can you give an example?</a:t>
            </a:r>
            <a:endParaRPr>
              <a:solidFill>
                <a:srgbClr val="5B5BA5"/>
              </a:solidFill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20"/>
          <p:cNvSpPr txBox="1"/>
          <p:nvPr/>
        </p:nvSpPr>
        <p:spPr>
          <a:xfrm>
            <a:off x="389450" y="2949250"/>
            <a:ext cx="8433300" cy="21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Answer</a:t>
            </a:r>
            <a:endParaRPr sz="1800" b="1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A RELATIVE formula looks similar on each row in a column, but each time the row will change.  Example: </a:t>
            </a: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=A1+B1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, </a:t>
            </a: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=A2+B2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, etc.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An ABSOLUTE formula always refers to the same cell, for example if a cell holds the VAT rate or interest rate. Example: </a:t>
            </a: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=A1*$J$1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, </a:t>
            </a:r>
            <a:r>
              <a:rPr lang="en-GB">
                <a:solidFill>
                  <a:srgbClr val="5B5BA5"/>
                </a:solidFill>
                <a:latin typeface="Roboto Mono"/>
                <a:ea typeface="Roboto Mono"/>
                <a:cs typeface="Roboto Mono"/>
                <a:sym typeface="Roboto Mono"/>
              </a:rPr>
              <a:t>A2*$J1$1</a:t>
            </a:r>
            <a:r>
              <a:rPr lang="en-GB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, etc.</a:t>
            </a:r>
            <a:endParaRPr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1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GB"/>
              <a:t>13</a:t>
            </a:fld>
            <a:endParaRPr/>
          </a:p>
        </p:txBody>
      </p:sp>
      <p:sp>
        <p:nvSpPr>
          <p:cNvPr id="163" name="Google Shape;163;p21"/>
          <p:cNvSpPr txBox="1">
            <a:spLocks noGrp="1"/>
          </p:cNvSpPr>
          <p:nvPr>
            <p:ph type="subTitle" idx="3"/>
          </p:nvPr>
        </p:nvSpPr>
        <p:spPr>
          <a:xfrm>
            <a:off x="5257800" y="0"/>
            <a:ext cx="35649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Summary</a:t>
            </a:r>
            <a:endParaRPr/>
          </a:p>
        </p:txBody>
      </p:sp>
      <p:sp>
        <p:nvSpPr>
          <p:cNvPr id="164" name="Google Shape;164;p21"/>
          <p:cNvSpPr txBox="1">
            <a:spLocks noGrp="1"/>
          </p:cNvSpPr>
          <p:nvPr>
            <p:ph type="body" idx="1"/>
          </p:nvPr>
        </p:nvSpPr>
        <p:spPr>
          <a:xfrm>
            <a:off x="160450" y="1017600"/>
            <a:ext cx="4397400" cy="40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In this lesson, you...</a:t>
            </a:r>
            <a:endParaRPr b="1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/>
              <a:t>Created a spreadsheet model for a given scenario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/>
              <a:t>Demonstrated how to use formulae to calculate income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/>
              <a:t>Applied cell formatting</a:t>
            </a:r>
            <a:endParaRPr/>
          </a:p>
        </p:txBody>
      </p:sp>
      <p:sp>
        <p:nvSpPr>
          <p:cNvPr id="165" name="Google Shape;165;p21"/>
          <p:cNvSpPr txBox="1">
            <a:spLocks noGrp="1"/>
          </p:cNvSpPr>
          <p:nvPr>
            <p:ph type="body" idx="2"/>
          </p:nvPr>
        </p:nvSpPr>
        <p:spPr>
          <a:xfrm>
            <a:off x="4633175" y="1017700"/>
            <a:ext cx="4200000" cy="38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rgbClr val="5B5BA5"/>
                </a:solidFill>
              </a:rPr>
              <a:t>Next lesson, you will...</a:t>
            </a:r>
            <a:endParaRPr b="1">
              <a:solidFill>
                <a:srgbClr val="5B5BA5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/>
              <a:t>Use common formulae to model seat sales and income from an event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/>
              <a:t>Use formatting to make the spreadsheet readable and to highlight different areas, e.g. seats available, income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/>
              <a:t>Use data validation when entering data in order to reduce user error</a:t>
            </a:r>
            <a:endParaRPr/>
          </a:p>
        </p:txBody>
      </p:sp>
      <p:sp>
        <p:nvSpPr>
          <p:cNvPr id="166" name="Google Shape;166;p21"/>
          <p:cNvSpPr txBox="1"/>
          <p:nvPr/>
        </p:nvSpPr>
        <p:spPr>
          <a:xfrm>
            <a:off x="421125" y="121925"/>
            <a:ext cx="7433100" cy="69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5B5BA5"/>
                </a:solidFill>
                <a:latin typeface="Quicksand"/>
                <a:ea typeface="Quicksand"/>
                <a:cs typeface="Quicksand"/>
                <a:sym typeface="Quicksand"/>
              </a:rPr>
              <a:t>Next lesson</a:t>
            </a:r>
            <a:endParaRPr sz="2400" b="1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10900" y="1017725"/>
            <a:ext cx="852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b="1"/>
              <a:t>In this lesson, you will:</a:t>
            </a:r>
            <a:endParaRPr b="1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Create a spreadsheet model for a given scenario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Demonstrate how to utilise formulae to calculate income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Apply cell formatting</a:t>
            </a:r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/>
              <a:t>Lesson 1</a:t>
            </a:r>
            <a:r>
              <a:rPr lang="en-GB" b="1">
                <a:latin typeface="Quicksand"/>
                <a:ea typeface="Quicksand"/>
                <a:cs typeface="Quicksand"/>
                <a:sym typeface="Quicksand"/>
              </a:rPr>
              <a:t>: </a:t>
            </a:r>
            <a:r>
              <a:rPr lang="en-GB"/>
              <a:t>Spreadsheet warm-up</a:t>
            </a:r>
            <a:endParaRPr b="1"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8" name="Google Shape;58;p10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Objectives</a:t>
            </a:r>
            <a:endParaRPr/>
          </a:p>
        </p:txBody>
      </p:sp>
      <p:pic>
        <p:nvPicPr>
          <p:cNvPr id="60" name="Google Shape;60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71300" y="364800"/>
            <a:ext cx="419100" cy="41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body" idx="1"/>
          </p:nvPr>
        </p:nvSpPr>
        <p:spPr>
          <a:xfrm>
            <a:off x="311150" y="940200"/>
            <a:ext cx="7909800" cy="30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How much do you remember about spreadsheets?</a:t>
            </a:r>
            <a:endParaRPr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The Starter activity is a labelling exercise to help you remember common spreadsheet terminology. There is also a fault-finding task.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Open and complete the Starter activity: </a:t>
            </a:r>
            <a:r>
              <a:rPr lang="en-GB" b="1" dirty="0"/>
              <a:t>A0 Resource – Lesson 1 starter</a:t>
            </a:r>
            <a:endParaRPr b="1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Answers here: </a:t>
            </a:r>
            <a:r>
              <a:rPr lang="en-GB" b="1" dirty="0"/>
              <a:t>A0 Solutions – Lesson 1 starter</a:t>
            </a:r>
            <a:endParaRPr b="1" dirty="0"/>
          </a:p>
        </p:txBody>
      </p:sp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310900" y="310900"/>
            <a:ext cx="8522100" cy="7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/>
              <a:t>Starter</a:t>
            </a:r>
            <a:endParaRPr b="1"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subTitle" idx="2"/>
          </p:nvPr>
        </p:nvSpPr>
        <p:spPr>
          <a:xfrm>
            <a:off x="5257800" y="0"/>
            <a:ext cx="35649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Starter</a:t>
            </a:r>
            <a:endParaRPr/>
          </a:p>
        </p:txBody>
      </p:sp>
      <p:pic>
        <p:nvPicPr>
          <p:cNvPr id="69" name="Google Shape;69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87175" y="389725"/>
            <a:ext cx="409575" cy="409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220950" y="2311350"/>
            <a:ext cx="371475" cy="37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220950" y="3216525"/>
            <a:ext cx="371475" cy="371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9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 sz="2400" b="1">
                <a:latin typeface="Quicksand"/>
                <a:ea typeface="Quicksand"/>
                <a:cs typeface="Quicksand"/>
                <a:sym typeface="Quicksand"/>
              </a:rPr>
              <a:t>Open the spreadsheet</a:t>
            </a:r>
            <a:endParaRPr sz="2400" b="1"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ubTitle" idx="1"/>
          </p:nvPr>
        </p:nvSpPr>
        <p:spPr>
          <a:xfrm>
            <a:off x="5257800" y="0"/>
            <a:ext cx="35649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79" name="Google Shape;79;p12"/>
          <p:cNvSpPr txBox="1"/>
          <p:nvPr/>
        </p:nvSpPr>
        <p:spPr>
          <a:xfrm>
            <a:off x="442700" y="1169400"/>
            <a:ext cx="7453800" cy="6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Open </a:t>
            </a:r>
            <a:r>
              <a:rPr lang="en-GB" sz="1600" dirty="0">
                <a:solidFill>
                  <a:schemeClr val="dk1"/>
                </a:solidFill>
                <a:latin typeface="Quicksand"/>
                <a:sym typeface="Quicksand"/>
              </a:rPr>
              <a:t>the spreadsheet </a:t>
            </a:r>
            <a:r>
              <a:rPr lang="en-GB" sz="1600" b="1" dirty="0">
                <a:solidFill>
                  <a:schemeClr val="dk1"/>
                </a:solidFill>
                <a:latin typeface="Quicksand"/>
                <a:sym typeface="Quicksand"/>
              </a:rPr>
              <a:t>A1 Resource – RSC voting</a:t>
            </a:r>
            <a:endParaRPr sz="1600" b="1" dirty="0">
              <a:solidFill>
                <a:schemeClr val="dk1"/>
              </a:solidFill>
              <a:latin typeface="Quicksand"/>
              <a:sym typeface="Quicksan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 sz="1800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80" name="Google Shape;80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978800"/>
            <a:ext cx="7276464" cy="301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9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 sz="3400" b="1">
                <a:latin typeface="Quicksand"/>
                <a:ea typeface="Quicksand"/>
                <a:cs typeface="Quicksand"/>
                <a:sym typeface="Quicksand"/>
              </a:rPr>
              <a:t>Enter data</a:t>
            </a:r>
            <a:endParaRPr sz="3400" b="1"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1"/>
          </p:nvPr>
        </p:nvSpPr>
        <p:spPr>
          <a:xfrm>
            <a:off x="5257800" y="0"/>
            <a:ext cx="35649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88" name="Google Shape;88;p13"/>
          <p:cNvSpPr txBox="1"/>
          <p:nvPr/>
        </p:nvSpPr>
        <p:spPr>
          <a:xfrm>
            <a:off x="442700" y="1169400"/>
            <a:ext cx="7453800" cy="6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Enter the data </a:t>
            </a:r>
            <a:r>
              <a:rPr lang="en-GB" sz="1800" dirty="0">
                <a:solidFill>
                  <a:schemeClr val="dk1"/>
                </a:solidFill>
                <a:latin typeface="Quicksand"/>
                <a:sym typeface="Quicksand"/>
              </a:rPr>
              <a:t>from </a:t>
            </a:r>
            <a:r>
              <a:rPr lang="en-GB" sz="1800" b="1" dirty="0">
                <a:solidFill>
                  <a:schemeClr val="dk1"/>
                </a:solidFill>
                <a:latin typeface="Quicksand"/>
                <a:sym typeface="Quicksand"/>
              </a:rPr>
              <a:t>A1 Worksheet – Voting data</a:t>
            </a:r>
            <a:endParaRPr sz="1800" b="1" dirty="0">
              <a:solidFill>
                <a:schemeClr val="dk1"/>
              </a:solidFill>
              <a:latin typeface="Quicksand"/>
              <a:sym typeface="Quicksan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 sz="1800" dirty="0">
              <a:solidFill>
                <a:srgbClr val="5B5BA5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89" name="Google Shape;8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978800"/>
            <a:ext cx="5143500" cy="148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9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 sz="3400" b="1">
                <a:latin typeface="Quicksand"/>
                <a:ea typeface="Quicksand"/>
                <a:cs typeface="Quicksand"/>
                <a:sym typeface="Quicksand"/>
              </a:rPr>
              <a:t>Enter formula</a:t>
            </a:r>
            <a:endParaRPr sz="3400" b="1"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subTitle" idx="1"/>
          </p:nvPr>
        </p:nvSpPr>
        <p:spPr>
          <a:xfrm>
            <a:off x="5257800" y="0"/>
            <a:ext cx="35649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Activity 1</a:t>
            </a:r>
            <a:endParaRPr/>
          </a:p>
        </p:txBody>
      </p:sp>
      <p:pic>
        <p:nvPicPr>
          <p:cNvPr id="97" name="Google Shape;9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0900" y="2180800"/>
            <a:ext cx="4127825" cy="2331325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4"/>
          <p:cNvSpPr txBox="1"/>
          <p:nvPr/>
        </p:nvSpPr>
        <p:spPr>
          <a:xfrm>
            <a:off x="311150" y="918950"/>
            <a:ext cx="4127700" cy="12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In cell </a:t>
            </a:r>
            <a:r>
              <a:rPr lang="en-GB" sz="16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E9</a:t>
            </a:r>
            <a:r>
              <a:rPr lang="en-GB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enter a formula to calculate income from telephone votes, then use the </a:t>
            </a:r>
            <a:r>
              <a:rPr lang="en-GB" sz="16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fill handle</a:t>
            </a:r>
            <a:r>
              <a:rPr lang="en-GB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to populate the cells below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99" name="Google Shape;99;p14"/>
          <p:cNvSpPr/>
          <p:nvPr/>
        </p:nvSpPr>
        <p:spPr>
          <a:xfrm>
            <a:off x="1724825" y="3069263"/>
            <a:ext cx="1867200" cy="554400"/>
          </a:xfrm>
          <a:prstGeom prst="wedgeRectCallout">
            <a:avLst>
              <a:gd name="adj1" fmla="val 79544"/>
              <a:gd name="adj2" fmla="val 31981"/>
            </a:avLst>
          </a:prstGeom>
          <a:solidFill>
            <a:srgbClr val="FFFFFF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What’s gone wrong?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4572000" y="918950"/>
            <a:ext cx="4127700" cy="12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Change the formula to ABSOLUTE: cell </a:t>
            </a:r>
            <a:r>
              <a:rPr lang="en-GB" sz="16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E9</a:t>
            </a:r>
            <a:r>
              <a:rPr lang="en-GB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should look like this:</a:t>
            </a:r>
            <a:endParaRPr sz="16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=D9*$B$4</a:t>
            </a:r>
            <a:endParaRPr sz="1600" b="1">
              <a:solidFill>
                <a:schemeClr val="dk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01" name="Google Shape;101;p14"/>
          <p:cNvSpPr/>
          <p:nvPr/>
        </p:nvSpPr>
        <p:spPr>
          <a:xfrm>
            <a:off x="175900" y="3788325"/>
            <a:ext cx="2303400" cy="1185900"/>
          </a:xfrm>
          <a:prstGeom prst="wedgeRectCallout">
            <a:avLst>
              <a:gd name="adj1" fmla="val 32440"/>
              <a:gd name="adj2" fmla="val -66180"/>
            </a:avLst>
          </a:prstGeom>
          <a:solidFill>
            <a:srgbClr val="FFFFFF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 formula has been changed RELATIVE to each row so it quickly goes ‘wrong’</a:t>
            </a:r>
            <a:endParaRPr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102" name="Google Shape;10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0" y="2311800"/>
            <a:ext cx="4127700" cy="196837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4"/>
          <p:cNvSpPr txBox="1"/>
          <p:nvPr/>
        </p:nvSpPr>
        <p:spPr>
          <a:xfrm>
            <a:off x="4009050" y="4729100"/>
            <a:ext cx="44754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latin typeface="Quicksand"/>
                <a:ea typeface="Quicksand"/>
                <a:cs typeface="Quicksand"/>
                <a:sym typeface="Quicksand"/>
              </a:rPr>
              <a:t>See</a:t>
            </a:r>
            <a:r>
              <a:rPr lang="en-GB" b="1" dirty="0">
                <a:latin typeface="Quicksand" pitchFamily="2" charset="0"/>
                <a:sym typeface="Quicksand"/>
              </a:rPr>
              <a:t> A1 Worksheet – Voting data</a:t>
            </a:r>
            <a:endParaRPr sz="1600" b="1" i="1" dirty="0">
              <a:solidFill>
                <a:schemeClr val="dk1"/>
              </a:solidFill>
              <a:latin typeface="Quicksand" pitchFamily="2" charset="0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9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 sz="3400" b="1">
                <a:latin typeface="Quicksand"/>
                <a:ea typeface="Quicksand"/>
                <a:cs typeface="Quicksand"/>
                <a:sym typeface="Quicksand"/>
              </a:rPr>
              <a:t>Note</a:t>
            </a:r>
            <a:endParaRPr sz="3400" b="1"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  <p:sp>
        <p:nvSpPr>
          <p:cNvPr id="109" name="Google Shape;109;p15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GB"/>
              <a:t>7</a:t>
            </a:fld>
            <a:endParaRPr/>
          </a:p>
        </p:txBody>
      </p:sp>
      <p:sp>
        <p:nvSpPr>
          <p:cNvPr id="110" name="Google Shape;110;p15"/>
          <p:cNvSpPr txBox="1">
            <a:spLocks noGrp="1"/>
          </p:cNvSpPr>
          <p:nvPr>
            <p:ph type="subTitle" idx="1"/>
          </p:nvPr>
        </p:nvSpPr>
        <p:spPr>
          <a:xfrm>
            <a:off x="5257800" y="0"/>
            <a:ext cx="35649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111" name="Google Shape;111;p15"/>
          <p:cNvSpPr txBox="1"/>
          <p:nvPr/>
        </p:nvSpPr>
        <p:spPr>
          <a:xfrm>
            <a:off x="196700" y="3318975"/>
            <a:ext cx="8420400" cy="163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 cost of a telephone vote can be broken down like this:</a:t>
            </a:r>
            <a:endParaRPr sz="16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Quicksand"/>
              <a:buChar char="●"/>
            </a:pPr>
            <a:r>
              <a:rPr lang="en-GB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RSC is charged to set up this kind of call – they pass this on to the user</a:t>
            </a:r>
            <a:endParaRPr sz="16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Quicksand"/>
              <a:buChar char="●"/>
            </a:pPr>
            <a:r>
              <a:rPr lang="en-GB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BT charge a setup fee too</a:t>
            </a:r>
            <a:endParaRPr sz="16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Quicksand"/>
              <a:buChar char="●"/>
            </a:pPr>
            <a:r>
              <a:rPr lang="en-GB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Then there is the amount which goes to RSC</a:t>
            </a:r>
            <a:endParaRPr sz="16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All this gives a total of £1.20 for a telephone vote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112" name="Google Shape;11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7700" y="1017600"/>
            <a:ext cx="5127475" cy="21640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6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9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 sz="3400" b="1">
                <a:latin typeface="Quicksand"/>
                <a:ea typeface="Quicksand"/>
                <a:cs typeface="Quicksand"/>
                <a:sym typeface="Quicksand"/>
              </a:rPr>
              <a:t>Enter formula</a:t>
            </a:r>
            <a:endParaRPr sz="3400" b="1"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  <p:sp>
        <p:nvSpPr>
          <p:cNvPr id="118" name="Google Shape;118;p16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GB"/>
              <a:t>8</a:t>
            </a:fld>
            <a:endParaRPr/>
          </a:p>
        </p:txBody>
      </p:sp>
      <p:sp>
        <p:nvSpPr>
          <p:cNvPr id="119" name="Google Shape;119;p16"/>
          <p:cNvSpPr txBox="1">
            <a:spLocks noGrp="1"/>
          </p:cNvSpPr>
          <p:nvPr>
            <p:ph type="subTitle" idx="1"/>
          </p:nvPr>
        </p:nvSpPr>
        <p:spPr>
          <a:xfrm>
            <a:off x="5257800" y="0"/>
            <a:ext cx="35649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Activity 1</a:t>
            </a:r>
            <a:endParaRPr/>
          </a:p>
        </p:txBody>
      </p:sp>
      <p:sp>
        <p:nvSpPr>
          <p:cNvPr id="120" name="Google Shape;120;p16"/>
          <p:cNvSpPr txBox="1"/>
          <p:nvPr/>
        </p:nvSpPr>
        <p:spPr>
          <a:xfrm>
            <a:off x="285900" y="1196150"/>
            <a:ext cx="7646100" cy="6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Enter a formula in cell </a:t>
            </a:r>
            <a:r>
              <a:rPr lang="en-GB" sz="160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E19</a:t>
            </a:r>
            <a:r>
              <a:rPr lang="en-GB" sz="16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to calculate the total income from telephone calls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121" name="Google Shape;12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333150"/>
            <a:ext cx="7359400" cy="2009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7"/>
          <p:cNvSpPr txBox="1">
            <a:spLocks noGrp="1"/>
          </p:cNvSpPr>
          <p:nvPr>
            <p:ph type="title"/>
          </p:nvPr>
        </p:nvSpPr>
        <p:spPr>
          <a:xfrm>
            <a:off x="310900" y="319600"/>
            <a:ext cx="8521200" cy="9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 b="1">
                <a:latin typeface="Quicksand"/>
                <a:ea typeface="Quicksand"/>
                <a:cs typeface="Quicksand"/>
                <a:sym typeface="Quicksand"/>
              </a:rPr>
              <a:t>Charity donation</a:t>
            </a:r>
            <a:endParaRPr b="1"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  <p:sp>
        <p:nvSpPr>
          <p:cNvPr id="127" name="Google Shape;127;p17"/>
          <p:cNvSpPr txBox="1">
            <a:spLocks noGrp="1"/>
          </p:cNvSpPr>
          <p:nvPr>
            <p:ph type="sldNum" idx="12"/>
          </p:nvPr>
        </p:nvSpPr>
        <p:spPr>
          <a:xfrm>
            <a:off x="8832200" y="4829300"/>
            <a:ext cx="3117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GB"/>
              <a:t>9</a:t>
            </a:fld>
            <a:endParaRPr/>
          </a:p>
        </p:txBody>
      </p:sp>
      <p:sp>
        <p:nvSpPr>
          <p:cNvPr id="128" name="Google Shape;128;p17"/>
          <p:cNvSpPr txBox="1">
            <a:spLocks noGrp="1"/>
          </p:cNvSpPr>
          <p:nvPr>
            <p:ph type="subTitle" idx="1"/>
          </p:nvPr>
        </p:nvSpPr>
        <p:spPr>
          <a:xfrm>
            <a:off x="5257800" y="0"/>
            <a:ext cx="3564900" cy="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Activity 2</a:t>
            </a:r>
            <a:endParaRPr/>
          </a:p>
        </p:txBody>
      </p:sp>
      <p:pic>
        <p:nvPicPr>
          <p:cNvPr id="129" name="Google Shape;12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58550"/>
            <a:ext cx="3564900" cy="3277277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7"/>
          <p:cNvSpPr txBox="1"/>
          <p:nvPr/>
        </p:nvSpPr>
        <p:spPr>
          <a:xfrm>
            <a:off x="3521575" y="4715525"/>
            <a:ext cx="5165700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latin typeface="Quicksand"/>
                <a:ea typeface="Quicksand"/>
                <a:cs typeface="Quicksand"/>
                <a:sym typeface="Quicksand"/>
              </a:rPr>
              <a:t>See</a:t>
            </a:r>
            <a:r>
              <a:rPr lang="en-GB" sz="1600" dirty="0">
                <a:solidFill>
                  <a:srgbClr val="002060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r>
              <a:rPr lang="en-GB" sz="1600" b="1" dirty="0">
                <a:solidFill>
                  <a:srgbClr val="002060"/>
                </a:solidFill>
                <a:latin typeface="Quicksand"/>
                <a:ea typeface="Quicksand"/>
                <a:cs typeface="Quicksand"/>
                <a:sym typeface="Quicksand"/>
              </a:rPr>
              <a:t>A2 Worksheet – Charity donation and profit</a:t>
            </a:r>
            <a:endParaRPr sz="1600" b="1" dirty="0">
              <a:solidFill>
                <a:srgbClr val="002060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31" name="Google Shape;131;p17"/>
          <p:cNvSpPr txBox="1"/>
          <p:nvPr/>
        </p:nvSpPr>
        <p:spPr>
          <a:xfrm>
            <a:off x="3605625" y="907625"/>
            <a:ext cx="5418300" cy="368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Just like </a:t>
            </a:r>
            <a:r>
              <a:rPr lang="en-GB" sz="1600" i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I’m A Celebrity</a:t>
            </a:r>
            <a:r>
              <a:rPr lang="en-GB" sz="1600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, RSC wants to make a donation to a charity for every vote cast.</a:t>
            </a:r>
            <a:endParaRPr sz="1600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Cell </a:t>
            </a:r>
            <a:r>
              <a:rPr lang="en-GB" sz="1600" b="1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K4</a:t>
            </a:r>
            <a:r>
              <a:rPr lang="en-GB" sz="1600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– enter an amount to donate</a:t>
            </a:r>
            <a:endParaRPr sz="1600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Cell </a:t>
            </a:r>
            <a:r>
              <a:rPr lang="en-GB" sz="1600" b="1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L8</a:t>
            </a:r>
            <a:r>
              <a:rPr lang="en-GB" sz="1600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– enter a formula to calculate the amount to be donated from telephone votes</a:t>
            </a:r>
            <a:endParaRPr sz="1600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Cell </a:t>
            </a:r>
            <a:r>
              <a:rPr lang="en-GB" sz="1600" b="1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L9</a:t>
            </a:r>
            <a:r>
              <a:rPr lang="en-GB" sz="1600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– enter a formula to calculate the amount to be donated from text votes</a:t>
            </a:r>
            <a:endParaRPr sz="1600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Cell </a:t>
            </a:r>
            <a:r>
              <a:rPr lang="en-GB" sz="1600" b="1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L10</a:t>
            </a:r>
            <a:r>
              <a:rPr lang="en-GB" sz="16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r>
              <a:rPr lang="en-GB" sz="1600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– calculate the total donated to charity</a:t>
            </a:r>
            <a:endParaRPr sz="1600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Cell </a:t>
            </a:r>
            <a:r>
              <a:rPr lang="en-GB" sz="1600" b="1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L13</a:t>
            </a:r>
            <a:r>
              <a:rPr lang="en-GB" sz="1600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– calculate the profit: add together income from telephone and text votes then subtract the donation</a:t>
            </a:r>
            <a:endParaRPr sz="1600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endParaRPr sz="1800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CCE Slides">
  <a:themeElements>
    <a:clrScheme name="Simple Light">
      <a:dk1>
        <a:srgbClr val="5B5BA5"/>
      </a:dk1>
      <a:lt1>
        <a:srgbClr val="FFFFFF"/>
      </a:lt1>
      <a:dk2>
        <a:srgbClr val="E9E9F3"/>
      </a:dk2>
      <a:lt2>
        <a:srgbClr val="F2F6FC"/>
      </a:lt2>
      <a:accent1>
        <a:srgbClr val="E9F7FC"/>
      </a:accent1>
      <a:accent2>
        <a:srgbClr val="FFEFDA"/>
      </a:accent2>
      <a:accent3>
        <a:srgbClr val="ECF8F5"/>
      </a:accent3>
      <a:accent4>
        <a:srgbClr val="FEF2F6"/>
      </a:accent4>
      <a:accent5>
        <a:srgbClr val="E6E6EA"/>
      </a:accent5>
      <a:accent6>
        <a:srgbClr val="F0F6ED"/>
      </a:accent6>
      <a:hlink>
        <a:srgbClr val="3197A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F114C7EFE4FF498AE064C06622F751" ma:contentTypeVersion="17" ma:contentTypeDescription="Create a new document." ma:contentTypeScope="" ma:versionID="820ebbfeb7978de55b8b4f05f20b9be0">
  <xsd:schema xmlns:xsd="http://www.w3.org/2001/XMLSchema" xmlns:xs="http://www.w3.org/2001/XMLSchema" xmlns:p="http://schemas.microsoft.com/office/2006/metadata/properties" xmlns:ns2="a966b4a5-4248-447b-b597-ec598d04f9cf" xmlns:ns3="a392c3a2-4d82-4657-818b-0acf1aab57df" targetNamespace="http://schemas.microsoft.com/office/2006/metadata/properties" ma:root="true" ma:fieldsID="473fd452b4c8158cad106254f88981fe" ns2:_="" ns3:_="">
    <xsd:import namespace="a966b4a5-4248-447b-b597-ec598d04f9cf"/>
    <xsd:import namespace="a392c3a2-4d82-4657-818b-0acf1aab57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66b4a5-4248-447b-b597-ec598d04f9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4327267d-bc41-472e-8668-b780c28214e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92c3a2-4d82-4657-818b-0acf1aab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9bf9ecd9-ffb7-411b-a20b-d2110bea7e35}" ma:internalName="TaxCatchAll" ma:showField="CatchAllData" ma:web="a392c3a2-4d82-4657-818b-0acf1aab57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AB331A-B3B3-44FB-B582-7385E967157B}"/>
</file>

<file path=customXml/itemProps2.xml><?xml version="1.0" encoding="utf-8"?>
<ds:datastoreItem xmlns:ds="http://schemas.openxmlformats.org/officeDocument/2006/customXml" ds:itemID="{4885F870-CB86-4DCF-9C6B-989C93D6089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730</Words>
  <Application>Microsoft Office PowerPoint</Application>
  <PresentationFormat>On-screen Show (16:9)</PresentationFormat>
  <Paragraphs>113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Roboto Mono</vt:lpstr>
      <vt:lpstr>Quicksand Light</vt:lpstr>
      <vt:lpstr>Quicksand</vt:lpstr>
      <vt:lpstr>Arial</vt:lpstr>
      <vt:lpstr>NCCE Slides</vt:lpstr>
      <vt:lpstr>Lesson 1 : Spreadsheet warm-up</vt:lpstr>
      <vt:lpstr>Lesson 1: Spreadsheet warm-up</vt:lpstr>
      <vt:lpstr>Starter</vt:lpstr>
      <vt:lpstr>Open the spreadsheet   </vt:lpstr>
      <vt:lpstr>Enter data   </vt:lpstr>
      <vt:lpstr>Enter formula   </vt:lpstr>
      <vt:lpstr>Note   </vt:lpstr>
      <vt:lpstr>Enter formula   </vt:lpstr>
      <vt:lpstr>Charity donation   </vt:lpstr>
      <vt:lpstr>Formatting   </vt:lpstr>
      <vt:lpstr>Scenarios   </vt:lpstr>
      <vt:lpstr>Plenary 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: Spreadsheet warm-up</dc:title>
  <cp:lastModifiedBy>Andrew Bush</cp:lastModifiedBy>
  <cp:revision>1</cp:revision>
  <dcterms:modified xsi:type="dcterms:W3CDTF">2023-01-20T09:57:56Z</dcterms:modified>
</cp:coreProperties>
</file>