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Quicksand" pitchFamily="2" charset="0"/>
      <p:regular r:id="rId16"/>
      <p:bold r:id="rId17"/>
    </p:embeddedFont>
    <p:embeddedFont>
      <p:font typeface="Quicksand Light" pitchFamily="2" charset="0"/>
      <p:regular r:id="rId18"/>
      <p:bold r:id="rId19"/>
    </p:embeddedFont>
    <p:embeddedFont>
      <p:font typeface="Roboto Mono" panose="00000009000000000000" pitchFamily="49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8" autoAdjust="0"/>
  </p:normalViewPr>
  <p:slideViewPr>
    <p:cSldViewPr snapToGrid="0">
      <p:cViewPr varScale="1">
        <p:scale>
          <a:sx n="162" d="100"/>
          <a:sy n="162" d="100"/>
        </p:scale>
        <p:origin x="144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tcc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ncce.io/ogl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767ce493b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g767ce493b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Last updated: 29/09/2021</a:t>
            </a:r>
            <a:endParaRPr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900" u="sng" dirty="0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</a:t>
            </a:r>
            <a:r>
              <a:rPr lang="en-GB" sz="900" u="sng" dirty="0" err="1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tcc</a:t>
            </a: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</a:t>
            </a:r>
            <a:r>
              <a:rPr lang="en-GB" sz="900" u="sng" dirty="0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ncce.io/</a:t>
            </a:r>
            <a:r>
              <a:rPr lang="en-GB" sz="900" u="sng" dirty="0" err="1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ogl</a:t>
            </a:r>
            <a:r>
              <a:rPr lang="en-GB" sz="900" dirty="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00" dirty="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68762b48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768762b48d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68762b48d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768762b48d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6a25daa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76a25daad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6a25daad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76a25daad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767ce493b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g767ce493b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68762b48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g768762b48d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e18d8773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g7e18d8773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6b8fa5d7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76b8fa5d7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6b8fa5d79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76b8fa5d79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6b8fa5d79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76b8fa5d79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6b8fa5d7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76b8fa5d7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68762b48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768762b48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3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8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 b="1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96975" y="4065600"/>
            <a:ext cx="17145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s / Questions / Lists">
  <p:cSld name="TITLE_4_1_1_1_2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 b="1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with heading)">
  <p:cSld name="TITLE_4_1_1_2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 b="1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no heading)">
  <p:cSld name="TITLE_4_1_1_1_4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 b="1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(no text under)">
  <p:cSld name="TITLE_4_1_1_1_3_2_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 b="1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r Images side by side">
  <p:cSld name="TITLE_4_1_1_1_3_1_1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 b="1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">
  <p:cSld name="TITLE_4_1_1_1_1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b="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 b="1"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155CC">
            <a:alpha val="549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sz="2800" b="1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 sz="14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 sz="14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 sz="14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 sz="14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 sz="14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 sz="14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 sz="14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 sz="1400" b="0" i="0" u="none" strike="noStrike" cap="none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Lesson 1 : Spreadsheet warm-up</a:t>
            </a:r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b="1">
                <a:latin typeface="Quicksand"/>
                <a:ea typeface="Quicksand"/>
                <a:cs typeface="Quicksand"/>
                <a:sym typeface="Quicksand"/>
              </a:rPr>
              <a:t>Formatting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37" name="Google Shape;137;p1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sp>
        <p:nvSpPr>
          <p:cNvPr id="138" name="Google Shape;138;p18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139" name="Google Shape;139;p18"/>
          <p:cNvSpPr txBox="1"/>
          <p:nvPr/>
        </p:nvSpPr>
        <p:spPr>
          <a:xfrm>
            <a:off x="488050" y="1169400"/>
            <a:ext cx="8334600" cy="11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Formatting makes data more readable. Cells containing money should be formatted as currency. Some headings which cover multiple columns could be merged and it might help to add a background fill colour to headings.  Example below: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40" name="Google Shape;14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337300"/>
            <a:ext cx="8839198" cy="2081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b="1">
                <a:latin typeface="Quicksand"/>
                <a:ea typeface="Quicksand"/>
                <a:cs typeface="Quicksand"/>
                <a:sym typeface="Quicksand"/>
              </a:rPr>
              <a:t>Scenarios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46" name="Google Shape;146;p19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  <p:sp>
        <p:nvSpPr>
          <p:cNvPr id="147" name="Google Shape;147;p19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Activity  3</a:t>
            </a:r>
            <a:endParaRPr/>
          </a:p>
        </p:txBody>
      </p:sp>
      <p:sp>
        <p:nvSpPr>
          <p:cNvPr id="148" name="Google Shape;148;p19"/>
          <p:cNvSpPr txBox="1"/>
          <p:nvPr/>
        </p:nvSpPr>
        <p:spPr>
          <a:xfrm>
            <a:off x="488050" y="1169400"/>
            <a:ext cx="7850700" cy="23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By changing the values in </a:t>
            </a:r>
            <a:r>
              <a:rPr lang="en-GB" sz="16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B4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r>
              <a:rPr lang="en-GB" sz="16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B5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and </a:t>
            </a:r>
            <a:r>
              <a:rPr lang="en-GB" sz="16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K4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you can affect the amount of income from votes and how much will be donated to charity.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Spend a short time changing these values to see what happens.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value does </a:t>
            </a:r>
            <a:r>
              <a:rPr lang="en-GB" sz="16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K4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have to be so that RSC donates £500,000 to charity?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 values would </a:t>
            </a:r>
            <a:r>
              <a:rPr lang="en-GB" sz="16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B4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</a:t>
            </a:r>
            <a:r>
              <a:rPr lang="en-GB" sz="16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B5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have to be so that the total income was £1 million?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3400" b="1">
                <a:latin typeface="Quicksand"/>
                <a:ea typeface="Quicksand"/>
                <a:cs typeface="Quicksand"/>
                <a:sym typeface="Quicksand"/>
              </a:rPr>
              <a:t>Plenary</a:t>
            </a:r>
            <a:endParaRPr sz="3400"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54" name="Google Shape;154;p2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  <p:sp>
        <p:nvSpPr>
          <p:cNvPr id="155" name="Google Shape;155;p20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4294967295"/>
          </p:nvPr>
        </p:nvSpPr>
        <p:spPr>
          <a:xfrm>
            <a:off x="310900" y="1017725"/>
            <a:ext cx="8522100" cy="25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5B5BA5"/>
                </a:solidFill>
              </a:rPr>
              <a:t>Question</a:t>
            </a:r>
            <a:endParaRPr b="1">
              <a:solidFill>
                <a:srgbClr val="5B5BA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B5BA5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</a:rPr>
              <a:t>What is the difference between a RELATIVE formula and an ABSOLUTE formula? Can you give an example?</a:t>
            </a:r>
            <a:endParaRPr>
              <a:solidFill>
                <a:srgbClr val="5B5BA5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0"/>
          <p:cNvSpPr txBox="1"/>
          <p:nvPr/>
        </p:nvSpPr>
        <p:spPr>
          <a:xfrm>
            <a:off x="389450" y="2949250"/>
            <a:ext cx="8433300" cy="21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Answer</a:t>
            </a:r>
            <a:endParaRPr sz="18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 RELATIVE formula looks similar on each row in a column, but each time the row will change.  Example: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=A1+B1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=A2+B2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, etc.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An ABSOLUTE formula always refers to the same cell, for example if a cell holds the VAT rate or interest rate. Example: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=A1*$J$1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A2*$J1$1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, etc.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  <p:sp>
        <p:nvSpPr>
          <p:cNvPr id="163" name="Google Shape;163;p21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Summary</a:t>
            </a:r>
            <a:endParaRPr/>
          </a:p>
        </p:txBody>
      </p:sp>
      <p:sp>
        <p:nvSpPr>
          <p:cNvPr id="164" name="Google Shape;164;p21"/>
          <p:cNvSpPr txBox="1">
            <a:spLocks noGrp="1"/>
          </p:cNvSpPr>
          <p:nvPr>
            <p:ph type="body" idx="1"/>
          </p:nvPr>
        </p:nvSpPr>
        <p:spPr>
          <a:xfrm>
            <a:off x="160450" y="1017600"/>
            <a:ext cx="4397400" cy="40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In this lesson, you...</a:t>
            </a:r>
            <a:endParaRPr b="1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Created a spreadsheet model for a given scenario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Demonstrated how to use formulae to calculate income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Applied cell formatting</a:t>
            </a:r>
            <a:endParaRPr/>
          </a:p>
        </p:txBody>
      </p:sp>
      <p:sp>
        <p:nvSpPr>
          <p:cNvPr id="165" name="Google Shape;165;p21"/>
          <p:cNvSpPr txBox="1">
            <a:spLocks noGrp="1"/>
          </p:cNvSpPr>
          <p:nvPr>
            <p:ph type="body" idx="2"/>
          </p:nvPr>
        </p:nvSpPr>
        <p:spPr>
          <a:xfrm>
            <a:off x="4633175" y="1017700"/>
            <a:ext cx="4200000" cy="38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5B5BA5"/>
                </a:solidFill>
              </a:rPr>
              <a:t>Next lesson, you will...</a:t>
            </a:r>
            <a:endParaRPr b="1">
              <a:solidFill>
                <a:srgbClr val="5B5BA5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Use common formulae to model seat sales and income from an event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Use formatting to make the spreadsheet readable and to highlight different areas, e.g. seats available, income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Use data validation when entering data in order to reduce user error</a:t>
            </a:r>
            <a:endParaRPr/>
          </a:p>
        </p:txBody>
      </p:sp>
      <p:sp>
        <p:nvSpPr>
          <p:cNvPr id="166" name="Google Shape;166;p21"/>
          <p:cNvSpPr txBox="1"/>
          <p:nvPr/>
        </p:nvSpPr>
        <p:spPr>
          <a:xfrm>
            <a:off x="421125" y="121925"/>
            <a:ext cx="7433100" cy="6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Next lesson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b="1"/>
              <a:t>In this lesson, you will:</a:t>
            </a:r>
            <a:endParaRPr b="1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Create a spreadsheet model for a given scenario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Demonstrate how to utilise formulae to calculate income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Apply cell formatting</a:t>
            </a:r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Lesson 1</a:t>
            </a:r>
            <a:r>
              <a:rPr lang="en-GB" b="1">
                <a:latin typeface="Quicksand"/>
                <a:ea typeface="Quicksand"/>
                <a:cs typeface="Quicksand"/>
                <a:sym typeface="Quicksand"/>
              </a:rPr>
              <a:t>: </a:t>
            </a:r>
            <a:r>
              <a:rPr lang="en-GB"/>
              <a:t>Spreadsheet warm-up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Objectives</a:t>
            </a:r>
            <a:endParaRPr/>
          </a:p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1300" y="364800"/>
            <a:ext cx="4191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311150" y="940200"/>
            <a:ext cx="7909800" cy="30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How much do you remember about spreadsheets?</a:t>
            </a:r>
            <a:endParaRPr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Starter activity is a labelling exercise to help you remember common spreadsheet terminology. There is also a fault-finding task.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Open and complete the Starter activity: </a:t>
            </a:r>
            <a:r>
              <a:rPr lang="en-GB" b="1" dirty="0"/>
              <a:t>A0 Resource – Lesson 1 starter</a:t>
            </a:r>
            <a:endParaRPr b="1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Answers here: </a:t>
            </a:r>
            <a:r>
              <a:rPr lang="en-GB" b="1" dirty="0"/>
              <a:t>A0 Solutions – Lesson 1 starter</a:t>
            </a:r>
            <a:endParaRPr b="1" dirty="0"/>
          </a:p>
        </p:txBody>
      </p:sp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Starter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Starter</a:t>
            </a:r>
            <a:endParaRPr/>
          </a:p>
        </p:txBody>
      </p:sp>
      <p:pic>
        <p:nvPicPr>
          <p:cNvPr id="69" name="Google Shape;6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87175" y="389725"/>
            <a:ext cx="409575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20950" y="2311350"/>
            <a:ext cx="371475" cy="37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20950" y="3216525"/>
            <a:ext cx="371475" cy="37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2400" b="1">
                <a:latin typeface="Quicksand"/>
                <a:ea typeface="Quicksand"/>
                <a:cs typeface="Quicksand"/>
                <a:sym typeface="Quicksand"/>
              </a:rPr>
              <a:t>Open the spreadsheet</a:t>
            </a:r>
            <a:endParaRPr sz="2400"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79" name="Google Shape;79;p12"/>
          <p:cNvSpPr txBox="1"/>
          <p:nvPr/>
        </p:nvSpPr>
        <p:spPr>
          <a:xfrm>
            <a:off x="442700" y="1169400"/>
            <a:ext cx="7453800" cy="6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Open </a:t>
            </a:r>
            <a:r>
              <a:rPr lang="en-GB" sz="1600" dirty="0">
                <a:solidFill>
                  <a:schemeClr val="dk1"/>
                </a:solidFill>
                <a:latin typeface="Quicksand"/>
                <a:sym typeface="Quicksand"/>
              </a:rPr>
              <a:t>the spreadsheet </a:t>
            </a:r>
            <a:r>
              <a:rPr lang="en-GB" sz="1600" b="1" dirty="0">
                <a:solidFill>
                  <a:schemeClr val="dk1"/>
                </a:solidFill>
                <a:latin typeface="Quicksand"/>
                <a:sym typeface="Quicksand"/>
              </a:rPr>
              <a:t>A1 Resource – RSC voting</a:t>
            </a:r>
            <a:endParaRPr sz="1600" b="1" dirty="0">
              <a:solidFill>
                <a:schemeClr val="dk1"/>
              </a:solidFill>
              <a:latin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18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80" name="Google Shape;80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978800"/>
            <a:ext cx="7276464" cy="301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3400" b="1">
                <a:latin typeface="Quicksand"/>
                <a:ea typeface="Quicksand"/>
                <a:cs typeface="Quicksand"/>
                <a:sym typeface="Quicksand"/>
              </a:rPr>
              <a:t>Enter data</a:t>
            </a:r>
            <a:endParaRPr sz="3400"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442700" y="1169400"/>
            <a:ext cx="7453800" cy="6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Enter the data </a:t>
            </a:r>
            <a:r>
              <a:rPr lang="en-GB" sz="1800" dirty="0">
                <a:solidFill>
                  <a:schemeClr val="dk1"/>
                </a:solidFill>
                <a:latin typeface="Quicksand"/>
                <a:sym typeface="Quicksand"/>
              </a:rPr>
              <a:t>from </a:t>
            </a:r>
            <a:r>
              <a:rPr lang="en-GB" sz="1800" b="1" dirty="0">
                <a:solidFill>
                  <a:schemeClr val="dk1"/>
                </a:solidFill>
                <a:latin typeface="Quicksand"/>
                <a:sym typeface="Quicksand"/>
              </a:rPr>
              <a:t>A1 Worksheet – Voting data</a:t>
            </a:r>
            <a:endParaRPr sz="1800" b="1" dirty="0">
              <a:solidFill>
                <a:schemeClr val="dk1"/>
              </a:solidFill>
              <a:latin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1800" dirty="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978800"/>
            <a:ext cx="5143500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3400" b="1">
                <a:latin typeface="Quicksand"/>
                <a:ea typeface="Quicksand"/>
                <a:cs typeface="Quicksand"/>
                <a:sym typeface="Quicksand"/>
              </a:rPr>
              <a:t>Enter formula</a:t>
            </a:r>
            <a:endParaRPr sz="3400"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Activity 1</a:t>
            </a:r>
            <a:endParaRPr/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900" y="2180800"/>
            <a:ext cx="4127825" cy="23313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311150" y="918950"/>
            <a:ext cx="4127700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 cell </a:t>
            </a:r>
            <a:r>
              <a:rPr lang="en-GB" sz="16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E9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enter a formula to calculate income from telephone votes, then use the </a:t>
            </a:r>
            <a:r>
              <a:rPr lang="en-GB" sz="16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fill handle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populate the cells below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1724825" y="3069263"/>
            <a:ext cx="1867200" cy="554400"/>
          </a:xfrm>
          <a:prstGeom prst="wedgeRectCallout">
            <a:avLst>
              <a:gd name="adj1" fmla="val 79544"/>
              <a:gd name="adj2" fmla="val 31981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What’s gone wrong?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4572000" y="918950"/>
            <a:ext cx="4127700" cy="12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Change the formula to ABSOLUTE: cell </a:t>
            </a:r>
            <a:r>
              <a:rPr lang="en-GB" sz="16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E9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should look like this: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=D9*$B$4</a:t>
            </a:r>
            <a:endParaRPr sz="1600" b="1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175900" y="3788325"/>
            <a:ext cx="2303400" cy="1185900"/>
          </a:xfrm>
          <a:prstGeom prst="wedgeRectCallout">
            <a:avLst>
              <a:gd name="adj1" fmla="val 32440"/>
              <a:gd name="adj2" fmla="val -6618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formula has been changed RELATIVE to each row so it quickly goes ‘wrong’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02" name="Google Shape;10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2311800"/>
            <a:ext cx="4127700" cy="196837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4"/>
          <p:cNvSpPr txBox="1"/>
          <p:nvPr/>
        </p:nvSpPr>
        <p:spPr>
          <a:xfrm>
            <a:off x="4009050" y="4729100"/>
            <a:ext cx="44754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Quicksand"/>
                <a:ea typeface="Quicksand"/>
                <a:cs typeface="Quicksand"/>
                <a:sym typeface="Quicksand"/>
              </a:rPr>
              <a:t>See</a:t>
            </a:r>
            <a:r>
              <a:rPr lang="en-GB" b="1" dirty="0">
                <a:latin typeface="Quicksand" pitchFamily="2" charset="0"/>
                <a:sym typeface="Quicksand"/>
              </a:rPr>
              <a:t> A1 Worksheet – Voting data</a:t>
            </a:r>
            <a:endParaRPr sz="1600" b="1" i="1" dirty="0">
              <a:solidFill>
                <a:schemeClr val="dk1"/>
              </a:solidFill>
              <a:latin typeface="Quicksand" pitchFamily="2" charset="0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3400" b="1">
                <a:latin typeface="Quicksand"/>
                <a:ea typeface="Quicksand"/>
                <a:cs typeface="Quicksand"/>
                <a:sym typeface="Quicksand"/>
              </a:rPr>
              <a:t>Note</a:t>
            </a:r>
            <a:endParaRPr sz="3400"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196700" y="3318975"/>
            <a:ext cx="8420400" cy="16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cost of a telephone vote can be broken down like this: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●"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RSC is charged to set up this kind of call – they pass this on to the user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●"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BT charge a setup fee too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●"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Then there is the amount which goes to RSC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All this gives a total of £1.20 for a telephone vote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12" name="Google Shape;1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700" y="1017600"/>
            <a:ext cx="5127475" cy="2164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3400" b="1">
                <a:latin typeface="Quicksand"/>
                <a:ea typeface="Quicksand"/>
                <a:cs typeface="Quicksand"/>
                <a:sym typeface="Quicksand"/>
              </a:rPr>
              <a:t>Enter formula</a:t>
            </a:r>
            <a:endParaRPr sz="3400"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285900" y="1196150"/>
            <a:ext cx="7646100" cy="6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Enter a formula in cell </a:t>
            </a:r>
            <a:r>
              <a:rPr lang="en-GB" sz="16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E19</a:t>
            </a: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calculate the total income from telephone calls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21" name="Google Shape;12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333150"/>
            <a:ext cx="7359400" cy="200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b="1">
                <a:latin typeface="Quicksand"/>
                <a:ea typeface="Quicksand"/>
                <a:cs typeface="Quicksand"/>
                <a:sym typeface="Quicksand"/>
              </a:rPr>
              <a:t>Charity donation</a:t>
            </a:r>
            <a:endParaRPr b="1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sp>
        <p:nvSpPr>
          <p:cNvPr id="128" name="Google Shape;128;p17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Activity 2</a:t>
            </a:r>
            <a:endParaRPr/>
          </a:p>
        </p:txBody>
      </p:sp>
      <p:pic>
        <p:nvPicPr>
          <p:cNvPr id="129" name="Google Shape;12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58550"/>
            <a:ext cx="3564900" cy="3277277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7"/>
          <p:cNvSpPr txBox="1"/>
          <p:nvPr/>
        </p:nvSpPr>
        <p:spPr>
          <a:xfrm>
            <a:off x="3521575" y="4715525"/>
            <a:ext cx="51657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latin typeface="Quicksand"/>
                <a:ea typeface="Quicksand"/>
                <a:cs typeface="Quicksand"/>
                <a:sym typeface="Quicksand"/>
              </a:rPr>
              <a:t>See</a:t>
            </a:r>
            <a:r>
              <a:rPr lang="en-GB" sz="1600" dirty="0">
                <a:solidFill>
                  <a:srgbClr val="002060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 sz="1600" b="1" dirty="0">
                <a:solidFill>
                  <a:srgbClr val="002060"/>
                </a:solidFill>
                <a:latin typeface="Quicksand"/>
                <a:ea typeface="Quicksand"/>
                <a:cs typeface="Quicksand"/>
                <a:sym typeface="Quicksand"/>
              </a:rPr>
              <a:t>A2 Worksheet – Charity donation and profit</a:t>
            </a:r>
            <a:endParaRPr sz="1600" b="1" dirty="0">
              <a:solidFill>
                <a:srgbClr val="00206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3605625" y="907625"/>
            <a:ext cx="5418300" cy="3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Just like </a:t>
            </a:r>
            <a:r>
              <a:rPr lang="en-GB" sz="1600" i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I’m A Celebrity</a:t>
            </a: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RSC wants to make a donation to a charity for every vote cast.</a:t>
            </a: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Cell </a:t>
            </a:r>
            <a:r>
              <a:rPr lang="en-GB" sz="1600" b="1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K4</a:t>
            </a: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– enter an amount to donate</a:t>
            </a: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Cell </a:t>
            </a:r>
            <a:r>
              <a:rPr lang="en-GB" sz="1600" b="1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L8</a:t>
            </a: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– enter a formula to calculate the amount to be donated from telephone votes</a:t>
            </a: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Cell </a:t>
            </a:r>
            <a:r>
              <a:rPr lang="en-GB" sz="1600" b="1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L9</a:t>
            </a: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– enter a formula to calculate the amount to be donated from text votes</a:t>
            </a: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Cell </a:t>
            </a:r>
            <a:r>
              <a:rPr lang="en-GB" sz="1600" b="1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L10</a:t>
            </a:r>
            <a:r>
              <a:rPr lang="en-GB" sz="16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– calculate the total donated to charity</a:t>
            </a: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Cell </a:t>
            </a:r>
            <a:r>
              <a:rPr lang="en-GB" sz="1600" b="1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L13</a:t>
            </a: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– calculate the profit: add together income from telephone and text votes then subtract the donation</a:t>
            </a:r>
            <a:endParaRPr sz="16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 sz="1800" dirty="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F114C7EFE4FF498AE064C06622F751" ma:contentTypeVersion="17" ma:contentTypeDescription="Create a new document." ma:contentTypeScope="" ma:versionID="820ebbfeb7978de55b8b4f05f20b9be0">
  <xsd:schema xmlns:xsd="http://www.w3.org/2001/XMLSchema" xmlns:xs="http://www.w3.org/2001/XMLSchema" xmlns:p="http://schemas.microsoft.com/office/2006/metadata/properties" xmlns:ns2="a966b4a5-4248-447b-b597-ec598d04f9cf" xmlns:ns3="a392c3a2-4d82-4657-818b-0acf1aab57df" targetNamespace="http://schemas.microsoft.com/office/2006/metadata/properties" ma:root="true" ma:fieldsID="473fd452b4c8158cad106254f88981fe" ns2:_="" ns3:_="">
    <xsd:import namespace="a966b4a5-4248-447b-b597-ec598d04f9cf"/>
    <xsd:import namespace="a392c3a2-4d82-4657-818b-0acf1aab57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6b4a5-4248-447b-b597-ec598d04f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327267d-bc41-472e-8668-b780c28214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92c3a2-4d82-4657-818b-0acf1aab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bf9ecd9-ffb7-411b-a20b-d2110bea7e35}" ma:internalName="TaxCatchAll" ma:showField="CatchAllData" ma:web="a392c3a2-4d82-4657-818b-0acf1aab57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AB331A-B3B3-44FB-B582-7385E967157B}"/>
</file>

<file path=customXml/itemProps2.xml><?xml version="1.0" encoding="utf-8"?>
<ds:datastoreItem xmlns:ds="http://schemas.openxmlformats.org/officeDocument/2006/customXml" ds:itemID="{4885F870-CB86-4DCF-9C6B-989C93D6089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Office PowerPoint</Application>
  <PresentationFormat>On-screen Show (16:9)</PresentationFormat>
  <Paragraphs>113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Roboto Mono</vt:lpstr>
      <vt:lpstr>Quicksand Light</vt:lpstr>
      <vt:lpstr>Quicksand</vt:lpstr>
      <vt:lpstr>Arial</vt:lpstr>
      <vt:lpstr>NCCE Slides</vt:lpstr>
      <vt:lpstr>Lesson 1 : Spreadsheet warm-up</vt:lpstr>
      <vt:lpstr>Lesson 1: Spreadsheet warm-up</vt:lpstr>
      <vt:lpstr>Starter</vt:lpstr>
      <vt:lpstr>Open the spreadsheet   </vt:lpstr>
      <vt:lpstr>Enter data   </vt:lpstr>
      <vt:lpstr>Enter formula   </vt:lpstr>
      <vt:lpstr>Note   </vt:lpstr>
      <vt:lpstr>Enter formula   </vt:lpstr>
      <vt:lpstr>Charity donation   </vt:lpstr>
      <vt:lpstr>Formatting   </vt:lpstr>
      <vt:lpstr>Scenarios   </vt:lpstr>
      <vt:lpstr>Plenary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: Spreadsheet warm-up</dc:title>
  <cp:lastModifiedBy>Andrew Bush</cp:lastModifiedBy>
  <cp:revision>1</cp:revision>
  <dcterms:modified xsi:type="dcterms:W3CDTF">2023-01-20T09:57:56Z</dcterms:modified>
</cp:coreProperties>
</file>