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5" r:id="rId2"/>
    <p:sldId id="317" r:id="rId3"/>
    <p:sldId id="316" r:id="rId4"/>
    <p:sldId id="318" r:id="rId5"/>
    <p:sldId id="323" r:id="rId6"/>
    <p:sldId id="324" r:id="rId7"/>
    <p:sldId id="325" r:id="rId8"/>
    <p:sldId id="326" r:id="rId9"/>
    <p:sldId id="322"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7" autoAdjust="0"/>
  </p:normalViewPr>
  <p:slideViewPr>
    <p:cSldViewPr snapToGrid="0">
      <p:cViewPr varScale="1">
        <p:scale>
          <a:sx n="56" d="100"/>
          <a:sy n="56" d="100"/>
        </p:scale>
        <p:origin x="10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360C19-910E-4059-B4CA-90E06D700FCD}" type="datetimeFigureOut">
              <a:rPr lang="en-GB" smtClean="0"/>
              <a:t>03/07/2023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0DF6BB-81B8-4479-B71B-6FE1BC874291}" type="slidenum">
              <a:rPr lang="en-GB" smtClean="0"/>
              <a:t>‹#›</a:t>
            </a:fld>
            <a:endParaRPr lang="en-GB"/>
          </a:p>
        </p:txBody>
      </p:sp>
    </p:spTree>
    <p:extLst>
      <p:ext uri="{BB962C8B-B14F-4D97-AF65-F5344CB8AC3E}">
        <p14:creationId xmlns:p14="http://schemas.microsoft.com/office/powerpoint/2010/main" val="55233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0DF6BB-81B8-4479-B71B-6FE1BC874291}" type="slidenum">
              <a:rPr lang="en-GB" smtClean="0"/>
              <a:t>1</a:t>
            </a:fld>
            <a:endParaRPr lang="en-GB"/>
          </a:p>
        </p:txBody>
      </p:sp>
    </p:spTree>
    <p:extLst>
      <p:ext uri="{BB962C8B-B14F-4D97-AF65-F5344CB8AC3E}">
        <p14:creationId xmlns:p14="http://schemas.microsoft.com/office/powerpoint/2010/main" val="133942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made into a printable starter activity. </a:t>
            </a:r>
          </a:p>
        </p:txBody>
      </p:sp>
      <p:sp>
        <p:nvSpPr>
          <p:cNvPr id="4" name="Slide Number Placeholder 3"/>
          <p:cNvSpPr>
            <a:spLocks noGrp="1"/>
          </p:cNvSpPr>
          <p:nvPr>
            <p:ph type="sldNum" sz="quarter" idx="5"/>
          </p:nvPr>
        </p:nvSpPr>
        <p:spPr/>
        <p:txBody>
          <a:bodyPr/>
          <a:lstStyle/>
          <a:p>
            <a:fld id="{5D0DF6BB-81B8-4479-B71B-6FE1BC874291}" type="slidenum">
              <a:rPr lang="en-GB" smtClean="0"/>
              <a:t>2</a:t>
            </a:fld>
            <a:endParaRPr lang="en-GB"/>
          </a:p>
        </p:txBody>
      </p:sp>
    </p:spTree>
    <p:extLst>
      <p:ext uri="{BB962C8B-B14F-4D97-AF65-F5344CB8AC3E}">
        <p14:creationId xmlns:p14="http://schemas.microsoft.com/office/powerpoint/2010/main" val="305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0DF6BB-81B8-4479-B71B-6FE1BC874291}" type="slidenum">
              <a:rPr lang="en-GB" smtClean="0"/>
              <a:t>4</a:t>
            </a:fld>
            <a:endParaRPr lang="en-GB"/>
          </a:p>
        </p:txBody>
      </p:sp>
    </p:spTree>
    <p:extLst>
      <p:ext uri="{BB962C8B-B14F-4D97-AF65-F5344CB8AC3E}">
        <p14:creationId xmlns:p14="http://schemas.microsoft.com/office/powerpoint/2010/main" val="74794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0DF6BB-81B8-4479-B71B-6FE1BC874291}" type="slidenum">
              <a:rPr lang="en-GB" smtClean="0"/>
              <a:t>5</a:t>
            </a:fld>
            <a:endParaRPr lang="en-GB"/>
          </a:p>
        </p:txBody>
      </p:sp>
    </p:spTree>
    <p:extLst>
      <p:ext uri="{BB962C8B-B14F-4D97-AF65-F5344CB8AC3E}">
        <p14:creationId xmlns:p14="http://schemas.microsoft.com/office/powerpoint/2010/main" val="169726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0DF6BB-81B8-4479-B71B-6FE1BC874291}" type="slidenum">
              <a:rPr lang="en-GB" smtClean="0"/>
              <a:t>6</a:t>
            </a:fld>
            <a:endParaRPr lang="en-GB"/>
          </a:p>
        </p:txBody>
      </p:sp>
    </p:spTree>
    <p:extLst>
      <p:ext uri="{BB962C8B-B14F-4D97-AF65-F5344CB8AC3E}">
        <p14:creationId xmlns:p14="http://schemas.microsoft.com/office/powerpoint/2010/main" val="37398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0DF6BB-81B8-4479-B71B-6FE1BC874291}" type="slidenum">
              <a:rPr lang="en-GB" smtClean="0"/>
              <a:t>7</a:t>
            </a:fld>
            <a:endParaRPr lang="en-GB"/>
          </a:p>
        </p:txBody>
      </p:sp>
    </p:spTree>
    <p:extLst>
      <p:ext uri="{BB962C8B-B14F-4D97-AF65-F5344CB8AC3E}">
        <p14:creationId xmlns:p14="http://schemas.microsoft.com/office/powerpoint/2010/main" val="328462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0DF6BB-81B8-4479-B71B-6FE1BC874291}" type="slidenum">
              <a:rPr lang="en-GB" smtClean="0"/>
              <a:t>8</a:t>
            </a:fld>
            <a:endParaRPr lang="en-GB"/>
          </a:p>
        </p:txBody>
      </p:sp>
    </p:spTree>
    <p:extLst>
      <p:ext uri="{BB962C8B-B14F-4D97-AF65-F5344CB8AC3E}">
        <p14:creationId xmlns:p14="http://schemas.microsoft.com/office/powerpoint/2010/main" val="61709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722A-974F-4C2E-9C1F-5801AD6DA0B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0B8F54-4864-471F-ACFE-99B72F1B74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31280C-C670-4D62-9946-633FD8587E21}"/>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5" name="Footer Placeholder 4">
            <a:extLst>
              <a:ext uri="{FF2B5EF4-FFF2-40B4-BE49-F238E27FC236}">
                <a16:creationId xmlns:a16="http://schemas.microsoft.com/office/drawing/2014/main" id="{E58236B4-CF01-4D6B-ADE3-1B2901BEAC1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E85FC9-E6DC-4643-B75E-AB798C0FCD83}"/>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366611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7E9-7A90-48E9-9B17-8C8AECEA57C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258ED5-A64B-45B8-BF4E-44FD2A59AB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6EE8E-B8BC-4AE5-A0A4-09C592142D96}"/>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5" name="Footer Placeholder 4">
            <a:extLst>
              <a:ext uri="{FF2B5EF4-FFF2-40B4-BE49-F238E27FC236}">
                <a16:creationId xmlns:a16="http://schemas.microsoft.com/office/drawing/2014/main" id="{119588B3-CC01-457C-BF83-F96A161C7EB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BA4087-B16A-41B3-8A29-5119FE31DBB5}"/>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326505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8EC1C-7525-4A45-998E-7EC508E9ED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532B2E-6AA8-4826-B8F2-FACD143B7C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3DFA0-95C8-4681-A62B-A1BD00C38EE7}"/>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5" name="Footer Placeholder 4">
            <a:extLst>
              <a:ext uri="{FF2B5EF4-FFF2-40B4-BE49-F238E27FC236}">
                <a16:creationId xmlns:a16="http://schemas.microsoft.com/office/drawing/2014/main" id="{D6FA999C-1CEA-49C2-BAF4-88323699612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1593BD-0A6A-47A6-83A7-B74E865E8E5A}"/>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314874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603D-DE5A-475B-BFCA-2ECD4DFB6D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A1E372-6842-4FC2-A25B-4FAF8861DC1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267FF5-38DF-48AE-A5F9-E154494CE619}"/>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5" name="Footer Placeholder 4">
            <a:extLst>
              <a:ext uri="{FF2B5EF4-FFF2-40B4-BE49-F238E27FC236}">
                <a16:creationId xmlns:a16="http://schemas.microsoft.com/office/drawing/2014/main" id="{A2B3E236-5B81-4759-ACA7-32CB26CDEB8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46E49E-A0D6-472F-BCE6-61875DC7238B}"/>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87265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D356-24BB-4337-AD54-C1AC15841AD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C6E73F-190A-4C33-9886-39266A3747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BD54F-FDD1-4261-8189-7C12368C752D}"/>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5" name="Footer Placeholder 4">
            <a:extLst>
              <a:ext uri="{FF2B5EF4-FFF2-40B4-BE49-F238E27FC236}">
                <a16:creationId xmlns:a16="http://schemas.microsoft.com/office/drawing/2014/main" id="{559CFA31-B5F6-43B0-BFCC-F6CF4EAE59C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A82B88-94C2-434D-A04B-5246795F810E}"/>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170228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4A1B-940D-4E93-A927-F7813F31D2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48B4E7-694C-47D1-B606-C37936A1F9CD}"/>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0D1B50-4D71-4A49-9DC1-E1511ADFA1D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654E0C-D7BF-4B6A-B69C-AE2577589311}"/>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6" name="Footer Placeholder 5">
            <a:extLst>
              <a:ext uri="{FF2B5EF4-FFF2-40B4-BE49-F238E27FC236}">
                <a16:creationId xmlns:a16="http://schemas.microsoft.com/office/drawing/2014/main" id="{AEEABC96-484D-4D8E-A94F-8CC59A9DE6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C70DE9E-7733-4B12-A67A-5AEFCBA7250A}"/>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38453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1138-DEA6-4A4A-97A8-2F32FD6B36C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3A09C5-D366-481E-8B84-78A53E863F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89DF97-F414-4F43-A331-48616041845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0A9A39-3E5E-4C2C-B49A-DAF5BD657B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7736CF-B615-4BD1-894B-1F0FB37AD29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2979FE-80B5-4953-BA5F-AEA12642B08B}"/>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8" name="Footer Placeholder 7">
            <a:extLst>
              <a:ext uri="{FF2B5EF4-FFF2-40B4-BE49-F238E27FC236}">
                <a16:creationId xmlns:a16="http://schemas.microsoft.com/office/drawing/2014/main" id="{8E7E7848-1AF8-4486-BA1C-C0EB58852C5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7B1FAC1-048F-4375-9CA6-2F66E654000B}"/>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43392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8589-96A7-424C-A813-00E075E0D5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623787-B840-4BA1-9050-75566FCB8673}"/>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4" name="Footer Placeholder 3">
            <a:extLst>
              <a:ext uri="{FF2B5EF4-FFF2-40B4-BE49-F238E27FC236}">
                <a16:creationId xmlns:a16="http://schemas.microsoft.com/office/drawing/2014/main" id="{0D2E63C2-3A47-44C6-8BC1-2D4F936F7B1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0C5CD95-856A-42BB-A57A-814099949B4A}"/>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30291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8A48C-48B7-4718-8324-5BF432608494}"/>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3" name="Footer Placeholder 2">
            <a:extLst>
              <a:ext uri="{FF2B5EF4-FFF2-40B4-BE49-F238E27FC236}">
                <a16:creationId xmlns:a16="http://schemas.microsoft.com/office/drawing/2014/main" id="{78DD7C9B-941F-4F5C-B628-01358E207E8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17D1A1F-1215-46BD-8639-A65B7B8B726C}"/>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6271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C514-6778-489C-B93C-A15CC8157C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3A1C06-6D56-40CD-8C5B-63C04001B1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82B99-A8F3-4E46-AF0C-104C3148D9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EC77FE-8490-422F-A7B8-D3D1F9A3F904}"/>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6" name="Footer Placeholder 5">
            <a:extLst>
              <a:ext uri="{FF2B5EF4-FFF2-40B4-BE49-F238E27FC236}">
                <a16:creationId xmlns:a16="http://schemas.microsoft.com/office/drawing/2014/main" id="{78C6073C-66F9-4F75-9C04-8E019CE7EC6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083E0C-64AA-43C3-A2E4-14ECA43A4237}"/>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268818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9134-E11B-4140-82F0-45760222A28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AB5C59-7053-4019-AC70-0C008F093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D95976-C194-4376-B05F-A501505DA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40304-A6BC-4700-8BA9-CEAD27B39443}"/>
              </a:ext>
            </a:extLst>
          </p:cNvPr>
          <p:cNvSpPr>
            <a:spLocks noGrp="1"/>
          </p:cNvSpPr>
          <p:nvPr>
            <p:ph type="dt" sz="half" idx="10"/>
          </p:nvPr>
        </p:nvSpPr>
        <p:spPr>
          <a:xfrm>
            <a:off x="838200" y="6356350"/>
            <a:ext cx="2743200" cy="365125"/>
          </a:xfrm>
          <a:prstGeom prst="rect">
            <a:avLst/>
          </a:prstGeom>
        </p:spPr>
        <p:txBody>
          <a:bodyPr/>
          <a:lstStyle/>
          <a:p>
            <a:fld id="{690A9FE4-4B87-4AC5-A550-8F0BED390C88}" type="datetimeFigureOut">
              <a:rPr lang="en-GB" smtClean="0"/>
              <a:t>03/07/2023</a:t>
            </a:fld>
            <a:endParaRPr lang="en-GB"/>
          </a:p>
        </p:txBody>
      </p:sp>
      <p:sp>
        <p:nvSpPr>
          <p:cNvPr id="6" name="Footer Placeholder 5">
            <a:extLst>
              <a:ext uri="{FF2B5EF4-FFF2-40B4-BE49-F238E27FC236}">
                <a16:creationId xmlns:a16="http://schemas.microsoft.com/office/drawing/2014/main" id="{B99E733D-01F5-4963-A67B-822C0A9E8EA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0AC5105-77F7-4B86-B566-CCB34CFB0CE5}"/>
              </a:ext>
            </a:extLst>
          </p:cNvPr>
          <p:cNvSpPr>
            <a:spLocks noGrp="1"/>
          </p:cNvSpPr>
          <p:nvPr>
            <p:ph type="sldNum" sz="quarter" idx="12"/>
          </p:nvPr>
        </p:nvSpPr>
        <p:spPr>
          <a:xfrm>
            <a:off x="8610600" y="6356350"/>
            <a:ext cx="2743200" cy="365125"/>
          </a:xfrm>
          <a:prstGeom prst="rect">
            <a:avLst/>
          </a:prstGeom>
        </p:spPr>
        <p:txBody>
          <a:bodyPr/>
          <a:lstStyle/>
          <a:p>
            <a:fld id="{2307E064-D8E2-4D39-9CB2-520A231D157D}" type="slidenum">
              <a:rPr lang="en-GB" smtClean="0"/>
              <a:t>‹#›</a:t>
            </a:fld>
            <a:endParaRPr lang="en-GB"/>
          </a:p>
        </p:txBody>
      </p:sp>
    </p:spTree>
    <p:extLst>
      <p:ext uri="{BB962C8B-B14F-4D97-AF65-F5344CB8AC3E}">
        <p14:creationId xmlns:p14="http://schemas.microsoft.com/office/powerpoint/2010/main" val="55580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02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extLst>
              <p:ext uri="{D42A27DB-BD31-4B8C-83A1-F6EECF244321}">
                <p14:modId xmlns:p14="http://schemas.microsoft.com/office/powerpoint/2010/main" val="3451165986"/>
              </p:ext>
            </p:extLst>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5" name="TextBox 4">
            <a:extLst>
              <a:ext uri="{FF2B5EF4-FFF2-40B4-BE49-F238E27FC236}">
                <a16:creationId xmlns:a16="http://schemas.microsoft.com/office/drawing/2014/main" id="{F307F983-718D-BCFD-D931-CDA6B3DA8756}"/>
              </a:ext>
            </a:extLst>
          </p:cNvPr>
          <p:cNvSpPr txBox="1"/>
          <p:nvPr/>
        </p:nvSpPr>
        <p:spPr>
          <a:xfrm>
            <a:off x="1493507" y="1907297"/>
            <a:ext cx="9456446" cy="1938992"/>
          </a:xfrm>
          <a:prstGeom prst="rect">
            <a:avLst/>
          </a:prstGeom>
          <a:noFill/>
        </p:spPr>
        <p:txBody>
          <a:bodyPr wrap="square" rtlCol="0">
            <a:spAutoFit/>
          </a:bodyPr>
          <a:lstStyle/>
          <a:p>
            <a:pPr algn="ctr"/>
            <a:r>
              <a:rPr lang="en-GB" sz="6000" dirty="0">
                <a:latin typeface="Segoe UI Black" panose="020B0A02040204020203" pitchFamily="34" charset="0"/>
                <a:ea typeface="Segoe UI Black" panose="020B0A02040204020203" pitchFamily="34" charset="0"/>
              </a:rPr>
              <a:t>IT12: </a:t>
            </a:r>
          </a:p>
          <a:p>
            <a:pPr algn="ctr"/>
            <a:r>
              <a:rPr lang="en-GB" sz="6000" dirty="0">
                <a:latin typeface="Segoe UI Black" panose="020B0A02040204020203" pitchFamily="34" charset="0"/>
                <a:ea typeface="Segoe UI Black" panose="020B0A02040204020203" pitchFamily="34" charset="0"/>
              </a:rPr>
              <a:t>Artificial intelligence</a:t>
            </a:r>
          </a:p>
        </p:txBody>
      </p:sp>
      <p:sp>
        <p:nvSpPr>
          <p:cNvPr id="6" name="TextBox 5">
            <a:extLst>
              <a:ext uri="{FF2B5EF4-FFF2-40B4-BE49-F238E27FC236}">
                <a16:creationId xmlns:a16="http://schemas.microsoft.com/office/drawing/2014/main" id="{092D9C39-FCBD-7C36-6802-1E62908E3033}"/>
              </a:ext>
            </a:extLst>
          </p:cNvPr>
          <p:cNvSpPr txBox="1"/>
          <p:nvPr/>
        </p:nvSpPr>
        <p:spPr>
          <a:xfrm>
            <a:off x="1573517" y="4279111"/>
            <a:ext cx="9456446" cy="369332"/>
          </a:xfrm>
          <a:prstGeom prst="rect">
            <a:avLst/>
          </a:prstGeom>
          <a:noFill/>
        </p:spPr>
        <p:txBody>
          <a:bodyPr wrap="square" rtlCol="0">
            <a:spAutoFit/>
          </a:bodyPr>
          <a:lstStyle/>
          <a:p>
            <a:pPr algn="ctr"/>
            <a:r>
              <a:rPr lang="en-GB" dirty="0">
                <a:latin typeface="Segoe UI Black" panose="020B0A02040204020203" pitchFamily="34" charset="0"/>
                <a:ea typeface="Segoe UI Black" panose="020B0A02040204020203" pitchFamily="34" charset="0"/>
              </a:rPr>
              <a:t>1.1.3 Services provided by IT</a:t>
            </a:r>
          </a:p>
        </p:txBody>
      </p:sp>
      <p:grpSp>
        <p:nvGrpSpPr>
          <p:cNvPr id="3" name="Group 2">
            <a:extLst>
              <a:ext uri="{FF2B5EF4-FFF2-40B4-BE49-F238E27FC236}">
                <a16:creationId xmlns:a16="http://schemas.microsoft.com/office/drawing/2014/main" id="{3B1E233B-DE98-2D9D-A878-9F5A52DCE531}"/>
              </a:ext>
            </a:extLst>
          </p:cNvPr>
          <p:cNvGrpSpPr/>
          <p:nvPr/>
        </p:nvGrpSpPr>
        <p:grpSpPr>
          <a:xfrm>
            <a:off x="0" y="0"/>
            <a:ext cx="12192000" cy="610099"/>
            <a:chOff x="0" y="0"/>
            <a:chExt cx="12192000" cy="610099"/>
          </a:xfrm>
        </p:grpSpPr>
        <p:sp>
          <p:nvSpPr>
            <p:cNvPr id="7" name="Rectangle 6">
              <a:extLst>
                <a:ext uri="{FF2B5EF4-FFF2-40B4-BE49-F238E27FC236}">
                  <a16:creationId xmlns:a16="http://schemas.microsoft.com/office/drawing/2014/main" id="{0C6A0521-DBEF-0FEE-7C21-75BE00550353}"/>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8" name="Picture 7" descr="A black and white sign&#10;&#10;Description automatically generated with low confidence">
              <a:extLst>
                <a:ext uri="{FF2B5EF4-FFF2-40B4-BE49-F238E27FC236}">
                  <a16:creationId xmlns:a16="http://schemas.microsoft.com/office/drawing/2014/main" id="{EEBD5591-6562-FDBA-0779-2C305C9B3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spTree>
    <p:extLst>
      <p:ext uri="{BB962C8B-B14F-4D97-AF65-F5344CB8AC3E}">
        <p14:creationId xmlns:p14="http://schemas.microsoft.com/office/powerpoint/2010/main" val="122340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extLst>
              <p:ext uri="{D42A27DB-BD31-4B8C-83A1-F6EECF244321}">
                <p14:modId xmlns:p14="http://schemas.microsoft.com/office/powerpoint/2010/main" val="2482103823"/>
              </p:ext>
            </p:extLst>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6" name="TextBox 5">
            <a:extLst>
              <a:ext uri="{FF2B5EF4-FFF2-40B4-BE49-F238E27FC236}">
                <a16:creationId xmlns:a16="http://schemas.microsoft.com/office/drawing/2014/main" id="{092D9C39-FCBD-7C36-6802-1E62908E3033}"/>
              </a:ext>
            </a:extLst>
          </p:cNvPr>
          <p:cNvSpPr txBox="1"/>
          <p:nvPr/>
        </p:nvSpPr>
        <p:spPr>
          <a:xfrm>
            <a:off x="-1" y="792331"/>
            <a:ext cx="11954257" cy="738664"/>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Starter:</a:t>
            </a:r>
          </a:p>
          <a:p>
            <a:endParaRPr lang="en-GB" dirty="0">
              <a:latin typeface="Segoe UI" panose="020B0502040204020203" pitchFamily="34" charset="0"/>
              <a:ea typeface="Segoe UI Black" panose="020B0A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5934A0A3-C834-AF0F-99FE-9540FF451AAC}"/>
              </a:ext>
            </a:extLst>
          </p:cNvPr>
          <p:cNvGrpSpPr/>
          <p:nvPr/>
        </p:nvGrpSpPr>
        <p:grpSpPr>
          <a:xfrm>
            <a:off x="0" y="0"/>
            <a:ext cx="12192000" cy="610099"/>
            <a:chOff x="0" y="0"/>
            <a:chExt cx="12192000" cy="610099"/>
          </a:xfrm>
        </p:grpSpPr>
        <p:sp>
          <p:nvSpPr>
            <p:cNvPr id="5" name="Rectangle 4">
              <a:extLst>
                <a:ext uri="{FF2B5EF4-FFF2-40B4-BE49-F238E27FC236}">
                  <a16:creationId xmlns:a16="http://schemas.microsoft.com/office/drawing/2014/main" id="{3A050E74-4631-1767-4CBE-580E4622F050}"/>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7" name="Picture 6" descr="A black and white sign&#10;&#10;Description automatically generated with low confidence">
              <a:extLst>
                <a:ext uri="{FF2B5EF4-FFF2-40B4-BE49-F238E27FC236}">
                  <a16:creationId xmlns:a16="http://schemas.microsoft.com/office/drawing/2014/main" id="{982B01F6-ED79-E5FF-9F1B-53513DC97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sp>
        <p:nvSpPr>
          <p:cNvPr id="9" name="TextBox 4">
            <a:extLst>
              <a:ext uri="{FF2B5EF4-FFF2-40B4-BE49-F238E27FC236}">
                <a16:creationId xmlns:a16="http://schemas.microsoft.com/office/drawing/2014/main" id="{F9094D3C-7C56-0284-0302-BDFC7AE595E0}"/>
              </a:ext>
            </a:extLst>
          </p:cNvPr>
          <p:cNvSpPr txBox="1"/>
          <p:nvPr/>
        </p:nvSpPr>
        <p:spPr>
          <a:xfrm>
            <a:off x="6985250" y="1147733"/>
            <a:ext cx="5104601" cy="615553"/>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Segoe UI" panose="020B0502040204020203" pitchFamily="34" charset="0"/>
                <a:cs typeface="Segoe UI" panose="020B0502040204020203" pitchFamily="34" charset="0"/>
              </a:rPr>
              <a:t>Activity</a:t>
            </a:r>
          </a:p>
          <a:p>
            <a:r>
              <a:rPr lang="en-GB" sz="1600" dirty="0">
                <a:latin typeface="Segoe UI" panose="020B0502040204020203" pitchFamily="34" charset="0"/>
                <a:cs typeface="Segoe UI" panose="020B0502040204020203" pitchFamily="34" charset="0"/>
              </a:rPr>
              <a:t>What do all of these have in common?</a:t>
            </a:r>
          </a:p>
        </p:txBody>
      </p:sp>
      <p:pic>
        <p:nvPicPr>
          <p:cNvPr id="8" name="Picture 2">
            <a:extLst>
              <a:ext uri="{FF2B5EF4-FFF2-40B4-BE49-F238E27FC236}">
                <a16:creationId xmlns:a16="http://schemas.microsoft.com/office/drawing/2014/main" id="{EC3A7C0C-26A0-03EF-33D2-5E054C9B3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80" y="4386457"/>
            <a:ext cx="17430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40AE9128-7E10-63D1-5EB5-E7B3EE3F1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68" y="2071514"/>
            <a:ext cx="19431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9E15FFD5-525F-7020-4DB6-C7F4238F5B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5505" y="2102622"/>
            <a:ext cx="30670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1F3C0388-881F-833D-2957-586100C1B0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5505" y="4529332"/>
            <a:ext cx="3038475"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F90C3D51-F3CA-C609-12EF-BDE1320C48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4462" y="2071514"/>
            <a:ext cx="1743075"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7BE8E8FD-4EF7-0C65-1F05-BCA174483E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7788" y="4277835"/>
            <a:ext cx="173355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35F83EFE-087D-6DCE-70C8-B335F24FDD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4858" y="1950221"/>
            <a:ext cx="19240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a:extLst>
              <a:ext uri="{FF2B5EF4-FFF2-40B4-BE49-F238E27FC236}">
                <a16:creationId xmlns:a16="http://schemas.microsoft.com/office/drawing/2014/main" id="{77E7A08E-EF78-8A70-3A23-D76E5767E4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9380" y="4524569"/>
            <a:ext cx="209550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7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extLst>
              <p:ext uri="{D42A27DB-BD31-4B8C-83A1-F6EECF244321}">
                <p14:modId xmlns:p14="http://schemas.microsoft.com/office/powerpoint/2010/main" val="636812627"/>
              </p:ext>
            </p:extLst>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6" name="TextBox 5">
            <a:extLst>
              <a:ext uri="{FF2B5EF4-FFF2-40B4-BE49-F238E27FC236}">
                <a16:creationId xmlns:a16="http://schemas.microsoft.com/office/drawing/2014/main" id="{092D9C39-FCBD-7C36-6802-1E62908E3033}"/>
              </a:ext>
            </a:extLst>
          </p:cNvPr>
          <p:cNvSpPr txBox="1"/>
          <p:nvPr/>
        </p:nvSpPr>
        <p:spPr>
          <a:xfrm>
            <a:off x="0" y="792331"/>
            <a:ext cx="11281410" cy="1384995"/>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Specification point(s):</a:t>
            </a:r>
          </a:p>
          <a:p>
            <a:endParaRPr lang="en-GB" sz="2400" dirty="0">
              <a:latin typeface="Segoe UI Black" panose="020B0A02040204020203" pitchFamily="34" charset="0"/>
              <a:ea typeface="Segoe UI Black" panose="020B0A02040204020203" pitchFamily="34" charset="0"/>
            </a:endParaRPr>
          </a:p>
          <a:p>
            <a:pPr marL="285750" indent="-285750">
              <a:buFont typeface="Arial" panose="020B0604020202020204" pitchFamily="34" charset="0"/>
              <a:buChar char="•"/>
            </a:pPr>
            <a:r>
              <a:rPr lang="en-GB" dirty="0">
                <a:latin typeface="Segoe UI" panose="020B0502040204020203" pitchFamily="34" charset="0"/>
                <a:ea typeface="Segoe UI Black" panose="020B0A02040204020203" pitchFamily="34" charset="0"/>
                <a:cs typeface="Segoe UI" panose="020B0502040204020203" pitchFamily="34" charset="0"/>
              </a:rPr>
              <a:t>Learners should be aware of how each service improves efficiency/productivity for businesses and/or individual users.</a:t>
            </a:r>
          </a:p>
        </p:txBody>
      </p:sp>
      <p:sp>
        <p:nvSpPr>
          <p:cNvPr id="3" name="TextBox 2">
            <a:extLst>
              <a:ext uri="{FF2B5EF4-FFF2-40B4-BE49-F238E27FC236}">
                <a16:creationId xmlns:a16="http://schemas.microsoft.com/office/drawing/2014/main" id="{64EDEA14-EF42-3A6B-E9A1-61DEDDD4F08D}"/>
              </a:ext>
            </a:extLst>
          </p:cNvPr>
          <p:cNvSpPr txBox="1"/>
          <p:nvPr/>
        </p:nvSpPr>
        <p:spPr>
          <a:xfrm>
            <a:off x="0" y="2886432"/>
            <a:ext cx="10549890" cy="1661993"/>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Lesson objectives:</a:t>
            </a:r>
          </a:p>
          <a:p>
            <a:endParaRPr lang="en-GB" sz="2400" dirty="0">
              <a:latin typeface="Segoe UI Black" panose="020B0A02040204020203" pitchFamily="34" charset="0"/>
              <a:ea typeface="Segoe UI Black" panose="020B0A02040204020203" pitchFamily="34" charset="0"/>
            </a:endParaRP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To understand what is meant by artificial intelligence and machine learning.</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To know how artificial intelligence can be applied to the technologies we use in our everyday lives.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To know the benefits and drawbacks to using AI technologies.</a:t>
            </a:r>
          </a:p>
        </p:txBody>
      </p:sp>
      <p:grpSp>
        <p:nvGrpSpPr>
          <p:cNvPr id="5" name="Group 4">
            <a:extLst>
              <a:ext uri="{FF2B5EF4-FFF2-40B4-BE49-F238E27FC236}">
                <a16:creationId xmlns:a16="http://schemas.microsoft.com/office/drawing/2014/main" id="{28E0A013-2F31-41B0-2A43-1F2077A397C8}"/>
              </a:ext>
            </a:extLst>
          </p:cNvPr>
          <p:cNvGrpSpPr/>
          <p:nvPr/>
        </p:nvGrpSpPr>
        <p:grpSpPr>
          <a:xfrm>
            <a:off x="0" y="0"/>
            <a:ext cx="12192000" cy="610099"/>
            <a:chOff x="0" y="0"/>
            <a:chExt cx="12192000" cy="610099"/>
          </a:xfrm>
        </p:grpSpPr>
        <p:sp>
          <p:nvSpPr>
            <p:cNvPr id="7" name="Rectangle 6">
              <a:extLst>
                <a:ext uri="{FF2B5EF4-FFF2-40B4-BE49-F238E27FC236}">
                  <a16:creationId xmlns:a16="http://schemas.microsoft.com/office/drawing/2014/main" id="{820BB04A-ACC8-10A9-5E58-FB336458C83B}"/>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8" name="Picture 7" descr="A black and white sign&#10;&#10;Description automatically generated with low confidence">
              <a:extLst>
                <a:ext uri="{FF2B5EF4-FFF2-40B4-BE49-F238E27FC236}">
                  <a16:creationId xmlns:a16="http://schemas.microsoft.com/office/drawing/2014/main" id="{07F9159B-F901-C025-D50D-F86571D19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spTree>
    <p:extLst>
      <p:ext uri="{BB962C8B-B14F-4D97-AF65-F5344CB8AC3E}">
        <p14:creationId xmlns:p14="http://schemas.microsoft.com/office/powerpoint/2010/main" val="392669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extLst>
              <p:ext uri="{D42A27DB-BD31-4B8C-83A1-F6EECF244321}">
                <p14:modId xmlns:p14="http://schemas.microsoft.com/office/powerpoint/2010/main" val="1330327141"/>
              </p:ext>
            </p:extLst>
          </p:nvPr>
        </p:nvGraphicFramePr>
        <p:xfrm>
          <a:off x="0" y="6487160"/>
          <a:ext cx="12192000" cy="370840"/>
        </p:xfrm>
        <a:graphic>
          <a:graphicData uri="http://schemas.openxmlformats.org/drawingml/2006/table">
            <a:tbl>
              <a:tblPr firstRow="1" bandRow="1">
                <a:tableStyleId>{5C22544A-7EE6-4342-B048-85BDC9FD1C3A}</a:tableStyleId>
              </a:tblPr>
              <a:tblGrid>
                <a:gridCol w="4006921">
                  <a:extLst>
                    <a:ext uri="{9D8B030D-6E8A-4147-A177-3AD203B41FA5}">
                      <a16:colId xmlns:a16="http://schemas.microsoft.com/office/drawing/2014/main" val="3036397353"/>
                    </a:ext>
                  </a:extLst>
                </a:gridCol>
                <a:gridCol w="4121079">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6" name="TextBox 5">
            <a:extLst>
              <a:ext uri="{FF2B5EF4-FFF2-40B4-BE49-F238E27FC236}">
                <a16:creationId xmlns:a16="http://schemas.microsoft.com/office/drawing/2014/main" id="{092D9C39-FCBD-7C36-6802-1E62908E3033}"/>
              </a:ext>
            </a:extLst>
          </p:cNvPr>
          <p:cNvSpPr txBox="1"/>
          <p:nvPr/>
        </p:nvSpPr>
        <p:spPr>
          <a:xfrm>
            <a:off x="0" y="792331"/>
            <a:ext cx="3581413" cy="461665"/>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New information:</a:t>
            </a:r>
            <a:endParaRPr lang="en-GB" dirty="0">
              <a:latin typeface="Segoe UI" panose="020B0502040204020203" pitchFamily="34" charset="0"/>
              <a:ea typeface="Segoe UI Black" panose="020B0A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A32405A-3332-0334-2E08-E4600FDD7626}"/>
              </a:ext>
            </a:extLst>
          </p:cNvPr>
          <p:cNvGrpSpPr/>
          <p:nvPr/>
        </p:nvGrpSpPr>
        <p:grpSpPr>
          <a:xfrm>
            <a:off x="0" y="0"/>
            <a:ext cx="12192000" cy="610099"/>
            <a:chOff x="0" y="0"/>
            <a:chExt cx="12192000" cy="610099"/>
          </a:xfrm>
        </p:grpSpPr>
        <p:sp>
          <p:nvSpPr>
            <p:cNvPr id="11" name="Rectangle 10">
              <a:extLst>
                <a:ext uri="{FF2B5EF4-FFF2-40B4-BE49-F238E27FC236}">
                  <a16:creationId xmlns:a16="http://schemas.microsoft.com/office/drawing/2014/main" id="{07DE95F2-B414-463A-F61E-535BDDF96EFA}"/>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12" name="Picture 11" descr="A black and white sign&#10;&#10;Description automatically generated with low confidence">
              <a:extLst>
                <a:ext uri="{FF2B5EF4-FFF2-40B4-BE49-F238E27FC236}">
                  <a16:creationId xmlns:a16="http://schemas.microsoft.com/office/drawing/2014/main" id="{7DF61347-EA30-5754-DE46-BE913D3F2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sp>
        <p:nvSpPr>
          <p:cNvPr id="7" name="Rectangle 6">
            <a:extLst>
              <a:ext uri="{FF2B5EF4-FFF2-40B4-BE49-F238E27FC236}">
                <a16:creationId xmlns:a16="http://schemas.microsoft.com/office/drawing/2014/main" id="{D8129E20-3523-5B91-03C3-368980B485A8}"/>
              </a:ext>
            </a:extLst>
          </p:cNvPr>
          <p:cNvSpPr/>
          <p:nvPr/>
        </p:nvSpPr>
        <p:spPr>
          <a:xfrm>
            <a:off x="94648" y="1279389"/>
            <a:ext cx="5727032" cy="1200329"/>
          </a:xfrm>
          <a:prstGeom prst="rect">
            <a:avLst/>
          </a:prstGeom>
          <a:solidFill>
            <a:schemeClr val="accent5">
              <a:lumMod val="20000"/>
              <a:lumOff val="80000"/>
            </a:schemeClr>
          </a:solidFill>
        </p:spPr>
        <p:txBody>
          <a:bodyPr wrap="square">
            <a:spAutoFit/>
          </a:bodyPr>
          <a:lstStyle/>
          <a:p>
            <a:r>
              <a:rPr lang="en-GB" b="1" dirty="0">
                <a:latin typeface="Segoe UI" panose="020B0502040204020203" pitchFamily="34" charset="0"/>
                <a:cs typeface="Segoe UI" panose="020B0502040204020203" pitchFamily="34" charset="0"/>
              </a:rPr>
              <a:t>What is Artificial Intelligence?</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A machine/algorithm that can interpret data, potentially learn from the data and use that knowledge to adapt and achieve specific goals. ​</a:t>
            </a:r>
          </a:p>
        </p:txBody>
      </p:sp>
      <p:sp>
        <p:nvSpPr>
          <p:cNvPr id="9" name="Rectangle 8">
            <a:extLst>
              <a:ext uri="{FF2B5EF4-FFF2-40B4-BE49-F238E27FC236}">
                <a16:creationId xmlns:a16="http://schemas.microsoft.com/office/drawing/2014/main" id="{60A7DB37-B216-4D4A-ECF9-EC740F5FAF93}"/>
              </a:ext>
            </a:extLst>
          </p:cNvPr>
          <p:cNvSpPr/>
          <p:nvPr/>
        </p:nvSpPr>
        <p:spPr>
          <a:xfrm>
            <a:off x="6057900" y="1264355"/>
            <a:ext cx="5462218" cy="4524315"/>
          </a:xfrm>
          <a:prstGeom prst="rect">
            <a:avLst/>
          </a:prstGeom>
          <a:solidFill>
            <a:schemeClr val="accent2">
              <a:lumMod val="20000"/>
              <a:lumOff val="80000"/>
            </a:schemeClr>
          </a:solidFill>
        </p:spPr>
        <p:txBody>
          <a:bodyPr wrap="square">
            <a:spAutoFit/>
          </a:bodyPr>
          <a:lstStyle/>
          <a:p>
            <a:r>
              <a:rPr lang="en-GB" b="1" dirty="0">
                <a:latin typeface="Segoe UI" panose="020B0502040204020203" pitchFamily="34" charset="0"/>
                <a:cs typeface="Segoe UI" panose="020B0502040204020203" pitchFamily="34" charset="0"/>
              </a:rPr>
              <a:t>Branches of AI</a:t>
            </a:r>
          </a:p>
          <a:p>
            <a:r>
              <a:rPr lang="en-GB" dirty="0">
                <a:latin typeface="Segoe UI" panose="020B0502040204020203" pitchFamily="34" charset="0"/>
                <a:cs typeface="Segoe UI" panose="020B0502040204020203" pitchFamily="34" charset="0"/>
              </a:rPr>
              <a:t>Artificial intelligence is made up of three branches. </a:t>
            </a:r>
          </a:p>
          <a:p>
            <a:endParaRPr lang="en-GB" dirty="0">
              <a:latin typeface="Segoe UI" panose="020B0502040204020203" pitchFamily="34" charset="0"/>
              <a:cs typeface="Segoe UI" panose="020B0502040204020203" pitchFamily="34" charset="0"/>
            </a:endParaRPr>
          </a:p>
          <a:p>
            <a:r>
              <a:rPr lang="en-GB" u="sng" dirty="0">
                <a:latin typeface="Segoe UI" panose="020B0502040204020203" pitchFamily="34" charset="0"/>
                <a:cs typeface="Segoe UI" panose="020B0502040204020203" pitchFamily="34" charset="0"/>
              </a:rPr>
              <a:t>Neural networks</a:t>
            </a:r>
          </a:p>
          <a:p>
            <a:r>
              <a:rPr lang="en-GB" dirty="0">
                <a:latin typeface="Segoe UI" panose="020B0502040204020203" pitchFamily="34" charset="0"/>
                <a:cs typeface="Segoe UI" panose="020B0502040204020203" pitchFamily="34" charset="0"/>
              </a:rPr>
              <a:t>It’s a computing system made up of interconnected units that processes information by responding to external inputs, relaying information between each unit.</a:t>
            </a:r>
          </a:p>
          <a:p>
            <a:endParaRPr lang="en-GB" dirty="0">
              <a:latin typeface="Segoe UI" panose="020B0502040204020203" pitchFamily="34" charset="0"/>
              <a:cs typeface="Segoe UI" panose="020B0502040204020203" pitchFamily="34" charset="0"/>
            </a:endParaRPr>
          </a:p>
          <a:p>
            <a:r>
              <a:rPr lang="en-GB" u="sng" dirty="0">
                <a:latin typeface="Segoe UI" panose="020B0502040204020203" pitchFamily="34" charset="0"/>
                <a:cs typeface="Segoe UI" panose="020B0502040204020203" pitchFamily="34" charset="0"/>
              </a:rPr>
              <a:t>Machine learning</a:t>
            </a:r>
          </a:p>
          <a:p>
            <a:r>
              <a:rPr lang="en-GB" dirty="0">
                <a:latin typeface="Segoe UI" panose="020B0502040204020203" pitchFamily="34" charset="0"/>
                <a:cs typeface="Segoe UI" panose="020B0502040204020203" pitchFamily="34" charset="0"/>
              </a:rPr>
              <a:t>Systems that automatically learn and improve from experience without being explicitly programmed. </a:t>
            </a:r>
          </a:p>
          <a:p>
            <a:endParaRPr lang="en-GB" dirty="0">
              <a:latin typeface="Segoe UI" panose="020B0502040204020203" pitchFamily="34" charset="0"/>
              <a:cs typeface="Segoe UI" panose="020B0502040204020203" pitchFamily="34" charset="0"/>
            </a:endParaRPr>
          </a:p>
          <a:p>
            <a:r>
              <a:rPr lang="en-GB" u="sng" dirty="0">
                <a:latin typeface="Segoe UI" panose="020B0502040204020203" pitchFamily="34" charset="0"/>
                <a:cs typeface="Segoe UI" panose="020B0502040204020203" pitchFamily="34" charset="0"/>
              </a:rPr>
              <a:t>Deep learning</a:t>
            </a:r>
          </a:p>
          <a:p>
            <a:r>
              <a:rPr lang="en-GB" dirty="0">
                <a:latin typeface="Segoe UI" panose="020B0502040204020203" pitchFamily="34" charset="0"/>
                <a:cs typeface="Segoe UI" panose="020B0502040204020203" pitchFamily="34" charset="0"/>
              </a:rPr>
              <a:t>A system that closely tries to mimic how the human brain works. </a:t>
            </a:r>
          </a:p>
        </p:txBody>
      </p:sp>
      <p:sp>
        <p:nvSpPr>
          <p:cNvPr id="13" name="Rectangle 12">
            <a:extLst>
              <a:ext uri="{FF2B5EF4-FFF2-40B4-BE49-F238E27FC236}">
                <a16:creationId xmlns:a16="http://schemas.microsoft.com/office/drawing/2014/main" id="{F8B8580B-EDE3-7B66-5ED9-555089F61BD4}"/>
              </a:ext>
            </a:extLst>
          </p:cNvPr>
          <p:cNvSpPr/>
          <p:nvPr/>
        </p:nvSpPr>
        <p:spPr>
          <a:xfrm>
            <a:off x="94648" y="2619317"/>
            <a:ext cx="5727032" cy="2862322"/>
          </a:xfrm>
          <a:prstGeom prst="rect">
            <a:avLst/>
          </a:prstGeom>
          <a:solidFill>
            <a:schemeClr val="accent4">
              <a:lumMod val="20000"/>
              <a:lumOff val="80000"/>
            </a:schemeClr>
          </a:solidFill>
        </p:spPr>
        <p:txBody>
          <a:bodyPr wrap="square">
            <a:spAutoFit/>
          </a:bodyPr>
          <a:lstStyle/>
          <a:p>
            <a:r>
              <a:rPr lang="en-GB" b="1" dirty="0">
                <a:latin typeface="Segoe UI" panose="020B0502040204020203" pitchFamily="34" charset="0"/>
                <a:cs typeface="Segoe UI" panose="020B0502040204020203" pitchFamily="34" charset="0"/>
              </a:rPr>
              <a:t>Examples of AI</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Siri</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Amazon Alexa</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Google Home</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Netflix and other entertainment services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Facial recognition</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GPS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Chatbots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Search engines</a:t>
            </a:r>
          </a:p>
          <a:p>
            <a:pPr marL="285750" indent="-285750">
              <a:buFont typeface="Arial" panose="020B0604020202020204" pitchFamily="34" charset="0"/>
              <a:buChar char="•"/>
            </a:pPr>
            <a:r>
              <a:rPr lang="en-GB" dirty="0">
                <a:latin typeface="Segoe UI" panose="020B0502040204020203" pitchFamily="34" charset="0"/>
                <a:cs typeface="Segoe UI" panose="020B0502040204020203" pitchFamily="34" charset="0"/>
              </a:rPr>
              <a:t>…and many more!</a:t>
            </a:r>
          </a:p>
        </p:txBody>
      </p:sp>
    </p:spTree>
    <p:extLst>
      <p:ext uri="{BB962C8B-B14F-4D97-AF65-F5344CB8AC3E}">
        <p14:creationId xmlns:p14="http://schemas.microsoft.com/office/powerpoint/2010/main" val="325461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06921">
                  <a:extLst>
                    <a:ext uri="{9D8B030D-6E8A-4147-A177-3AD203B41FA5}">
                      <a16:colId xmlns:a16="http://schemas.microsoft.com/office/drawing/2014/main" val="3036397353"/>
                    </a:ext>
                  </a:extLst>
                </a:gridCol>
                <a:gridCol w="4121079">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6" name="TextBox 5">
            <a:extLst>
              <a:ext uri="{FF2B5EF4-FFF2-40B4-BE49-F238E27FC236}">
                <a16:creationId xmlns:a16="http://schemas.microsoft.com/office/drawing/2014/main" id="{092D9C39-FCBD-7C36-6802-1E62908E3033}"/>
              </a:ext>
            </a:extLst>
          </p:cNvPr>
          <p:cNvSpPr txBox="1"/>
          <p:nvPr/>
        </p:nvSpPr>
        <p:spPr>
          <a:xfrm>
            <a:off x="0" y="792331"/>
            <a:ext cx="3581413" cy="461665"/>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Worked example: </a:t>
            </a:r>
            <a:endParaRPr lang="en-GB" dirty="0">
              <a:latin typeface="Segoe UI" panose="020B0502040204020203" pitchFamily="34" charset="0"/>
              <a:ea typeface="Segoe UI Black" panose="020B0A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A32405A-3332-0334-2E08-E4600FDD7626}"/>
              </a:ext>
            </a:extLst>
          </p:cNvPr>
          <p:cNvGrpSpPr/>
          <p:nvPr/>
        </p:nvGrpSpPr>
        <p:grpSpPr>
          <a:xfrm>
            <a:off x="0" y="0"/>
            <a:ext cx="12192000" cy="610099"/>
            <a:chOff x="0" y="0"/>
            <a:chExt cx="12192000" cy="610099"/>
          </a:xfrm>
        </p:grpSpPr>
        <p:sp>
          <p:nvSpPr>
            <p:cNvPr id="11" name="Rectangle 10">
              <a:extLst>
                <a:ext uri="{FF2B5EF4-FFF2-40B4-BE49-F238E27FC236}">
                  <a16:creationId xmlns:a16="http://schemas.microsoft.com/office/drawing/2014/main" id="{07DE95F2-B414-463A-F61E-535BDDF96EFA}"/>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12" name="Picture 11" descr="A black and white sign&#10;&#10;Description automatically generated with low confidence">
              <a:extLst>
                <a:ext uri="{FF2B5EF4-FFF2-40B4-BE49-F238E27FC236}">
                  <a16:creationId xmlns:a16="http://schemas.microsoft.com/office/drawing/2014/main" id="{7DF61347-EA30-5754-DE46-BE913D3F2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pic>
        <p:nvPicPr>
          <p:cNvPr id="2" name="Picture 1">
            <a:extLst>
              <a:ext uri="{FF2B5EF4-FFF2-40B4-BE49-F238E27FC236}">
                <a16:creationId xmlns:a16="http://schemas.microsoft.com/office/drawing/2014/main" id="{03681A29-5E43-B4A4-2455-564424C48522}"/>
              </a:ext>
            </a:extLst>
          </p:cNvPr>
          <p:cNvPicPr>
            <a:picLocks noChangeAspect="1"/>
          </p:cNvPicPr>
          <p:nvPr/>
        </p:nvPicPr>
        <p:blipFill>
          <a:blip r:embed="rId4"/>
          <a:stretch>
            <a:fillRect/>
          </a:stretch>
        </p:blipFill>
        <p:spPr>
          <a:xfrm>
            <a:off x="101682" y="1336983"/>
            <a:ext cx="1962912" cy="2453640"/>
          </a:xfrm>
          <a:prstGeom prst="rect">
            <a:avLst/>
          </a:prstGeom>
        </p:spPr>
      </p:pic>
      <p:pic>
        <p:nvPicPr>
          <p:cNvPr id="5" name="Picture 4">
            <a:extLst>
              <a:ext uri="{FF2B5EF4-FFF2-40B4-BE49-F238E27FC236}">
                <a16:creationId xmlns:a16="http://schemas.microsoft.com/office/drawing/2014/main" id="{5E11AC5E-2185-62AC-BD45-CD296D205851}"/>
              </a:ext>
            </a:extLst>
          </p:cNvPr>
          <p:cNvPicPr>
            <a:picLocks noChangeAspect="1"/>
          </p:cNvPicPr>
          <p:nvPr/>
        </p:nvPicPr>
        <p:blipFill>
          <a:blip r:embed="rId5"/>
          <a:stretch>
            <a:fillRect/>
          </a:stretch>
        </p:blipFill>
        <p:spPr>
          <a:xfrm>
            <a:off x="2203849" y="1336983"/>
            <a:ext cx="2453640" cy="2453640"/>
          </a:xfrm>
          <a:prstGeom prst="rect">
            <a:avLst/>
          </a:prstGeom>
        </p:spPr>
      </p:pic>
      <p:pic>
        <p:nvPicPr>
          <p:cNvPr id="8" name="Picture 7">
            <a:extLst>
              <a:ext uri="{FF2B5EF4-FFF2-40B4-BE49-F238E27FC236}">
                <a16:creationId xmlns:a16="http://schemas.microsoft.com/office/drawing/2014/main" id="{75697D98-55E0-3502-A79B-AB67B4A7E671}"/>
              </a:ext>
            </a:extLst>
          </p:cNvPr>
          <p:cNvPicPr>
            <a:picLocks noChangeAspect="1"/>
          </p:cNvPicPr>
          <p:nvPr/>
        </p:nvPicPr>
        <p:blipFill>
          <a:blip r:embed="rId6"/>
          <a:stretch>
            <a:fillRect/>
          </a:stretch>
        </p:blipFill>
        <p:spPr>
          <a:xfrm>
            <a:off x="4796744" y="1336983"/>
            <a:ext cx="2421069" cy="2453640"/>
          </a:xfrm>
          <a:prstGeom prst="rect">
            <a:avLst/>
          </a:prstGeom>
        </p:spPr>
      </p:pic>
      <p:pic>
        <p:nvPicPr>
          <p:cNvPr id="10" name="Picture 9">
            <a:extLst>
              <a:ext uri="{FF2B5EF4-FFF2-40B4-BE49-F238E27FC236}">
                <a16:creationId xmlns:a16="http://schemas.microsoft.com/office/drawing/2014/main" id="{C586B60C-3A8F-7CE1-D3AD-45E1451CF118}"/>
              </a:ext>
            </a:extLst>
          </p:cNvPr>
          <p:cNvPicPr>
            <a:picLocks noChangeAspect="1"/>
          </p:cNvPicPr>
          <p:nvPr/>
        </p:nvPicPr>
        <p:blipFill>
          <a:blip r:embed="rId7"/>
          <a:stretch>
            <a:fillRect/>
          </a:stretch>
        </p:blipFill>
        <p:spPr>
          <a:xfrm>
            <a:off x="101682" y="3900162"/>
            <a:ext cx="3687164" cy="2453640"/>
          </a:xfrm>
          <a:prstGeom prst="rect">
            <a:avLst/>
          </a:prstGeom>
        </p:spPr>
      </p:pic>
      <p:pic>
        <p:nvPicPr>
          <p:cNvPr id="14" name="Picture 13">
            <a:extLst>
              <a:ext uri="{FF2B5EF4-FFF2-40B4-BE49-F238E27FC236}">
                <a16:creationId xmlns:a16="http://schemas.microsoft.com/office/drawing/2014/main" id="{2EC72C0B-77E9-DD13-743C-5BE303FE276E}"/>
              </a:ext>
            </a:extLst>
          </p:cNvPr>
          <p:cNvPicPr>
            <a:picLocks noChangeAspect="1"/>
          </p:cNvPicPr>
          <p:nvPr/>
        </p:nvPicPr>
        <p:blipFill>
          <a:blip r:embed="rId8"/>
          <a:stretch>
            <a:fillRect/>
          </a:stretch>
        </p:blipFill>
        <p:spPr>
          <a:xfrm>
            <a:off x="3876436" y="3878286"/>
            <a:ext cx="2478644" cy="2478644"/>
          </a:xfrm>
          <a:prstGeom prst="rect">
            <a:avLst/>
          </a:prstGeom>
        </p:spPr>
      </p:pic>
      <p:sp>
        <p:nvSpPr>
          <p:cNvPr id="15" name="TextBox 4">
            <a:extLst>
              <a:ext uri="{FF2B5EF4-FFF2-40B4-BE49-F238E27FC236}">
                <a16:creationId xmlns:a16="http://schemas.microsoft.com/office/drawing/2014/main" id="{774C2862-26DB-DB9D-1041-98E1F068E193}"/>
              </a:ext>
            </a:extLst>
          </p:cNvPr>
          <p:cNvSpPr txBox="1"/>
          <p:nvPr/>
        </p:nvSpPr>
        <p:spPr>
          <a:xfrm>
            <a:off x="7533936" y="1136303"/>
            <a:ext cx="4420321" cy="861774"/>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Segoe UI" panose="020B0502040204020203" pitchFamily="34" charset="0"/>
                <a:cs typeface="Segoe UI" panose="020B0502040204020203" pitchFamily="34" charset="0"/>
              </a:rPr>
              <a:t>Activity</a:t>
            </a:r>
          </a:p>
          <a:p>
            <a:r>
              <a:rPr lang="en-GB" sz="1600" dirty="0">
                <a:latin typeface="Segoe UI" panose="020B0502040204020203" pitchFamily="34" charset="0"/>
                <a:cs typeface="Segoe UI" panose="020B0502040204020203" pitchFamily="34" charset="0"/>
              </a:rPr>
              <a:t>If you look at all these photos, what common features can you identify?</a:t>
            </a:r>
          </a:p>
        </p:txBody>
      </p:sp>
      <p:graphicFrame>
        <p:nvGraphicFramePr>
          <p:cNvPr id="17" name="Table 16">
            <a:extLst>
              <a:ext uri="{FF2B5EF4-FFF2-40B4-BE49-F238E27FC236}">
                <a16:creationId xmlns:a16="http://schemas.microsoft.com/office/drawing/2014/main" id="{87E0F9EB-DFC8-BB04-B4A1-24094B0C4B20}"/>
              </a:ext>
            </a:extLst>
          </p:cNvPr>
          <p:cNvGraphicFramePr>
            <a:graphicFrameLocks noGrp="1"/>
          </p:cNvGraphicFramePr>
          <p:nvPr>
            <p:extLst>
              <p:ext uri="{D42A27DB-BD31-4B8C-83A1-F6EECF244321}">
                <p14:modId xmlns:p14="http://schemas.microsoft.com/office/powerpoint/2010/main" val="4169449055"/>
              </p:ext>
            </p:extLst>
          </p:nvPr>
        </p:nvGraphicFramePr>
        <p:xfrm>
          <a:off x="7533935" y="2128307"/>
          <a:ext cx="4420321" cy="2944368"/>
        </p:xfrm>
        <a:graphic>
          <a:graphicData uri="http://schemas.openxmlformats.org/drawingml/2006/table">
            <a:tbl>
              <a:tblPr firstRow="1" bandRow="1">
                <a:tableStyleId>{5940675A-B579-460E-94D1-54222C63F5DA}</a:tableStyleId>
              </a:tblPr>
              <a:tblGrid>
                <a:gridCol w="4420321">
                  <a:extLst>
                    <a:ext uri="{9D8B030D-6E8A-4147-A177-3AD203B41FA5}">
                      <a16:colId xmlns:a16="http://schemas.microsoft.com/office/drawing/2014/main" val="4165389595"/>
                    </a:ext>
                  </a:extLst>
                </a:gridCol>
              </a:tblGrid>
              <a:tr h="490728">
                <a:tc>
                  <a:txBody>
                    <a:bodyPr/>
                    <a:lstStyle/>
                    <a:p>
                      <a:r>
                        <a:rPr lang="en-GB" sz="1600" b="1" dirty="0">
                          <a:latin typeface="Segoe UI" panose="020B0502040204020203" pitchFamily="34" charset="0"/>
                          <a:cs typeface="Segoe UI" panose="020B0502040204020203" pitchFamily="34" charset="0"/>
                        </a:rPr>
                        <a:t>Common features</a:t>
                      </a:r>
                    </a:p>
                  </a:txBody>
                  <a:tcPr>
                    <a:solidFill>
                      <a:schemeClr val="bg2"/>
                    </a:solidFill>
                  </a:tcPr>
                </a:tc>
                <a:extLst>
                  <a:ext uri="{0D108BD9-81ED-4DB2-BD59-A6C34878D82A}">
                    <a16:rowId xmlns:a16="http://schemas.microsoft.com/office/drawing/2014/main" val="2982672260"/>
                  </a:ext>
                </a:extLst>
              </a:tr>
              <a:tr h="490728">
                <a:tc>
                  <a:txBody>
                    <a:bodyPr/>
                    <a:lstStyle/>
                    <a:p>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1301448"/>
                  </a:ext>
                </a:extLst>
              </a:tr>
              <a:tr h="490728">
                <a:tc>
                  <a:txBody>
                    <a:bodyPr/>
                    <a:lstStyle/>
                    <a:p>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155935318"/>
                  </a:ext>
                </a:extLst>
              </a:tr>
              <a:tr h="490728">
                <a:tc>
                  <a:txBody>
                    <a:bodyPr/>
                    <a:lstStyle/>
                    <a:p>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710453984"/>
                  </a:ext>
                </a:extLst>
              </a:tr>
              <a:tr h="490728">
                <a:tc>
                  <a:txBody>
                    <a:bodyPr/>
                    <a:lstStyle/>
                    <a:p>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07825822"/>
                  </a:ext>
                </a:extLst>
              </a:tr>
              <a:tr h="490728">
                <a:tc>
                  <a:txBody>
                    <a:bodyPr/>
                    <a:lstStyle/>
                    <a:p>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53794507"/>
                  </a:ext>
                </a:extLst>
              </a:tr>
            </a:tbl>
          </a:graphicData>
        </a:graphic>
      </p:graphicFrame>
    </p:spTree>
    <p:extLst>
      <p:ext uri="{BB962C8B-B14F-4D97-AF65-F5344CB8AC3E}">
        <p14:creationId xmlns:p14="http://schemas.microsoft.com/office/powerpoint/2010/main" val="256897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06921">
                  <a:extLst>
                    <a:ext uri="{9D8B030D-6E8A-4147-A177-3AD203B41FA5}">
                      <a16:colId xmlns:a16="http://schemas.microsoft.com/office/drawing/2014/main" val="3036397353"/>
                    </a:ext>
                  </a:extLst>
                </a:gridCol>
                <a:gridCol w="4121079">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6" name="TextBox 5">
            <a:extLst>
              <a:ext uri="{FF2B5EF4-FFF2-40B4-BE49-F238E27FC236}">
                <a16:creationId xmlns:a16="http://schemas.microsoft.com/office/drawing/2014/main" id="{092D9C39-FCBD-7C36-6802-1E62908E3033}"/>
              </a:ext>
            </a:extLst>
          </p:cNvPr>
          <p:cNvSpPr txBox="1"/>
          <p:nvPr/>
        </p:nvSpPr>
        <p:spPr>
          <a:xfrm>
            <a:off x="0" y="792331"/>
            <a:ext cx="3581413" cy="461665"/>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Worked example: </a:t>
            </a:r>
            <a:endParaRPr lang="en-GB" dirty="0">
              <a:latin typeface="Segoe UI" panose="020B0502040204020203" pitchFamily="34" charset="0"/>
              <a:ea typeface="Segoe UI Black" panose="020B0A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A32405A-3332-0334-2E08-E4600FDD7626}"/>
              </a:ext>
            </a:extLst>
          </p:cNvPr>
          <p:cNvGrpSpPr/>
          <p:nvPr/>
        </p:nvGrpSpPr>
        <p:grpSpPr>
          <a:xfrm>
            <a:off x="0" y="0"/>
            <a:ext cx="12192000" cy="610099"/>
            <a:chOff x="0" y="0"/>
            <a:chExt cx="12192000" cy="610099"/>
          </a:xfrm>
        </p:grpSpPr>
        <p:sp>
          <p:nvSpPr>
            <p:cNvPr id="11" name="Rectangle 10">
              <a:extLst>
                <a:ext uri="{FF2B5EF4-FFF2-40B4-BE49-F238E27FC236}">
                  <a16:creationId xmlns:a16="http://schemas.microsoft.com/office/drawing/2014/main" id="{07DE95F2-B414-463A-F61E-535BDDF96EFA}"/>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12" name="Picture 11" descr="A black and white sign&#10;&#10;Description automatically generated with low confidence">
              <a:extLst>
                <a:ext uri="{FF2B5EF4-FFF2-40B4-BE49-F238E27FC236}">
                  <a16:creationId xmlns:a16="http://schemas.microsoft.com/office/drawing/2014/main" id="{7DF61347-EA30-5754-DE46-BE913D3F2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pic>
        <p:nvPicPr>
          <p:cNvPr id="2" name="Picture 1">
            <a:extLst>
              <a:ext uri="{FF2B5EF4-FFF2-40B4-BE49-F238E27FC236}">
                <a16:creationId xmlns:a16="http://schemas.microsoft.com/office/drawing/2014/main" id="{03681A29-5E43-B4A4-2455-564424C48522}"/>
              </a:ext>
            </a:extLst>
          </p:cNvPr>
          <p:cNvPicPr>
            <a:picLocks noChangeAspect="1"/>
          </p:cNvPicPr>
          <p:nvPr/>
        </p:nvPicPr>
        <p:blipFill>
          <a:blip r:embed="rId4"/>
          <a:stretch>
            <a:fillRect/>
          </a:stretch>
        </p:blipFill>
        <p:spPr>
          <a:xfrm>
            <a:off x="101682" y="1336983"/>
            <a:ext cx="1962912" cy="2453640"/>
          </a:xfrm>
          <a:prstGeom prst="rect">
            <a:avLst/>
          </a:prstGeom>
        </p:spPr>
      </p:pic>
      <p:pic>
        <p:nvPicPr>
          <p:cNvPr id="5" name="Picture 4">
            <a:extLst>
              <a:ext uri="{FF2B5EF4-FFF2-40B4-BE49-F238E27FC236}">
                <a16:creationId xmlns:a16="http://schemas.microsoft.com/office/drawing/2014/main" id="{5E11AC5E-2185-62AC-BD45-CD296D205851}"/>
              </a:ext>
            </a:extLst>
          </p:cNvPr>
          <p:cNvPicPr>
            <a:picLocks noChangeAspect="1"/>
          </p:cNvPicPr>
          <p:nvPr/>
        </p:nvPicPr>
        <p:blipFill>
          <a:blip r:embed="rId5"/>
          <a:stretch>
            <a:fillRect/>
          </a:stretch>
        </p:blipFill>
        <p:spPr>
          <a:xfrm>
            <a:off x="2203849" y="1336983"/>
            <a:ext cx="2453640" cy="2453640"/>
          </a:xfrm>
          <a:prstGeom prst="rect">
            <a:avLst/>
          </a:prstGeom>
        </p:spPr>
      </p:pic>
      <p:pic>
        <p:nvPicPr>
          <p:cNvPr id="8" name="Picture 7">
            <a:extLst>
              <a:ext uri="{FF2B5EF4-FFF2-40B4-BE49-F238E27FC236}">
                <a16:creationId xmlns:a16="http://schemas.microsoft.com/office/drawing/2014/main" id="{75697D98-55E0-3502-A79B-AB67B4A7E671}"/>
              </a:ext>
            </a:extLst>
          </p:cNvPr>
          <p:cNvPicPr>
            <a:picLocks noChangeAspect="1"/>
          </p:cNvPicPr>
          <p:nvPr/>
        </p:nvPicPr>
        <p:blipFill>
          <a:blip r:embed="rId6"/>
          <a:stretch>
            <a:fillRect/>
          </a:stretch>
        </p:blipFill>
        <p:spPr>
          <a:xfrm>
            <a:off x="4796744" y="1336983"/>
            <a:ext cx="2421069" cy="2453640"/>
          </a:xfrm>
          <a:prstGeom prst="rect">
            <a:avLst/>
          </a:prstGeom>
        </p:spPr>
      </p:pic>
      <p:pic>
        <p:nvPicPr>
          <p:cNvPr id="10" name="Picture 9">
            <a:extLst>
              <a:ext uri="{FF2B5EF4-FFF2-40B4-BE49-F238E27FC236}">
                <a16:creationId xmlns:a16="http://schemas.microsoft.com/office/drawing/2014/main" id="{C586B60C-3A8F-7CE1-D3AD-45E1451CF118}"/>
              </a:ext>
            </a:extLst>
          </p:cNvPr>
          <p:cNvPicPr>
            <a:picLocks noChangeAspect="1"/>
          </p:cNvPicPr>
          <p:nvPr/>
        </p:nvPicPr>
        <p:blipFill>
          <a:blip r:embed="rId7"/>
          <a:stretch>
            <a:fillRect/>
          </a:stretch>
        </p:blipFill>
        <p:spPr>
          <a:xfrm>
            <a:off x="101682" y="3900162"/>
            <a:ext cx="3687164" cy="2453640"/>
          </a:xfrm>
          <a:prstGeom prst="rect">
            <a:avLst/>
          </a:prstGeom>
        </p:spPr>
      </p:pic>
      <p:pic>
        <p:nvPicPr>
          <p:cNvPr id="14" name="Picture 13">
            <a:extLst>
              <a:ext uri="{FF2B5EF4-FFF2-40B4-BE49-F238E27FC236}">
                <a16:creationId xmlns:a16="http://schemas.microsoft.com/office/drawing/2014/main" id="{2EC72C0B-77E9-DD13-743C-5BE303FE276E}"/>
              </a:ext>
            </a:extLst>
          </p:cNvPr>
          <p:cNvPicPr>
            <a:picLocks noChangeAspect="1"/>
          </p:cNvPicPr>
          <p:nvPr/>
        </p:nvPicPr>
        <p:blipFill>
          <a:blip r:embed="rId8"/>
          <a:stretch>
            <a:fillRect/>
          </a:stretch>
        </p:blipFill>
        <p:spPr>
          <a:xfrm>
            <a:off x="3876436" y="3878286"/>
            <a:ext cx="2478644" cy="2478644"/>
          </a:xfrm>
          <a:prstGeom prst="rect">
            <a:avLst/>
          </a:prstGeom>
        </p:spPr>
      </p:pic>
      <p:sp>
        <p:nvSpPr>
          <p:cNvPr id="15" name="TextBox 4">
            <a:extLst>
              <a:ext uri="{FF2B5EF4-FFF2-40B4-BE49-F238E27FC236}">
                <a16:creationId xmlns:a16="http://schemas.microsoft.com/office/drawing/2014/main" id="{774C2862-26DB-DB9D-1041-98E1F068E193}"/>
              </a:ext>
            </a:extLst>
          </p:cNvPr>
          <p:cNvSpPr txBox="1"/>
          <p:nvPr/>
        </p:nvSpPr>
        <p:spPr>
          <a:xfrm>
            <a:off x="7533936" y="1136303"/>
            <a:ext cx="4420321" cy="861774"/>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Segoe UI" panose="020B0502040204020203" pitchFamily="34" charset="0"/>
                <a:cs typeface="Segoe UI" panose="020B0502040204020203" pitchFamily="34" charset="0"/>
              </a:rPr>
              <a:t>Activity</a:t>
            </a:r>
          </a:p>
          <a:p>
            <a:r>
              <a:rPr lang="en-GB" sz="1600" dirty="0">
                <a:latin typeface="Segoe UI" panose="020B0502040204020203" pitchFamily="34" charset="0"/>
                <a:cs typeface="Segoe UI" panose="020B0502040204020203" pitchFamily="34" charset="0"/>
              </a:rPr>
              <a:t>If you look at all these photos, what common features can you identify?</a:t>
            </a:r>
          </a:p>
        </p:txBody>
      </p:sp>
      <p:graphicFrame>
        <p:nvGraphicFramePr>
          <p:cNvPr id="16" name="Table 15">
            <a:extLst>
              <a:ext uri="{FF2B5EF4-FFF2-40B4-BE49-F238E27FC236}">
                <a16:creationId xmlns:a16="http://schemas.microsoft.com/office/drawing/2014/main" id="{AAFCD5CC-8D7A-D886-5CD5-0A4DDF1F6787}"/>
              </a:ext>
            </a:extLst>
          </p:cNvPr>
          <p:cNvGraphicFramePr>
            <a:graphicFrameLocks noGrp="1"/>
          </p:cNvGraphicFramePr>
          <p:nvPr>
            <p:extLst>
              <p:ext uri="{D42A27DB-BD31-4B8C-83A1-F6EECF244321}">
                <p14:modId xmlns:p14="http://schemas.microsoft.com/office/powerpoint/2010/main" val="1654385313"/>
              </p:ext>
            </p:extLst>
          </p:nvPr>
        </p:nvGraphicFramePr>
        <p:xfrm>
          <a:off x="7533935" y="2128307"/>
          <a:ext cx="4420321" cy="2944368"/>
        </p:xfrm>
        <a:graphic>
          <a:graphicData uri="http://schemas.openxmlformats.org/drawingml/2006/table">
            <a:tbl>
              <a:tblPr firstRow="1" bandRow="1">
                <a:tableStyleId>{5940675A-B579-460E-94D1-54222C63F5DA}</a:tableStyleId>
              </a:tblPr>
              <a:tblGrid>
                <a:gridCol w="4420321">
                  <a:extLst>
                    <a:ext uri="{9D8B030D-6E8A-4147-A177-3AD203B41FA5}">
                      <a16:colId xmlns:a16="http://schemas.microsoft.com/office/drawing/2014/main" val="4165389595"/>
                    </a:ext>
                  </a:extLst>
                </a:gridCol>
              </a:tblGrid>
              <a:tr h="490728">
                <a:tc>
                  <a:txBody>
                    <a:bodyPr/>
                    <a:lstStyle/>
                    <a:p>
                      <a:r>
                        <a:rPr lang="en-GB" sz="1600" b="1" dirty="0">
                          <a:latin typeface="Segoe UI" panose="020B0502040204020203" pitchFamily="34" charset="0"/>
                          <a:cs typeface="Segoe UI" panose="020B0502040204020203" pitchFamily="34" charset="0"/>
                        </a:rPr>
                        <a:t>Common features</a:t>
                      </a:r>
                    </a:p>
                  </a:txBody>
                  <a:tcPr>
                    <a:solidFill>
                      <a:schemeClr val="bg2"/>
                    </a:solidFill>
                  </a:tcPr>
                </a:tc>
                <a:extLst>
                  <a:ext uri="{0D108BD9-81ED-4DB2-BD59-A6C34878D82A}">
                    <a16:rowId xmlns:a16="http://schemas.microsoft.com/office/drawing/2014/main" val="2982672260"/>
                  </a:ext>
                </a:extLst>
              </a:tr>
              <a:tr h="490728">
                <a:tc>
                  <a:txBody>
                    <a:bodyPr/>
                    <a:lstStyle/>
                    <a:p>
                      <a:r>
                        <a:rPr lang="en-GB" sz="1600" dirty="0">
                          <a:latin typeface="Segoe UI" panose="020B0502040204020203" pitchFamily="34" charset="0"/>
                          <a:cs typeface="Segoe UI" panose="020B0502040204020203" pitchFamily="34" charset="0"/>
                        </a:rPr>
                        <a:t>Eyes</a:t>
                      </a:r>
                    </a:p>
                  </a:txBody>
                  <a:tcPr/>
                </a:tc>
                <a:extLst>
                  <a:ext uri="{0D108BD9-81ED-4DB2-BD59-A6C34878D82A}">
                    <a16:rowId xmlns:a16="http://schemas.microsoft.com/office/drawing/2014/main" val="211301448"/>
                  </a:ext>
                </a:extLst>
              </a:tr>
              <a:tr h="490728">
                <a:tc>
                  <a:txBody>
                    <a:bodyPr/>
                    <a:lstStyle/>
                    <a:p>
                      <a:r>
                        <a:rPr lang="en-GB" sz="1600" dirty="0">
                          <a:latin typeface="Segoe UI" panose="020B0502040204020203" pitchFamily="34" charset="0"/>
                          <a:cs typeface="Segoe UI" panose="020B0502040204020203" pitchFamily="34" charset="0"/>
                        </a:rPr>
                        <a:t>Mouth</a:t>
                      </a:r>
                    </a:p>
                  </a:txBody>
                  <a:tcPr/>
                </a:tc>
                <a:extLst>
                  <a:ext uri="{0D108BD9-81ED-4DB2-BD59-A6C34878D82A}">
                    <a16:rowId xmlns:a16="http://schemas.microsoft.com/office/drawing/2014/main" val="4155935318"/>
                  </a:ext>
                </a:extLst>
              </a:tr>
              <a:tr h="490728">
                <a:tc>
                  <a:txBody>
                    <a:bodyPr/>
                    <a:lstStyle/>
                    <a:p>
                      <a:r>
                        <a:rPr lang="en-GB" sz="1600" dirty="0">
                          <a:latin typeface="Segoe UI" panose="020B0502040204020203" pitchFamily="34" charset="0"/>
                          <a:cs typeface="Segoe UI" panose="020B0502040204020203" pitchFamily="34" charset="0"/>
                        </a:rPr>
                        <a:t>Skin</a:t>
                      </a:r>
                    </a:p>
                  </a:txBody>
                  <a:tcPr/>
                </a:tc>
                <a:extLst>
                  <a:ext uri="{0D108BD9-81ED-4DB2-BD59-A6C34878D82A}">
                    <a16:rowId xmlns:a16="http://schemas.microsoft.com/office/drawing/2014/main" val="1710453984"/>
                  </a:ext>
                </a:extLst>
              </a:tr>
              <a:tr h="490728">
                <a:tc>
                  <a:txBody>
                    <a:bodyPr/>
                    <a:lstStyle/>
                    <a:p>
                      <a:r>
                        <a:rPr lang="en-GB" sz="1600" dirty="0">
                          <a:latin typeface="Segoe UI" panose="020B0502040204020203" pitchFamily="34" charset="0"/>
                          <a:cs typeface="Segoe UI" panose="020B0502040204020203" pitchFamily="34" charset="0"/>
                        </a:rPr>
                        <a:t>Nose</a:t>
                      </a:r>
                    </a:p>
                  </a:txBody>
                  <a:tcPr/>
                </a:tc>
                <a:extLst>
                  <a:ext uri="{0D108BD9-81ED-4DB2-BD59-A6C34878D82A}">
                    <a16:rowId xmlns:a16="http://schemas.microsoft.com/office/drawing/2014/main" val="2807825822"/>
                  </a:ext>
                </a:extLst>
              </a:tr>
              <a:tr h="490728">
                <a:tc>
                  <a:txBody>
                    <a:bodyPr/>
                    <a:lstStyle/>
                    <a:p>
                      <a:r>
                        <a:rPr lang="en-GB" sz="1600" dirty="0">
                          <a:latin typeface="Segoe UI" panose="020B0502040204020203" pitchFamily="34" charset="0"/>
                          <a:cs typeface="Segoe UI" panose="020B0502040204020203" pitchFamily="34" charset="0"/>
                        </a:rPr>
                        <a:t>Ears</a:t>
                      </a:r>
                    </a:p>
                  </a:txBody>
                  <a:tcPr/>
                </a:tc>
                <a:extLst>
                  <a:ext uri="{0D108BD9-81ED-4DB2-BD59-A6C34878D82A}">
                    <a16:rowId xmlns:a16="http://schemas.microsoft.com/office/drawing/2014/main" val="4253794507"/>
                  </a:ext>
                </a:extLst>
              </a:tr>
            </a:tbl>
          </a:graphicData>
        </a:graphic>
      </p:graphicFrame>
      <p:sp>
        <p:nvSpPr>
          <p:cNvPr id="7" name="TextBox 6">
            <a:extLst>
              <a:ext uri="{FF2B5EF4-FFF2-40B4-BE49-F238E27FC236}">
                <a16:creationId xmlns:a16="http://schemas.microsoft.com/office/drawing/2014/main" id="{08E534D9-B1A0-DB8C-1764-82FDBF0DA04C}"/>
              </a:ext>
            </a:extLst>
          </p:cNvPr>
          <p:cNvSpPr txBox="1"/>
          <p:nvPr/>
        </p:nvSpPr>
        <p:spPr>
          <a:xfrm>
            <a:off x="6533579" y="5250930"/>
            <a:ext cx="5420677" cy="1169551"/>
          </a:xfrm>
          <a:prstGeom prst="rect">
            <a:avLst/>
          </a:prstGeom>
          <a:solidFill>
            <a:schemeClr val="accent5">
              <a:lumMod val="20000"/>
              <a:lumOff val="80000"/>
            </a:schemeClr>
          </a:solidFill>
          <a:ln>
            <a:solidFill>
              <a:schemeClr val="accent1"/>
            </a:solidFill>
          </a:ln>
        </p:spPr>
        <p:txBody>
          <a:bodyPr wrap="square" rtlCol="0">
            <a:spAutoFit/>
          </a:bodyPr>
          <a:lstStyle/>
          <a:p>
            <a:r>
              <a:rPr lang="en-GB" sz="1400" dirty="0">
                <a:latin typeface="Segoe UI" panose="020B0502040204020203" pitchFamily="34" charset="0"/>
                <a:cs typeface="Segoe UI" panose="020B0502040204020203" pitchFamily="34" charset="0"/>
              </a:rPr>
              <a:t>These common features could be referred to as </a:t>
            </a:r>
            <a:r>
              <a:rPr lang="en-GB" sz="1400" b="1" dirty="0">
                <a:latin typeface="Segoe UI" panose="020B0502040204020203" pitchFamily="34" charset="0"/>
                <a:cs typeface="Segoe UI" panose="020B0502040204020203" pitchFamily="34" charset="0"/>
              </a:rPr>
              <a:t>rules.</a:t>
            </a:r>
            <a:r>
              <a:rPr lang="en-GB" sz="1400" dirty="0">
                <a:latin typeface="Segoe UI" panose="020B0502040204020203" pitchFamily="34" charset="0"/>
                <a:cs typeface="Segoe UI" panose="020B0502040204020203" pitchFamily="34" charset="0"/>
              </a:rPr>
              <a:t> They’re typical features of the human face. </a:t>
            </a:r>
          </a:p>
          <a:p>
            <a:endParaRPr lang="en-GB" sz="1400" dirty="0">
              <a:latin typeface="Segoe UI" panose="020B0502040204020203" pitchFamily="34" charset="0"/>
              <a:cs typeface="Segoe UI" panose="020B0502040204020203" pitchFamily="34" charset="0"/>
            </a:endParaRPr>
          </a:p>
          <a:p>
            <a:r>
              <a:rPr lang="en-GB" sz="1400" dirty="0">
                <a:latin typeface="Segoe UI" panose="020B0502040204020203" pitchFamily="34" charset="0"/>
                <a:cs typeface="Segoe UI" panose="020B0502040204020203" pitchFamily="34" charset="0"/>
              </a:rPr>
              <a:t>However, there is a problem with this. These common features could also be shared with animals such as dogs and cats.</a:t>
            </a:r>
          </a:p>
        </p:txBody>
      </p:sp>
    </p:spTree>
    <p:extLst>
      <p:ext uri="{BB962C8B-B14F-4D97-AF65-F5344CB8AC3E}">
        <p14:creationId xmlns:p14="http://schemas.microsoft.com/office/powerpoint/2010/main" val="285356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06921">
                  <a:extLst>
                    <a:ext uri="{9D8B030D-6E8A-4147-A177-3AD203B41FA5}">
                      <a16:colId xmlns:a16="http://schemas.microsoft.com/office/drawing/2014/main" val="3036397353"/>
                    </a:ext>
                  </a:extLst>
                </a:gridCol>
                <a:gridCol w="4121079">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6" name="TextBox 5">
            <a:extLst>
              <a:ext uri="{FF2B5EF4-FFF2-40B4-BE49-F238E27FC236}">
                <a16:creationId xmlns:a16="http://schemas.microsoft.com/office/drawing/2014/main" id="{092D9C39-FCBD-7C36-6802-1E62908E3033}"/>
              </a:ext>
            </a:extLst>
          </p:cNvPr>
          <p:cNvSpPr txBox="1"/>
          <p:nvPr/>
        </p:nvSpPr>
        <p:spPr>
          <a:xfrm>
            <a:off x="0" y="792331"/>
            <a:ext cx="3581413" cy="461665"/>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Worked example: </a:t>
            </a:r>
            <a:endParaRPr lang="en-GB" dirty="0">
              <a:latin typeface="Segoe UI" panose="020B0502040204020203" pitchFamily="34" charset="0"/>
              <a:ea typeface="Segoe UI Black" panose="020B0A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A32405A-3332-0334-2E08-E4600FDD7626}"/>
              </a:ext>
            </a:extLst>
          </p:cNvPr>
          <p:cNvGrpSpPr/>
          <p:nvPr/>
        </p:nvGrpSpPr>
        <p:grpSpPr>
          <a:xfrm>
            <a:off x="0" y="0"/>
            <a:ext cx="12192000" cy="610099"/>
            <a:chOff x="0" y="0"/>
            <a:chExt cx="12192000" cy="610099"/>
          </a:xfrm>
        </p:grpSpPr>
        <p:sp>
          <p:nvSpPr>
            <p:cNvPr id="11" name="Rectangle 10">
              <a:extLst>
                <a:ext uri="{FF2B5EF4-FFF2-40B4-BE49-F238E27FC236}">
                  <a16:creationId xmlns:a16="http://schemas.microsoft.com/office/drawing/2014/main" id="{07DE95F2-B414-463A-F61E-535BDDF96EFA}"/>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12" name="Picture 11" descr="A black and white sign&#10;&#10;Description automatically generated with low confidence">
              <a:extLst>
                <a:ext uri="{FF2B5EF4-FFF2-40B4-BE49-F238E27FC236}">
                  <a16:creationId xmlns:a16="http://schemas.microsoft.com/office/drawing/2014/main" id="{7DF61347-EA30-5754-DE46-BE913D3F2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sp>
        <p:nvSpPr>
          <p:cNvPr id="15" name="TextBox 4">
            <a:extLst>
              <a:ext uri="{FF2B5EF4-FFF2-40B4-BE49-F238E27FC236}">
                <a16:creationId xmlns:a16="http://schemas.microsoft.com/office/drawing/2014/main" id="{774C2862-26DB-DB9D-1041-98E1F068E193}"/>
              </a:ext>
            </a:extLst>
          </p:cNvPr>
          <p:cNvSpPr txBox="1"/>
          <p:nvPr/>
        </p:nvSpPr>
        <p:spPr>
          <a:xfrm>
            <a:off x="7533936" y="1136303"/>
            <a:ext cx="4420321" cy="110799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Segoe UI" panose="020B0502040204020203" pitchFamily="34" charset="0"/>
                <a:cs typeface="Segoe UI" panose="020B0502040204020203" pitchFamily="34" charset="0"/>
              </a:rPr>
              <a:t>Activity</a:t>
            </a:r>
          </a:p>
          <a:p>
            <a:r>
              <a:rPr lang="en-GB" sz="1600" dirty="0">
                <a:latin typeface="Segoe UI" panose="020B0502040204020203" pitchFamily="34" charset="0"/>
                <a:cs typeface="Segoe UI" panose="020B0502040204020203" pitchFamily="34" charset="0"/>
              </a:rPr>
              <a:t>Let’s try and refine it further. Are there any features that will help us to differentiate between a dog and a human.</a:t>
            </a:r>
          </a:p>
        </p:txBody>
      </p:sp>
      <p:pic>
        <p:nvPicPr>
          <p:cNvPr id="9" name="Picture 8">
            <a:extLst>
              <a:ext uri="{FF2B5EF4-FFF2-40B4-BE49-F238E27FC236}">
                <a16:creationId xmlns:a16="http://schemas.microsoft.com/office/drawing/2014/main" id="{AC43A4EF-1B47-C744-4CD0-66552D108865}"/>
              </a:ext>
            </a:extLst>
          </p:cNvPr>
          <p:cNvPicPr>
            <a:picLocks noChangeAspect="1"/>
          </p:cNvPicPr>
          <p:nvPr/>
        </p:nvPicPr>
        <p:blipFill>
          <a:blip r:embed="rId4"/>
          <a:stretch>
            <a:fillRect/>
          </a:stretch>
        </p:blipFill>
        <p:spPr>
          <a:xfrm>
            <a:off x="139635" y="1460073"/>
            <a:ext cx="1962912" cy="2453640"/>
          </a:xfrm>
          <a:prstGeom prst="rect">
            <a:avLst/>
          </a:prstGeom>
        </p:spPr>
      </p:pic>
      <p:pic>
        <p:nvPicPr>
          <p:cNvPr id="13" name="Picture 12">
            <a:extLst>
              <a:ext uri="{FF2B5EF4-FFF2-40B4-BE49-F238E27FC236}">
                <a16:creationId xmlns:a16="http://schemas.microsoft.com/office/drawing/2014/main" id="{04B1D327-520A-F147-63D6-D6D40E584E6B}"/>
              </a:ext>
            </a:extLst>
          </p:cNvPr>
          <p:cNvPicPr>
            <a:picLocks noChangeAspect="1"/>
          </p:cNvPicPr>
          <p:nvPr/>
        </p:nvPicPr>
        <p:blipFill rotWithShape="1">
          <a:blip r:embed="rId5"/>
          <a:srcRect l="33573" r="9467"/>
          <a:stretch/>
        </p:blipFill>
        <p:spPr>
          <a:xfrm>
            <a:off x="2865881" y="1436229"/>
            <a:ext cx="2496312" cy="2471769"/>
          </a:xfrm>
          <a:prstGeom prst="rect">
            <a:avLst/>
          </a:prstGeom>
        </p:spPr>
      </p:pic>
      <p:graphicFrame>
        <p:nvGraphicFramePr>
          <p:cNvPr id="17" name="Table 16">
            <a:extLst>
              <a:ext uri="{FF2B5EF4-FFF2-40B4-BE49-F238E27FC236}">
                <a16:creationId xmlns:a16="http://schemas.microsoft.com/office/drawing/2014/main" id="{3EFC5CED-12C3-120A-C76A-8C4A7B3A0CEF}"/>
              </a:ext>
            </a:extLst>
          </p:cNvPr>
          <p:cNvGraphicFramePr>
            <a:graphicFrameLocks noGrp="1"/>
          </p:cNvGraphicFramePr>
          <p:nvPr>
            <p:extLst>
              <p:ext uri="{D42A27DB-BD31-4B8C-83A1-F6EECF244321}">
                <p14:modId xmlns:p14="http://schemas.microsoft.com/office/powerpoint/2010/main" val="4200801921"/>
              </p:ext>
            </p:extLst>
          </p:nvPr>
        </p:nvGraphicFramePr>
        <p:xfrm>
          <a:off x="6361177" y="2435814"/>
          <a:ext cx="5593080" cy="2944368"/>
        </p:xfrm>
        <a:graphic>
          <a:graphicData uri="http://schemas.openxmlformats.org/drawingml/2006/table">
            <a:tbl>
              <a:tblPr firstRow="1" bandRow="1">
                <a:tableStyleId>{5940675A-B579-460E-94D1-54222C63F5DA}</a:tableStyleId>
              </a:tblPr>
              <a:tblGrid>
                <a:gridCol w="5593080">
                  <a:extLst>
                    <a:ext uri="{9D8B030D-6E8A-4147-A177-3AD203B41FA5}">
                      <a16:colId xmlns:a16="http://schemas.microsoft.com/office/drawing/2014/main" val="4165389595"/>
                    </a:ext>
                  </a:extLst>
                </a:gridCol>
              </a:tblGrid>
              <a:tr h="490728">
                <a:tc>
                  <a:txBody>
                    <a:bodyPr/>
                    <a:lstStyle/>
                    <a:p>
                      <a:r>
                        <a:rPr lang="en-GB" sz="1600" b="1" dirty="0">
                          <a:latin typeface="Segoe UI" panose="020B0502040204020203" pitchFamily="34" charset="0"/>
                          <a:cs typeface="Segoe UI" panose="020B0502040204020203" pitchFamily="34" charset="0"/>
                        </a:rPr>
                        <a:t>Common features – How are they different?</a:t>
                      </a:r>
                    </a:p>
                  </a:txBody>
                  <a:tcPr>
                    <a:solidFill>
                      <a:schemeClr val="bg2"/>
                    </a:solidFill>
                  </a:tcPr>
                </a:tc>
                <a:extLst>
                  <a:ext uri="{0D108BD9-81ED-4DB2-BD59-A6C34878D82A}">
                    <a16:rowId xmlns:a16="http://schemas.microsoft.com/office/drawing/2014/main" val="2982672260"/>
                  </a:ext>
                </a:extLst>
              </a:tr>
              <a:tr h="490728">
                <a:tc>
                  <a:txBody>
                    <a:bodyPr/>
                    <a:lstStyle/>
                    <a:p>
                      <a:r>
                        <a:rPr lang="en-GB" sz="1600" dirty="0">
                          <a:latin typeface="Segoe UI" panose="020B0502040204020203" pitchFamily="34" charset="0"/>
                          <a:cs typeface="Segoe UI" panose="020B0502040204020203" pitchFamily="34" charset="0"/>
                        </a:rPr>
                        <a:t>Eyes</a:t>
                      </a:r>
                    </a:p>
                  </a:txBody>
                  <a:tcPr/>
                </a:tc>
                <a:extLst>
                  <a:ext uri="{0D108BD9-81ED-4DB2-BD59-A6C34878D82A}">
                    <a16:rowId xmlns:a16="http://schemas.microsoft.com/office/drawing/2014/main" val="211301448"/>
                  </a:ext>
                </a:extLst>
              </a:tr>
              <a:tr h="490728">
                <a:tc>
                  <a:txBody>
                    <a:bodyPr/>
                    <a:lstStyle/>
                    <a:p>
                      <a:r>
                        <a:rPr lang="en-GB" sz="1600" dirty="0">
                          <a:latin typeface="Segoe UI" panose="020B0502040204020203" pitchFamily="34" charset="0"/>
                          <a:cs typeface="Segoe UI" panose="020B0502040204020203" pitchFamily="34" charset="0"/>
                        </a:rPr>
                        <a:t>Mouth</a:t>
                      </a:r>
                    </a:p>
                  </a:txBody>
                  <a:tcPr/>
                </a:tc>
                <a:extLst>
                  <a:ext uri="{0D108BD9-81ED-4DB2-BD59-A6C34878D82A}">
                    <a16:rowId xmlns:a16="http://schemas.microsoft.com/office/drawing/2014/main" val="4155935318"/>
                  </a:ext>
                </a:extLst>
              </a:tr>
              <a:tr h="490728">
                <a:tc>
                  <a:txBody>
                    <a:bodyPr/>
                    <a:lstStyle/>
                    <a:p>
                      <a:r>
                        <a:rPr lang="en-GB" sz="1600" dirty="0">
                          <a:latin typeface="Segoe UI" panose="020B0502040204020203" pitchFamily="34" charset="0"/>
                          <a:cs typeface="Segoe UI" panose="020B0502040204020203" pitchFamily="34" charset="0"/>
                        </a:rPr>
                        <a:t>Skin</a:t>
                      </a:r>
                    </a:p>
                  </a:txBody>
                  <a:tcPr/>
                </a:tc>
                <a:extLst>
                  <a:ext uri="{0D108BD9-81ED-4DB2-BD59-A6C34878D82A}">
                    <a16:rowId xmlns:a16="http://schemas.microsoft.com/office/drawing/2014/main" val="1710453984"/>
                  </a:ext>
                </a:extLst>
              </a:tr>
              <a:tr h="490728">
                <a:tc>
                  <a:txBody>
                    <a:bodyPr/>
                    <a:lstStyle/>
                    <a:p>
                      <a:r>
                        <a:rPr lang="en-GB" sz="1600" dirty="0">
                          <a:latin typeface="Segoe UI" panose="020B0502040204020203" pitchFamily="34" charset="0"/>
                          <a:cs typeface="Segoe UI" panose="020B0502040204020203" pitchFamily="34" charset="0"/>
                        </a:rPr>
                        <a:t>Nose</a:t>
                      </a:r>
                    </a:p>
                  </a:txBody>
                  <a:tcPr/>
                </a:tc>
                <a:extLst>
                  <a:ext uri="{0D108BD9-81ED-4DB2-BD59-A6C34878D82A}">
                    <a16:rowId xmlns:a16="http://schemas.microsoft.com/office/drawing/2014/main" val="2807825822"/>
                  </a:ext>
                </a:extLst>
              </a:tr>
              <a:tr h="490728">
                <a:tc>
                  <a:txBody>
                    <a:bodyPr/>
                    <a:lstStyle/>
                    <a:p>
                      <a:r>
                        <a:rPr lang="en-GB" sz="1600" dirty="0">
                          <a:latin typeface="Segoe UI" panose="020B0502040204020203" pitchFamily="34" charset="0"/>
                          <a:cs typeface="Segoe UI" panose="020B0502040204020203" pitchFamily="34" charset="0"/>
                        </a:rPr>
                        <a:t>Ears</a:t>
                      </a:r>
                    </a:p>
                  </a:txBody>
                  <a:tcPr/>
                </a:tc>
                <a:extLst>
                  <a:ext uri="{0D108BD9-81ED-4DB2-BD59-A6C34878D82A}">
                    <a16:rowId xmlns:a16="http://schemas.microsoft.com/office/drawing/2014/main" val="4253794507"/>
                  </a:ext>
                </a:extLst>
              </a:tr>
            </a:tbl>
          </a:graphicData>
        </a:graphic>
      </p:graphicFrame>
    </p:spTree>
    <p:extLst>
      <p:ext uri="{BB962C8B-B14F-4D97-AF65-F5344CB8AC3E}">
        <p14:creationId xmlns:p14="http://schemas.microsoft.com/office/powerpoint/2010/main" val="90719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69D66F-B352-B059-3598-51F607EC1912}"/>
              </a:ext>
            </a:extLst>
          </p:cNvPr>
          <p:cNvGraphicFramePr>
            <a:graphicFrameLocks noGrp="1"/>
          </p:cNvGraphicFramePr>
          <p:nvPr/>
        </p:nvGraphicFramePr>
        <p:xfrm>
          <a:off x="0" y="6487160"/>
          <a:ext cx="12192000" cy="370840"/>
        </p:xfrm>
        <a:graphic>
          <a:graphicData uri="http://schemas.openxmlformats.org/drawingml/2006/table">
            <a:tbl>
              <a:tblPr firstRow="1" bandRow="1">
                <a:tableStyleId>{5C22544A-7EE6-4342-B048-85BDC9FD1C3A}</a:tableStyleId>
              </a:tblPr>
              <a:tblGrid>
                <a:gridCol w="4006921">
                  <a:extLst>
                    <a:ext uri="{9D8B030D-6E8A-4147-A177-3AD203B41FA5}">
                      <a16:colId xmlns:a16="http://schemas.microsoft.com/office/drawing/2014/main" val="3036397353"/>
                    </a:ext>
                  </a:extLst>
                </a:gridCol>
                <a:gridCol w="4121079">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
        <p:nvSpPr>
          <p:cNvPr id="6" name="TextBox 5">
            <a:extLst>
              <a:ext uri="{FF2B5EF4-FFF2-40B4-BE49-F238E27FC236}">
                <a16:creationId xmlns:a16="http://schemas.microsoft.com/office/drawing/2014/main" id="{092D9C39-FCBD-7C36-6802-1E62908E3033}"/>
              </a:ext>
            </a:extLst>
          </p:cNvPr>
          <p:cNvSpPr txBox="1"/>
          <p:nvPr/>
        </p:nvSpPr>
        <p:spPr>
          <a:xfrm>
            <a:off x="0" y="792331"/>
            <a:ext cx="3581413" cy="461665"/>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Worked example: </a:t>
            </a:r>
            <a:endParaRPr lang="en-GB" dirty="0">
              <a:latin typeface="Segoe UI" panose="020B0502040204020203" pitchFamily="34" charset="0"/>
              <a:ea typeface="Segoe UI Black" panose="020B0A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A32405A-3332-0334-2E08-E4600FDD7626}"/>
              </a:ext>
            </a:extLst>
          </p:cNvPr>
          <p:cNvGrpSpPr/>
          <p:nvPr/>
        </p:nvGrpSpPr>
        <p:grpSpPr>
          <a:xfrm>
            <a:off x="0" y="0"/>
            <a:ext cx="12192000" cy="610099"/>
            <a:chOff x="0" y="0"/>
            <a:chExt cx="12192000" cy="610099"/>
          </a:xfrm>
        </p:grpSpPr>
        <p:sp>
          <p:nvSpPr>
            <p:cNvPr id="11" name="Rectangle 10">
              <a:extLst>
                <a:ext uri="{FF2B5EF4-FFF2-40B4-BE49-F238E27FC236}">
                  <a16:creationId xmlns:a16="http://schemas.microsoft.com/office/drawing/2014/main" id="{07DE95F2-B414-463A-F61E-535BDDF96EFA}"/>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12" name="Picture 11" descr="A black and white sign&#10;&#10;Description automatically generated with low confidence">
              <a:extLst>
                <a:ext uri="{FF2B5EF4-FFF2-40B4-BE49-F238E27FC236}">
                  <a16:creationId xmlns:a16="http://schemas.microsoft.com/office/drawing/2014/main" id="{7DF61347-EA30-5754-DE46-BE913D3F2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sp>
        <p:nvSpPr>
          <p:cNvPr id="15" name="TextBox 4">
            <a:extLst>
              <a:ext uri="{FF2B5EF4-FFF2-40B4-BE49-F238E27FC236}">
                <a16:creationId xmlns:a16="http://schemas.microsoft.com/office/drawing/2014/main" id="{774C2862-26DB-DB9D-1041-98E1F068E193}"/>
              </a:ext>
            </a:extLst>
          </p:cNvPr>
          <p:cNvSpPr txBox="1"/>
          <p:nvPr/>
        </p:nvSpPr>
        <p:spPr>
          <a:xfrm>
            <a:off x="7533936" y="1136303"/>
            <a:ext cx="4420321" cy="110799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Segoe UI" panose="020B0502040204020203" pitchFamily="34" charset="0"/>
                <a:cs typeface="Segoe UI" panose="020B0502040204020203" pitchFamily="34" charset="0"/>
              </a:rPr>
              <a:t>Activity</a:t>
            </a:r>
          </a:p>
          <a:p>
            <a:r>
              <a:rPr lang="en-GB" sz="1600" dirty="0">
                <a:latin typeface="Segoe UI" panose="020B0502040204020203" pitchFamily="34" charset="0"/>
                <a:cs typeface="Segoe UI" panose="020B0502040204020203" pitchFamily="34" charset="0"/>
              </a:rPr>
              <a:t>Let’s try and refine it further. Are there any features that will help us to differentiate between a dog and a human.</a:t>
            </a:r>
          </a:p>
        </p:txBody>
      </p:sp>
      <p:pic>
        <p:nvPicPr>
          <p:cNvPr id="9" name="Picture 8">
            <a:extLst>
              <a:ext uri="{FF2B5EF4-FFF2-40B4-BE49-F238E27FC236}">
                <a16:creationId xmlns:a16="http://schemas.microsoft.com/office/drawing/2014/main" id="{AC43A4EF-1B47-C744-4CD0-66552D108865}"/>
              </a:ext>
            </a:extLst>
          </p:cNvPr>
          <p:cNvPicPr>
            <a:picLocks noChangeAspect="1"/>
          </p:cNvPicPr>
          <p:nvPr/>
        </p:nvPicPr>
        <p:blipFill>
          <a:blip r:embed="rId4"/>
          <a:stretch>
            <a:fillRect/>
          </a:stretch>
        </p:blipFill>
        <p:spPr>
          <a:xfrm>
            <a:off x="139635" y="1460073"/>
            <a:ext cx="1962912" cy="2453640"/>
          </a:xfrm>
          <a:prstGeom prst="rect">
            <a:avLst/>
          </a:prstGeom>
        </p:spPr>
      </p:pic>
      <p:pic>
        <p:nvPicPr>
          <p:cNvPr id="13" name="Picture 12">
            <a:extLst>
              <a:ext uri="{FF2B5EF4-FFF2-40B4-BE49-F238E27FC236}">
                <a16:creationId xmlns:a16="http://schemas.microsoft.com/office/drawing/2014/main" id="{04B1D327-520A-F147-63D6-D6D40E584E6B}"/>
              </a:ext>
            </a:extLst>
          </p:cNvPr>
          <p:cNvPicPr>
            <a:picLocks noChangeAspect="1"/>
          </p:cNvPicPr>
          <p:nvPr/>
        </p:nvPicPr>
        <p:blipFill rotWithShape="1">
          <a:blip r:embed="rId5"/>
          <a:srcRect l="33573" r="9467"/>
          <a:stretch/>
        </p:blipFill>
        <p:spPr>
          <a:xfrm>
            <a:off x="2865881" y="1436229"/>
            <a:ext cx="2496312" cy="2471769"/>
          </a:xfrm>
          <a:prstGeom prst="rect">
            <a:avLst/>
          </a:prstGeom>
        </p:spPr>
      </p:pic>
      <p:graphicFrame>
        <p:nvGraphicFramePr>
          <p:cNvPr id="17" name="Table 16">
            <a:extLst>
              <a:ext uri="{FF2B5EF4-FFF2-40B4-BE49-F238E27FC236}">
                <a16:creationId xmlns:a16="http://schemas.microsoft.com/office/drawing/2014/main" id="{3EFC5CED-12C3-120A-C76A-8C4A7B3A0CEF}"/>
              </a:ext>
            </a:extLst>
          </p:cNvPr>
          <p:cNvGraphicFramePr>
            <a:graphicFrameLocks noGrp="1"/>
          </p:cNvGraphicFramePr>
          <p:nvPr>
            <p:extLst>
              <p:ext uri="{D42A27DB-BD31-4B8C-83A1-F6EECF244321}">
                <p14:modId xmlns:p14="http://schemas.microsoft.com/office/powerpoint/2010/main" val="3133135726"/>
              </p:ext>
            </p:extLst>
          </p:nvPr>
        </p:nvGraphicFramePr>
        <p:xfrm>
          <a:off x="6361177" y="2435814"/>
          <a:ext cx="5593080" cy="3121152"/>
        </p:xfrm>
        <a:graphic>
          <a:graphicData uri="http://schemas.openxmlformats.org/drawingml/2006/table">
            <a:tbl>
              <a:tblPr firstRow="1" bandRow="1">
                <a:tableStyleId>{5940675A-B579-460E-94D1-54222C63F5DA}</a:tableStyleId>
              </a:tblPr>
              <a:tblGrid>
                <a:gridCol w="5593080">
                  <a:extLst>
                    <a:ext uri="{9D8B030D-6E8A-4147-A177-3AD203B41FA5}">
                      <a16:colId xmlns:a16="http://schemas.microsoft.com/office/drawing/2014/main" val="4165389595"/>
                    </a:ext>
                  </a:extLst>
                </a:gridCol>
              </a:tblGrid>
              <a:tr h="490728">
                <a:tc>
                  <a:txBody>
                    <a:bodyPr/>
                    <a:lstStyle/>
                    <a:p>
                      <a:r>
                        <a:rPr lang="en-GB" sz="1600" b="1" dirty="0">
                          <a:latin typeface="Segoe UI" panose="020B0502040204020203" pitchFamily="34" charset="0"/>
                          <a:cs typeface="Segoe UI" panose="020B0502040204020203" pitchFamily="34" charset="0"/>
                        </a:rPr>
                        <a:t>Common features – How are they different?</a:t>
                      </a:r>
                    </a:p>
                  </a:txBody>
                  <a:tcPr>
                    <a:solidFill>
                      <a:schemeClr val="bg2"/>
                    </a:solidFill>
                  </a:tcPr>
                </a:tc>
                <a:extLst>
                  <a:ext uri="{0D108BD9-81ED-4DB2-BD59-A6C34878D82A}">
                    <a16:rowId xmlns:a16="http://schemas.microsoft.com/office/drawing/2014/main" val="2982672260"/>
                  </a:ext>
                </a:extLst>
              </a:tr>
              <a:tr h="490728">
                <a:tc>
                  <a:txBody>
                    <a:bodyPr/>
                    <a:lstStyle/>
                    <a:p>
                      <a:r>
                        <a:rPr lang="en-GB" sz="1600" dirty="0">
                          <a:latin typeface="Segoe UI" panose="020B0502040204020203" pitchFamily="34" charset="0"/>
                          <a:cs typeface="Segoe UI" panose="020B0502040204020203" pitchFamily="34" charset="0"/>
                        </a:rPr>
                        <a:t>Eyes – Colour is different, but both have two eyes</a:t>
                      </a:r>
                    </a:p>
                  </a:txBody>
                  <a:tcPr/>
                </a:tc>
                <a:extLst>
                  <a:ext uri="{0D108BD9-81ED-4DB2-BD59-A6C34878D82A}">
                    <a16:rowId xmlns:a16="http://schemas.microsoft.com/office/drawing/2014/main" val="211301448"/>
                  </a:ext>
                </a:extLst>
              </a:tr>
              <a:tr h="490728">
                <a:tc>
                  <a:txBody>
                    <a:bodyPr/>
                    <a:lstStyle/>
                    <a:p>
                      <a:r>
                        <a:rPr lang="en-GB" sz="1600" dirty="0">
                          <a:latin typeface="Segoe UI" panose="020B0502040204020203" pitchFamily="34" charset="0"/>
                          <a:cs typeface="Segoe UI" panose="020B0502040204020203" pitchFamily="34" charset="0"/>
                        </a:rPr>
                        <a:t>Mouth – Dogs have smaller mouth, no lips and bigger tongue.</a:t>
                      </a:r>
                    </a:p>
                  </a:txBody>
                  <a:tcPr/>
                </a:tc>
                <a:extLst>
                  <a:ext uri="{0D108BD9-81ED-4DB2-BD59-A6C34878D82A}">
                    <a16:rowId xmlns:a16="http://schemas.microsoft.com/office/drawing/2014/main" val="4155935318"/>
                  </a:ext>
                </a:extLst>
              </a:tr>
              <a:tr h="490728">
                <a:tc>
                  <a:txBody>
                    <a:bodyPr/>
                    <a:lstStyle/>
                    <a:p>
                      <a:r>
                        <a:rPr lang="en-GB" sz="1600" dirty="0">
                          <a:latin typeface="Segoe UI" panose="020B0502040204020203" pitchFamily="34" charset="0"/>
                          <a:cs typeface="Segoe UI" panose="020B0502040204020203" pitchFamily="34" charset="0"/>
                        </a:rPr>
                        <a:t>Skin – Dogs have fur to protect their skin.</a:t>
                      </a:r>
                    </a:p>
                  </a:txBody>
                  <a:tcPr/>
                </a:tc>
                <a:extLst>
                  <a:ext uri="{0D108BD9-81ED-4DB2-BD59-A6C34878D82A}">
                    <a16:rowId xmlns:a16="http://schemas.microsoft.com/office/drawing/2014/main" val="1710453984"/>
                  </a:ext>
                </a:extLst>
              </a:tr>
              <a:tr h="490728">
                <a:tc>
                  <a:txBody>
                    <a:bodyPr/>
                    <a:lstStyle/>
                    <a:p>
                      <a:r>
                        <a:rPr lang="en-GB" sz="1600" dirty="0">
                          <a:latin typeface="Segoe UI" panose="020B0502040204020203" pitchFamily="34" charset="0"/>
                          <a:cs typeface="Segoe UI" panose="020B0502040204020203" pitchFamily="34" charset="0"/>
                        </a:rPr>
                        <a:t>Nose – Dogs have a different shaped nose.</a:t>
                      </a:r>
                    </a:p>
                  </a:txBody>
                  <a:tcPr/>
                </a:tc>
                <a:extLst>
                  <a:ext uri="{0D108BD9-81ED-4DB2-BD59-A6C34878D82A}">
                    <a16:rowId xmlns:a16="http://schemas.microsoft.com/office/drawing/2014/main" val="2807825822"/>
                  </a:ext>
                </a:extLst>
              </a:tr>
              <a:tr h="490728">
                <a:tc>
                  <a:txBody>
                    <a:bodyPr/>
                    <a:lstStyle/>
                    <a:p>
                      <a:r>
                        <a:rPr lang="en-GB" sz="1600" dirty="0">
                          <a:latin typeface="Segoe UI" panose="020B0502040204020203" pitchFamily="34" charset="0"/>
                          <a:cs typeface="Segoe UI" panose="020B0502040204020203" pitchFamily="34" charset="0"/>
                        </a:rPr>
                        <a:t>Ears – Both have two ears, dogs are near the top of their head.</a:t>
                      </a:r>
                    </a:p>
                  </a:txBody>
                  <a:tcPr/>
                </a:tc>
                <a:extLst>
                  <a:ext uri="{0D108BD9-81ED-4DB2-BD59-A6C34878D82A}">
                    <a16:rowId xmlns:a16="http://schemas.microsoft.com/office/drawing/2014/main" val="4253794507"/>
                  </a:ext>
                </a:extLst>
              </a:tr>
            </a:tbl>
          </a:graphicData>
        </a:graphic>
      </p:graphicFrame>
      <p:sp>
        <p:nvSpPr>
          <p:cNvPr id="2" name="TextBox 1">
            <a:extLst>
              <a:ext uri="{FF2B5EF4-FFF2-40B4-BE49-F238E27FC236}">
                <a16:creationId xmlns:a16="http://schemas.microsoft.com/office/drawing/2014/main" id="{C4AB4F68-5B2E-571B-9C76-23F1EC032A2C}"/>
              </a:ext>
            </a:extLst>
          </p:cNvPr>
          <p:cNvSpPr txBox="1"/>
          <p:nvPr/>
        </p:nvSpPr>
        <p:spPr>
          <a:xfrm>
            <a:off x="139636" y="4090231"/>
            <a:ext cx="5222558" cy="1077218"/>
          </a:xfrm>
          <a:prstGeom prst="rect">
            <a:avLst/>
          </a:prstGeom>
          <a:solidFill>
            <a:schemeClr val="accent5">
              <a:lumMod val="20000"/>
              <a:lumOff val="80000"/>
            </a:schemeClr>
          </a:solidFill>
          <a:ln>
            <a:solidFill>
              <a:schemeClr val="accent1"/>
            </a:solidFill>
          </a:ln>
        </p:spPr>
        <p:txBody>
          <a:bodyPr wrap="square" rtlCol="0">
            <a:spAutoFit/>
          </a:bodyPr>
          <a:lstStyle/>
          <a:p>
            <a:r>
              <a:rPr lang="en-GB" sz="1600" dirty="0">
                <a:latin typeface="Segoe UI" panose="020B0502040204020203" pitchFamily="34" charset="0"/>
                <a:cs typeface="Segoe UI" panose="020B0502040204020203" pitchFamily="34" charset="0"/>
              </a:rPr>
              <a:t>This will help to refine the rules slightly but more would need to be done to refine this algorithm so it can only detect human faces. It has to learn as it goes along – It’s called </a:t>
            </a:r>
            <a:r>
              <a:rPr lang="en-GB" sz="1600" b="1" dirty="0">
                <a:latin typeface="Segoe UI" panose="020B0502040204020203" pitchFamily="34" charset="0"/>
                <a:cs typeface="Segoe UI" panose="020B0502040204020203" pitchFamily="34" charset="0"/>
              </a:rPr>
              <a:t>Machine Learning.</a:t>
            </a:r>
          </a:p>
        </p:txBody>
      </p:sp>
    </p:spTree>
    <p:extLst>
      <p:ext uri="{BB962C8B-B14F-4D97-AF65-F5344CB8AC3E}">
        <p14:creationId xmlns:p14="http://schemas.microsoft.com/office/powerpoint/2010/main" val="320346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2D9C39-FCBD-7C36-6802-1E62908E3033}"/>
              </a:ext>
            </a:extLst>
          </p:cNvPr>
          <p:cNvSpPr txBox="1"/>
          <p:nvPr/>
        </p:nvSpPr>
        <p:spPr>
          <a:xfrm>
            <a:off x="0" y="792331"/>
            <a:ext cx="9098280" cy="1107996"/>
          </a:xfrm>
          <a:prstGeom prst="rect">
            <a:avLst/>
          </a:prstGeom>
          <a:noFill/>
        </p:spPr>
        <p:txBody>
          <a:bodyPr wrap="square" rtlCol="0">
            <a:spAutoFit/>
          </a:bodyPr>
          <a:lstStyle/>
          <a:p>
            <a:r>
              <a:rPr lang="en-GB" sz="2400" dirty="0">
                <a:latin typeface="Segoe UI Black" panose="020B0A02040204020203" pitchFamily="34" charset="0"/>
                <a:ea typeface="Segoe UI Black" panose="020B0A02040204020203" pitchFamily="34" charset="0"/>
              </a:rPr>
              <a:t>Main task:</a:t>
            </a:r>
          </a:p>
          <a:p>
            <a:endParaRPr lang="en-GB" sz="2400" dirty="0">
              <a:latin typeface="Segoe UI Black" panose="020B0A02040204020203" pitchFamily="34" charset="0"/>
              <a:ea typeface="Segoe UI Black" panose="020B0A02040204020203" pitchFamily="34" charset="0"/>
              <a:cs typeface="Segoe UI" panose="020B0502040204020203" pitchFamily="34" charset="0"/>
            </a:endParaRPr>
          </a:p>
          <a:p>
            <a:pPr marL="285750" indent="-285750">
              <a:buFont typeface="Arial" panose="020B0604020202020204" pitchFamily="34" charset="0"/>
              <a:buChar char="•"/>
            </a:pPr>
            <a:r>
              <a:rPr lang="en-GB" dirty="0">
                <a:latin typeface="Segoe UI" panose="020B0502040204020203" pitchFamily="34" charset="0"/>
                <a:ea typeface="Segoe UI Black" panose="020B0A02040204020203" pitchFamily="34" charset="0"/>
                <a:cs typeface="Segoe UI" panose="020B0502040204020203" pitchFamily="34" charset="0"/>
              </a:rPr>
              <a:t>Complete the workbook provided for this lesson </a:t>
            </a:r>
            <a:r>
              <a:rPr lang="en-GB" b="1" dirty="0">
                <a:latin typeface="Segoe UI" panose="020B0502040204020203" pitchFamily="34" charset="0"/>
                <a:ea typeface="Segoe UI Black" panose="020B0A02040204020203" pitchFamily="34" charset="0"/>
                <a:cs typeface="Segoe UI" panose="020B0502040204020203" pitchFamily="34" charset="0"/>
              </a:rPr>
              <a:t>IT12: Artificial intelligence</a:t>
            </a:r>
          </a:p>
        </p:txBody>
      </p:sp>
      <p:grpSp>
        <p:nvGrpSpPr>
          <p:cNvPr id="26" name="Group 25">
            <a:extLst>
              <a:ext uri="{FF2B5EF4-FFF2-40B4-BE49-F238E27FC236}">
                <a16:creationId xmlns:a16="http://schemas.microsoft.com/office/drawing/2014/main" id="{F4547001-BC29-8403-B497-CFAB3634038C}"/>
              </a:ext>
            </a:extLst>
          </p:cNvPr>
          <p:cNvGrpSpPr/>
          <p:nvPr/>
        </p:nvGrpSpPr>
        <p:grpSpPr>
          <a:xfrm>
            <a:off x="0" y="0"/>
            <a:ext cx="12192000" cy="610099"/>
            <a:chOff x="0" y="0"/>
            <a:chExt cx="12192000" cy="610099"/>
          </a:xfrm>
        </p:grpSpPr>
        <p:sp>
          <p:nvSpPr>
            <p:cNvPr id="2" name="Rectangle 1">
              <a:extLst>
                <a:ext uri="{FF2B5EF4-FFF2-40B4-BE49-F238E27FC236}">
                  <a16:creationId xmlns:a16="http://schemas.microsoft.com/office/drawing/2014/main" id="{0264D959-5F41-E884-6FE6-2B724E969F2F}"/>
                </a:ext>
              </a:extLst>
            </p:cNvPr>
            <p:cNvSpPr/>
            <p:nvPr/>
          </p:nvSpPr>
          <p:spPr>
            <a:xfrm>
              <a:off x="0" y="0"/>
              <a:ext cx="12192000" cy="610098"/>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Segoe UI" panose="020B0502040204020203" pitchFamily="34" charset="0"/>
                  <a:cs typeface="Segoe UI" panose="020B0502040204020203" pitchFamily="34" charset="0"/>
                </a:rPr>
                <a:t>WJEC LEVEL 1/2 VOCATIONAL AWARD ICT (TECHNICAL AWARD)</a:t>
              </a:r>
            </a:p>
          </p:txBody>
        </p:sp>
        <p:pic>
          <p:nvPicPr>
            <p:cNvPr id="24" name="Picture 23" descr="A black and white sign&#10;&#10;Description automatically generated with low confidence">
              <a:extLst>
                <a:ext uri="{FF2B5EF4-FFF2-40B4-BE49-F238E27FC236}">
                  <a16:creationId xmlns:a16="http://schemas.microsoft.com/office/drawing/2014/main" id="{DF829225-D0D0-04B5-8FAD-0782F2088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350" y="0"/>
              <a:ext cx="1152907" cy="610099"/>
            </a:xfrm>
            <a:prstGeom prst="rect">
              <a:avLst/>
            </a:prstGeom>
          </p:spPr>
        </p:pic>
      </p:grpSp>
      <p:graphicFrame>
        <p:nvGraphicFramePr>
          <p:cNvPr id="27" name="Table 4">
            <a:extLst>
              <a:ext uri="{FF2B5EF4-FFF2-40B4-BE49-F238E27FC236}">
                <a16:creationId xmlns:a16="http://schemas.microsoft.com/office/drawing/2014/main" id="{456F9886-4B48-753B-C689-0AF8105E127E}"/>
              </a:ext>
            </a:extLst>
          </p:cNvPr>
          <p:cNvGraphicFramePr>
            <a:graphicFrameLocks noGrp="1"/>
          </p:cNvGraphicFramePr>
          <p:nvPr>
            <p:extLst>
              <p:ext uri="{D42A27DB-BD31-4B8C-83A1-F6EECF244321}">
                <p14:modId xmlns:p14="http://schemas.microsoft.com/office/powerpoint/2010/main" val="46699600"/>
              </p:ext>
            </p:extLst>
          </p:nvPr>
        </p:nvGraphicFramePr>
        <p:xfrm>
          <a:off x="0" y="6487160"/>
          <a:ext cx="12192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36397353"/>
                    </a:ext>
                  </a:extLst>
                </a:gridCol>
                <a:gridCol w="4064000">
                  <a:extLst>
                    <a:ext uri="{9D8B030D-6E8A-4147-A177-3AD203B41FA5}">
                      <a16:colId xmlns:a16="http://schemas.microsoft.com/office/drawing/2014/main" val="1305304581"/>
                    </a:ext>
                  </a:extLst>
                </a:gridCol>
                <a:gridCol w="4064000">
                  <a:extLst>
                    <a:ext uri="{9D8B030D-6E8A-4147-A177-3AD203B41FA5}">
                      <a16:colId xmlns:a16="http://schemas.microsoft.com/office/drawing/2014/main" val="1224832865"/>
                    </a:ext>
                  </a:extLst>
                </a:gridCol>
              </a:tblGrid>
              <a:tr h="370840">
                <a:tc>
                  <a:txBody>
                    <a:bodyPr/>
                    <a:lstStyle/>
                    <a:p>
                      <a:pPr algn="l"/>
                      <a:r>
                        <a:rPr lang="en-GB" sz="1400" b="0" dirty="0">
                          <a:solidFill>
                            <a:schemeClr val="bg1"/>
                          </a:solidFill>
                          <a:latin typeface="Segoe UI" panose="020B0502040204020203" pitchFamily="34" charset="0"/>
                          <a:cs typeface="Segoe UI" panose="020B0502040204020203" pitchFamily="34" charset="0"/>
                        </a:rPr>
                        <a:t>©SIMPLY TEACH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ctr"/>
                      <a:r>
                        <a:rPr lang="en-GB" sz="1400" b="0" dirty="0">
                          <a:solidFill>
                            <a:schemeClr val="bg1"/>
                          </a:solidFill>
                          <a:latin typeface="Segoe UI" panose="020B0502040204020203" pitchFamily="34" charset="0"/>
                          <a:cs typeface="Segoe UI" panose="020B0502040204020203" pitchFamily="34" charset="0"/>
                        </a:rPr>
                        <a:t>www.mysimplyteach.co.uk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tc>
                  <a:txBody>
                    <a:bodyPr/>
                    <a:lstStyle/>
                    <a:p>
                      <a:pPr algn="r"/>
                      <a:r>
                        <a:rPr lang="en-GB" sz="1400" b="0" dirty="0">
                          <a:solidFill>
                            <a:schemeClr val="bg1"/>
                          </a:solidFill>
                          <a:latin typeface="Segoe UI" panose="020B0502040204020203" pitchFamily="34" charset="0"/>
                          <a:cs typeface="Segoe UI" panose="020B0502040204020203" pitchFamily="34" charset="0"/>
                        </a:rPr>
                        <a:t>info@mysimplyteach.co.uk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69292840"/>
                  </a:ext>
                </a:extLst>
              </a:tr>
            </a:tbl>
          </a:graphicData>
        </a:graphic>
      </p:graphicFrame>
    </p:spTree>
    <p:extLst>
      <p:ext uri="{BB962C8B-B14F-4D97-AF65-F5344CB8AC3E}">
        <p14:creationId xmlns:p14="http://schemas.microsoft.com/office/powerpoint/2010/main" val="3223990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F114C7EFE4FF498AE064C06622F751" ma:contentTypeVersion="17" ma:contentTypeDescription="Create a new document." ma:contentTypeScope="" ma:versionID="820ebbfeb7978de55b8b4f05f20b9be0">
  <xsd:schema xmlns:xsd="http://www.w3.org/2001/XMLSchema" xmlns:xs="http://www.w3.org/2001/XMLSchema" xmlns:p="http://schemas.microsoft.com/office/2006/metadata/properties" xmlns:ns2="a966b4a5-4248-447b-b597-ec598d04f9cf" xmlns:ns3="a392c3a2-4d82-4657-818b-0acf1aab57df" targetNamespace="http://schemas.microsoft.com/office/2006/metadata/properties" ma:root="true" ma:fieldsID="473fd452b4c8158cad106254f88981fe" ns2:_="" ns3:_="">
    <xsd:import namespace="a966b4a5-4248-447b-b597-ec598d04f9cf"/>
    <xsd:import namespace="a392c3a2-4d82-4657-818b-0acf1aab57d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6b4a5-4248-447b-b597-ec598d04f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27267d-bc41-472e-8668-b780c28214e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92c3a2-4d82-4657-818b-0acf1aab57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f9ecd9-ffb7-411b-a20b-d2110bea7e35}" ma:internalName="TaxCatchAll" ma:showField="CatchAllData" ma:web="a392c3a2-4d82-4657-818b-0acf1aab5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704A5-7AD0-4088-A746-BBE5B956B58A}"/>
</file>

<file path=customXml/itemProps2.xml><?xml version="1.0" encoding="utf-8"?>
<ds:datastoreItem xmlns:ds="http://schemas.openxmlformats.org/officeDocument/2006/customXml" ds:itemID="{B1942AA7-0738-4952-85BA-8E39D6C4F49E}"/>
</file>

<file path=docProps/app.xml><?xml version="1.0" encoding="utf-8"?>
<Properties xmlns="http://schemas.openxmlformats.org/officeDocument/2006/extended-properties" xmlns:vt="http://schemas.openxmlformats.org/officeDocument/2006/docPropsVTypes">
  <TotalTime>7766</TotalTime>
  <Words>765</Words>
  <Application>Microsoft Office PowerPoint</Application>
  <PresentationFormat>Widescreen</PresentationFormat>
  <Paragraphs>120</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Segoe UI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Corbett, DC (Staff, Parks House)</dc:creator>
  <cp:lastModifiedBy>Simply Teach</cp:lastModifiedBy>
  <cp:revision>325</cp:revision>
  <dcterms:created xsi:type="dcterms:W3CDTF">2022-01-07T19:27:06Z</dcterms:created>
  <dcterms:modified xsi:type="dcterms:W3CDTF">2023-07-03T05:58:27Z</dcterms:modified>
</cp:coreProperties>
</file>