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4"/>
  </p:sldMasterIdLst>
  <p:notesMasterIdLst>
    <p:notesMasterId r:id="rId33"/>
  </p:notesMasterIdLst>
  <p:sldIdLst>
    <p:sldId id="282"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3" r:id="rId32"/>
  </p:sldIdLst>
  <p:sldSz cx="9144000" cy="5143500" type="screen16x9"/>
  <p:notesSz cx="6858000" cy="9144000"/>
  <p:embeddedFontLst>
    <p:embeddedFont>
      <p:font typeface="Quicksand" panose="020B0604020202020204" charset="0"/>
      <p:regular r:id="rId34"/>
      <p:bold r:id="rId35"/>
    </p:embeddedFont>
    <p:embeddedFont>
      <p:font typeface="Quicksand Light" panose="020B0604020202020204" charset="0"/>
      <p:regular r:id="rId36"/>
      <p:bold r:id="rId37"/>
    </p:embeddedFont>
    <p:embeddedFont>
      <p:font typeface="Segoe UI" panose="020B0502040204020203" pitchFamily="34" charset="0"/>
      <p:regular r:id="rId38"/>
      <p:bold r:id="rId39"/>
      <p:italic r:id="rId40"/>
      <p:boldItalic r:id="rId41"/>
    </p:embeddedFont>
    <p:embeddedFont>
      <p:font typeface="Segoe UI Light" panose="020B0502040204020203" pitchFamily="34"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1BD2E-AF76-4C45-9598-9970FDD31B4E}" v="2" dt="2023-03-12T19:14:38.530"/>
  </p1510:revLst>
</p1510:revInfo>
</file>

<file path=ppt/tableStyles.xml><?xml version="1.0" encoding="utf-8"?>
<a:tblStyleLst xmlns:a="http://schemas.openxmlformats.org/drawingml/2006/main" def="{ADEDDAA5-98EE-444C-AAA4-49A917F20D17}">
  <a:tblStyle styleId="{ADEDDAA5-98EE-444C-AAA4-49A917F20D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cce.io/net1-3-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pload.wikimedia.org/wikipedia/commons/thumb/4/4a/Speed_ballonicon2.svg/480px-Speed_ballonicon2.svg.p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4g.co.uk/how-fast-is-4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trustedreviews.com/news/uk-broadband-speed-average-2018-347046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Jio4G_SpeedTest.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illustrations/accessibility-browsing-5g-business-357013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5g.co.uk/guides/how-fast-is-5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ixabay.com/vectors/ticket-yellow-pass-admit-admission-30370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vectors/ethernet-internet-lan-network-1294340/"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pixabay.com/vectors/radiation-ionizing-wifi-wlan-297286/" TargetMode="External"/><Relationship Id="rId4" Type="http://schemas.openxmlformats.org/officeDocument/2006/relationships/hyperlink" Target="https://commons.wikimedia.org/wiki/File:Unshielded-twisted-pair1.jp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vectors/wlan-signal-black-wireless-network-30372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reestockphotos.biz/stockphoto/1537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5eb07e630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5eb07e630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666666"/>
                </a:solidFill>
                <a:latin typeface="Quicksand"/>
                <a:ea typeface="Quicksand"/>
                <a:cs typeface="Quicksand"/>
                <a:sym typeface="Quicksand"/>
              </a:rPr>
              <a:t>Last updated: 01-07-20</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 sz="900">
                <a:solidFill>
                  <a:srgbClr val="666666"/>
                </a:solidFill>
                <a:latin typeface="Quicksand"/>
                <a:ea typeface="Quicksand"/>
                <a:cs typeface="Quicksand"/>
                <a:sym typeface="Quicksand"/>
              </a:rPr>
              <a:t>This resource is available online at </a:t>
            </a:r>
            <a:r>
              <a:rPr lang="en" sz="900" u="sng">
                <a:solidFill>
                  <a:schemeClr val="hlink"/>
                </a:solidFill>
                <a:latin typeface="Quicksand"/>
                <a:ea typeface="Quicksand"/>
                <a:cs typeface="Quicksand"/>
                <a:sym typeface="Quicksand"/>
                <a:hlinkClick r:id="rId3"/>
              </a:rPr>
              <a:t>ncce.io/net1-3-s</a:t>
            </a:r>
            <a:r>
              <a:rPr lang="en" sz="900">
                <a:solidFill>
                  <a:srgbClr val="666666"/>
                </a:solidFill>
                <a:latin typeface="Quicksand"/>
                <a:ea typeface="Quicksand"/>
                <a:cs typeface="Quicksand"/>
                <a:sym typeface="Quicksand"/>
              </a:rPr>
              <a:t>. Resources are updated regularly — please check that you are using the latest version.</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 sz="900">
                <a:solidFill>
                  <a:srgbClr val="666666"/>
                </a:solidFill>
                <a:latin typeface="Quicksand"/>
                <a:ea typeface="Quicksand"/>
                <a:cs typeface="Quicksand"/>
                <a:sym typeface="Quicksand"/>
              </a:rPr>
              <a:t>This resource is licensed under the Open Government Licence, version 3. For more information on this licence, see </a:t>
            </a:r>
            <a:r>
              <a:rPr lang="en" sz="900" u="sng">
                <a:solidFill>
                  <a:schemeClr val="hlink"/>
                </a:solidFill>
                <a:latin typeface="Quicksand"/>
                <a:ea typeface="Quicksand"/>
                <a:cs typeface="Quicksand"/>
                <a:sym typeface="Quicksand"/>
                <a:hlinkClick r:id="rId4"/>
              </a:rPr>
              <a:t>ncce.io/ogl</a:t>
            </a:r>
            <a:r>
              <a:rPr lang="en" sz="900">
                <a:solidFill>
                  <a:srgbClr val="666666"/>
                </a:solidFill>
                <a:latin typeface="Quicksand"/>
                <a:ea typeface="Quicksand"/>
                <a:cs typeface="Quicksand"/>
                <a:sym typeface="Quicksand"/>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0ed4969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0ed4969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Ask the question: “Which do you think has the highest and the lowest bandwidth? Broadband, 3G, or 4G?”</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Speed test icon source: </a:t>
            </a:r>
            <a:r>
              <a:rPr lang="en" u="sng">
                <a:solidFill>
                  <a:schemeClr val="hlink"/>
                </a:solidFill>
                <a:hlinkClick r:id="rId3"/>
              </a:rPr>
              <a:t>https://upload.wikimedia.org/wikipedia/commons/thumb/4/4a/Speed_ballonicon2.svg/480px-Speed_ballonicon2.svg.png</a:t>
            </a: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0ed4969e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0ed4969e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The answer is: 3G has the lowest bandwidth, and broadband has the highest bandwidth. Confirm that the learners understand the terms ‘download’ and ‘upload’, and then pose another question: “Upload speeds are usually much slower than download speeds. Why?”.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Mobile broadband typical speeds taken from: </a:t>
            </a:r>
            <a:r>
              <a:rPr lang="en" u="sng">
                <a:solidFill>
                  <a:schemeClr val="hlink"/>
                </a:solidFill>
                <a:latin typeface="Quicksand"/>
                <a:ea typeface="Quicksand"/>
                <a:cs typeface="Quicksand"/>
                <a:sym typeface="Quicksand"/>
                <a:hlinkClick r:id="rId3"/>
              </a:rPr>
              <a:t>https://www.4g.co.uk/how-fast-is-4g/</a:t>
            </a: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Broadband speeds taken from: </a:t>
            </a:r>
            <a:r>
              <a:rPr lang="en" u="sng">
                <a:solidFill>
                  <a:schemeClr val="hlink"/>
                </a:solidFill>
                <a:latin typeface="Quicksand"/>
                <a:ea typeface="Quicksand"/>
                <a:cs typeface="Quicksand"/>
                <a:sym typeface="Quicksand"/>
                <a:hlinkClick r:id="rId4"/>
              </a:rPr>
              <a:t>https://www.trustedreviews.com/news/uk-broadband-speed-average-2018-3470469</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f4e0862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f4e0862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0ed4969e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0ed4969e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Quicksand"/>
                <a:ea typeface="Quicksand"/>
                <a:cs typeface="Quicksand"/>
                <a:sym typeface="Quicksand"/>
              </a:rPr>
              <a:t>Note: </a:t>
            </a:r>
            <a:r>
              <a:rPr lang="en">
                <a:latin typeface="Quicksand"/>
                <a:ea typeface="Quicksand"/>
                <a:cs typeface="Quicksand"/>
                <a:sym typeface="Quicksand"/>
              </a:rPr>
              <a:t>This is a recommended activity, but if previous activities have overrun, then you could miss out this activity without affecting the learning objectives.</a:t>
            </a:r>
            <a:endParaRPr>
              <a:latin typeface="Quicksand"/>
              <a:ea typeface="Quicksand"/>
              <a:cs typeface="Quicksand"/>
              <a:sym typeface="Quicksand"/>
            </a:endParaRPr>
          </a:p>
          <a:p>
            <a:pPr marL="0" lvl="0" indent="0" algn="l" rtl="0">
              <a:lnSpc>
                <a:spcPct val="115000"/>
              </a:lnSpc>
              <a:spcBef>
                <a:spcPts val="0"/>
              </a:spcBef>
              <a:spcAft>
                <a:spcPts val="0"/>
              </a:spcAft>
              <a:buNone/>
            </a:pPr>
            <a:endParaRPr>
              <a:solidFill>
                <a:srgbClr val="222222"/>
              </a:solidFill>
              <a:highlight>
                <a:srgbClr val="FFFFFF"/>
              </a:highlight>
              <a:latin typeface="Quicksand"/>
              <a:ea typeface="Quicksand"/>
              <a:cs typeface="Quicksand"/>
              <a:sym typeface="Quicksand"/>
            </a:endParaRPr>
          </a:p>
          <a:p>
            <a:pPr marL="0" lvl="0" indent="0" algn="l" rtl="0">
              <a:lnSpc>
                <a:spcPct val="115000"/>
              </a:lnSpc>
              <a:spcBef>
                <a:spcPts val="0"/>
              </a:spcBef>
              <a:spcAft>
                <a:spcPts val="0"/>
              </a:spcAft>
              <a:buNone/>
            </a:pPr>
            <a:r>
              <a:rPr lang="en">
                <a:solidFill>
                  <a:srgbClr val="222222"/>
                </a:solidFill>
                <a:highlight>
                  <a:srgbClr val="FFFFFF"/>
                </a:highlight>
                <a:latin typeface="Quicksand"/>
                <a:ea typeface="Quicksand"/>
                <a:cs typeface="Quicksand"/>
                <a:sym typeface="Quicksand"/>
              </a:rPr>
              <a:t>speedtest.net is a website that provides free analysis of internet performance. Learners can test their current connection and view their upload and download rate in Mbps. </a:t>
            </a:r>
            <a:endParaRPr>
              <a:solidFill>
                <a:srgbClr val="222222"/>
              </a:solidFill>
              <a:highlight>
                <a:srgbClr val="FFFFFF"/>
              </a:highlight>
              <a:latin typeface="Quicksand"/>
              <a:ea typeface="Quicksand"/>
              <a:cs typeface="Quicksand"/>
              <a:sym typeface="Quicksand"/>
            </a:endParaRPr>
          </a:p>
          <a:p>
            <a:pPr marL="0" lvl="0" indent="0" algn="l" rtl="0">
              <a:lnSpc>
                <a:spcPct val="115000"/>
              </a:lnSpc>
              <a:spcBef>
                <a:spcPts val="0"/>
              </a:spcBef>
              <a:spcAft>
                <a:spcPts val="0"/>
              </a:spcAft>
              <a:buNone/>
            </a:pPr>
            <a:endParaRPr>
              <a:solidFill>
                <a:srgbClr val="222222"/>
              </a:solidFill>
              <a:highlight>
                <a:srgbClr val="FFFFFF"/>
              </a:highlight>
              <a:latin typeface="Quicksand"/>
              <a:ea typeface="Quicksand"/>
              <a:cs typeface="Quicksand"/>
              <a:sym typeface="Quicksand"/>
            </a:endParaRPr>
          </a:p>
          <a:p>
            <a:pPr marL="0" lvl="0" indent="0" algn="l" rtl="0">
              <a:lnSpc>
                <a:spcPct val="115000"/>
              </a:lnSpc>
              <a:spcBef>
                <a:spcPts val="0"/>
              </a:spcBef>
              <a:spcAft>
                <a:spcPts val="0"/>
              </a:spcAft>
              <a:buNone/>
            </a:pPr>
            <a:r>
              <a:rPr lang="en">
                <a:solidFill>
                  <a:srgbClr val="222222"/>
                </a:solidFill>
                <a:highlight>
                  <a:srgbClr val="FFFFFF"/>
                </a:highlight>
                <a:latin typeface="Quicksand"/>
                <a:ea typeface="Quicksand"/>
                <a:cs typeface="Quicksand"/>
                <a:sym typeface="Quicksand"/>
              </a:rPr>
              <a:t>When learners have run the test, ask them to pay particular attention to the upload and download speed. Ask them to think about their answers to the following questions: </a:t>
            </a:r>
            <a:endParaRPr b="1">
              <a:solidFill>
                <a:schemeClr val="dk1"/>
              </a:solidFill>
              <a:latin typeface="Quicksand"/>
              <a:ea typeface="Quicksand"/>
              <a:cs typeface="Quicksand"/>
              <a:sym typeface="Quicksand"/>
            </a:endParaRPr>
          </a:p>
          <a:p>
            <a:pPr marL="457200" lvl="0" indent="-298450" algn="l" rtl="0">
              <a:lnSpc>
                <a:spcPct val="115000"/>
              </a:lnSpc>
              <a:spcBef>
                <a:spcPts val="0"/>
              </a:spcBef>
              <a:spcAft>
                <a:spcPts val="0"/>
              </a:spcAft>
              <a:buClr>
                <a:srgbClr val="5B5BA5"/>
              </a:buClr>
              <a:buSzPts val="1100"/>
              <a:buFont typeface="Quicksand"/>
              <a:buChar char="●"/>
            </a:pPr>
            <a:r>
              <a:rPr lang="en">
                <a:solidFill>
                  <a:schemeClr val="dk1"/>
                </a:solidFill>
                <a:latin typeface="Quicksand"/>
                <a:ea typeface="Quicksand"/>
                <a:cs typeface="Quicksand"/>
                <a:sym typeface="Quicksand"/>
              </a:rPr>
              <a:t>Are your speeds the same as your neighbours? If not, why might that be?</a:t>
            </a:r>
            <a:endParaRPr>
              <a:solidFill>
                <a:schemeClr val="dk1"/>
              </a:solidFill>
              <a:latin typeface="Quicksand"/>
              <a:ea typeface="Quicksand"/>
              <a:cs typeface="Quicksand"/>
              <a:sym typeface="Quicksand"/>
            </a:endParaRPr>
          </a:p>
          <a:p>
            <a:pPr marL="457200" lvl="0" indent="-298450" algn="l" rtl="0">
              <a:lnSpc>
                <a:spcPct val="115000"/>
              </a:lnSpc>
              <a:spcBef>
                <a:spcPts val="0"/>
              </a:spcBef>
              <a:spcAft>
                <a:spcPts val="0"/>
              </a:spcAft>
              <a:buClr>
                <a:srgbClr val="5B5BA5"/>
              </a:buClr>
              <a:buSzPts val="1100"/>
              <a:buFont typeface="Quicksand"/>
              <a:buChar char="●"/>
            </a:pPr>
            <a:r>
              <a:rPr lang="en">
                <a:solidFill>
                  <a:schemeClr val="dk1"/>
                </a:solidFill>
                <a:latin typeface="Quicksand"/>
                <a:ea typeface="Quicksand"/>
                <a:cs typeface="Quicksand"/>
                <a:sym typeface="Quicksand"/>
              </a:rPr>
              <a:t>If we were all watching YouTube at the same time, would this change the result?</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b="1">
                <a:solidFill>
                  <a:schemeClr val="dk1"/>
                </a:solidFill>
                <a:latin typeface="Quicksand"/>
                <a:ea typeface="Quicksand"/>
                <a:cs typeface="Quicksand"/>
                <a:sym typeface="Quicksand"/>
              </a:rPr>
              <a:t>Answers:</a:t>
            </a:r>
            <a:endParaRPr b="1">
              <a:solidFill>
                <a:schemeClr val="dk1"/>
              </a:solidFill>
              <a:latin typeface="Quicksand"/>
              <a:ea typeface="Quicksand"/>
              <a:cs typeface="Quicksand"/>
              <a:sym typeface="Quicksand"/>
            </a:endParaRPr>
          </a:p>
          <a:p>
            <a:pPr marL="457200" lvl="0" indent="-298450" algn="l" rtl="0">
              <a:lnSpc>
                <a:spcPct val="115000"/>
              </a:lnSpc>
              <a:spcBef>
                <a:spcPts val="0"/>
              </a:spcBef>
              <a:spcAft>
                <a:spcPts val="0"/>
              </a:spcAft>
              <a:buClr>
                <a:srgbClr val="5B5BA5"/>
              </a:buClr>
              <a:buSzPts val="1100"/>
              <a:buFont typeface="Quicksand"/>
              <a:buChar char="●"/>
            </a:pPr>
            <a:r>
              <a:rPr lang="en">
                <a:solidFill>
                  <a:schemeClr val="dk1"/>
                </a:solidFill>
                <a:latin typeface="Quicksand"/>
                <a:ea typeface="Quicksand"/>
                <a:cs typeface="Quicksand"/>
                <a:sym typeface="Quicksand"/>
              </a:rPr>
              <a:t>It is likely that learners have similar speeds, but they could vary. Some might be slower than others due to being further away from the hub connecting all of the machines to the router. An individual PC might have a damaged cable.</a:t>
            </a:r>
            <a:endParaRPr>
              <a:solidFill>
                <a:schemeClr val="dk1"/>
              </a:solidFill>
              <a:latin typeface="Quicksand"/>
              <a:ea typeface="Quicksand"/>
              <a:cs typeface="Quicksand"/>
              <a:sym typeface="Quicksand"/>
            </a:endParaRPr>
          </a:p>
          <a:p>
            <a:pPr marL="457200" lvl="0" indent="-298450" algn="l" rtl="0">
              <a:lnSpc>
                <a:spcPct val="115000"/>
              </a:lnSpc>
              <a:spcBef>
                <a:spcPts val="0"/>
              </a:spcBef>
              <a:spcAft>
                <a:spcPts val="0"/>
              </a:spcAft>
              <a:buClr>
                <a:srgbClr val="5B5BA5"/>
              </a:buClr>
              <a:buSzPts val="1100"/>
              <a:buFont typeface="Quicksand"/>
              <a:buChar char="●"/>
            </a:pPr>
            <a:r>
              <a:rPr lang="en">
                <a:solidFill>
                  <a:schemeClr val="dk1"/>
                </a:solidFill>
                <a:latin typeface="Quicksand"/>
                <a:ea typeface="Quicksand"/>
                <a:cs typeface="Quicksand"/>
                <a:sym typeface="Quicksand"/>
              </a:rPr>
              <a:t>If all of the learners were watching videos on YouTube at the same time, all available bandwidth would be used and split across all of the learners’ PCs. As a result, download speeds would be much slower.  </a:t>
            </a:r>
            <a:endParaRPr>
              <a:solidFill>
                <a:schemeClr val="dk1"/>
              </a:solidFill>
              <a:latin typeface="Quicksand"/>
              <a:ea typeface="Quicksand"/>
              <a:cs typeface="Quicksand"/>
              <a:sym typeface="Quicksand"/>
            </a:endParaRPr>
          </a:p>
          <a:p>
            <a:pPr marL="0" lvl="0" indent="0" algn="l" rtl="0">
              <a:lnSpc>
                <a:spcPct val="115000"/>
              </a:lnSpc>
              <a:spcBef>
                <a:spcPts val="1400"/>
              </a:spcBef>
              <a:spcAft>
                <a:spcPts val="0"/>
              </a:spcAft>
              <a:buNone/>
            </a:pPr>
            <a:r>
              <a:rPr lang="en">
                <a:latin typeface="Quicksand"/>
                <a:ea typeface="Quicksand"/>
                <a:cs typeface="Quicksand"/>
                <a:sym typeface="Quicksand"/>
              </a:rPr>
              <a:t>Speed test image source: </a:t>
            </a:r>
            <a:r>
              <a:rPr lang="en" u="sng">
                <a:solidFill>
                  <a:schemeClr val="hlink"/>
                </a:solidFill>
                <a:hlinkClick r:id="rId3"/>
              </a:rPr>
              <a:t>https://commons.wikimedia.org/wiki/File:Jio4G_SpeedTest.jpg</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0ed4969e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0ed4969e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Give learners an insight into our future. It is almost certain that bandwidth will continue to improve significantly. 5G has just been released and is growing in popularity. It has the capability to reach speeds of 10 Gbps.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5G image source: </a:t>
            </a:r>
            <a:r>
              <a:rPr lang="en" u="sng">
                <a:solidFill>
                  <a:schemeClr val="hlink"/>
                </a:solidFill>
                <a:latin typeface="Quicksand"/>
                <a:ea typeface="Quicksand"/>
                <a:cs typeface="Quicksand"/>
                <a:sym typeface="Quicksand"/>
                <a:hlinkClick r:id="rId3"/>
              </a:rPr>
              <a:t>https://pixabay.com/illustrations/accessibility-browsing-5g-business-3570138/</a:t>
            </a: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5G speed data taken from: </a:t>
            </a:r>
            <a:r>
              <a:rPr lang="en" u="sng">
                <a:solidFill>
                  <a:schemeClr val="hlink"/>
                </a:solidFill>
                <a:latin typeface="Quicksand"/>
                <a:ea typeface="Quicksand"/>
                <a:cs typeface="Quicksand"/>
                <a:sym typeface="Quicksand"/>
                <a:hlinkClick r:id="rId4"/>
              </a:rPr>
              <a:t>https://5g.co.uk/guides/how-fast-is-5g/</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0ed4969e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0ed4969e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82828"/>
                </a:solidFill>
                <a:highlight>
                  <a:srgbClr val="FFFFFF"/>
                </a:highlight>
                <a:latin typeface="Quicksand"/>
                <a:ea typeface="Quicksand"/>
                <a:cs typeface="Quicksand"/>
                <a:sym typeface="Quicksand"/>
              </a:rPr>
              <a:t>Ask learners if they have seen this icon before and if so, when and why they think it occurred.</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f4e0862e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3f4e0862e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82828"/>
                </a:solidFill>
                <a:highlight>
                  <a:srgbClr val="FFFFFF"/>
                </a:highlight>
                <a:latin typeface="Quicksand"/>
                <a:ea typeface="Quicksand"/>
                <a:cs typeface="Quicksand"/>
                <a:sym typeface="Quicksand"/>
              </a:rPr>
              <a:t>Think of your internet connection as a pipe, but instead of water, it’s carrying digital data. If you see the icon shown here, it means that your connection is too narrow and the data it carries is not coming through quickly enough to keep up with your activity. An example might be when you are watching a film on Netflix and it pauses, and you have to wait for a period of time before it starts again. If this occurs a lot, you might need to change your internet package to one with more bandwidth. </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0ed4969e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60ed4969e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Ask learners to refer to the worksheet. For this activity, they will be given a list of online activities. They need to categorise the activities between light, medium, and high internet use. </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The answers are as follows:</a:t>
            </a:r>
            <a:endParaRPr>
              <a:solidFill>
                <a:schemeClr val="dk1"/>
              </a:solidFill>
              <a:latin typeface="Quicksand"/>
              <a:ea typeface="Quicksand"/>
              <a:cs typeface="Quicksand"/>
              <a:sym typeface="Quicksand"/>
            </a:endParaRPr>
          </a:p>
          <a:p>
            <a:pPr marL="457200" lvl="0" indent="-298450" algn="l" rtl="0">
              <a:lnSpc>
                <a:spcPct val="115000"/>
              </a:lnSpc>
              <a:spcBef>
                <a:spcPts val="0"/>
              </a:spcBef>
              <a:spcAft>
                <a:spcPts val="0"/>
              </a:spcAft>
              <a:buClr>
                <a:srgbClr val="5B5BA5"/>
              </a:buClr>
              <a:buSzPts val="1100"/>
              <a:buFont typeface="Quicksand"/>
              <a:buChar char="●"/>
            </a:pPr>
            <a:r>
              <a:rPr lang="en">
                <a:solidFill>
                  <a:schemeClr val="dk1"/>
                </a:solidFill>
                <a:latin typeface="Quicksand"/>
                <a:ea typeface="Quicksand"/>
                <a:cs typeface="Quicksand"/>
                <a:sym typeface="Quicksand"/>
              </a:rPr>
              <a:t>Light internet use: reading online news, checking the weather</a:t>
            </a:r>
            <a:endParaRPr>
              <a:solidFill>
                <a:schemeClr val="dk1"/>
              </a:solidFill>
              <a:latin typeface="Quicksand"/>
              <a:ea typeface="Quicksand"/>
              <a:cs typeface="Quicksand"/>
              <a:sym typeface="Quicksand"/>
            </a:endParaRPr>
          </a:p>
          <a:p>
            <a:pPr marL="457200" lvl="0" indent="-298450" algn="l" rtl="0">
              <a:lnSpc>
                <a:spcPct val="115000"/>
              </a:lnSpc>
              <a:spcBef>
                <a:spcPts val="0"/>
              </a:spcBef>
              <a:spcAft>
                <a:spcPts val="0"/>
              </a:spcAft>
              <a:buClr>
                <a:srgbClr val="5B5BA5"/>
              </a:buClr>
              <a:buSzPts val="1100"/>
              <a:buFont typeface="Quicksand"/>
              <a:buChar char="●"/>
            </a:pPr>
            <a:r>
              <a:rPr lang="en">
                <a:solidFill>
                  <a:schemeClr val="dk1"/>
                </a:solidFill>
                <a:latin typeface="Quicksand"/>
                <a:ea typeface="Quicksand"/>
                <a:cs typeface="Quicksand"/>
                <a:sym typeface="Quicksand"/>
              </a:rPr>
              <a:t>Medium internet use: checking social media, emailing regularly</a:t>
            </a:r>
            <a:endParaRPr>
              <a:solidFill>
                <a:schemeClr val="dk1"/>
              </a:solidFill>
              <a:latin typeface="Quicksand"/>
              <a:ea typeface="Quicksand"/>
              <a:cs typeface="Quicksand"/>
              <a:sym typeface="Quicksand"/>
            </a:endParaRPr>
          </a:p>
          <a:p>
            <a:pPr marL="457200" lvl="0" indent="-298450" algn="l" rtl="0">
              <a:lnSpc>
                <a:spcPct val="115000"/>
              </a:lnSpc>
              <a:spcBef>
                <a:spcPts val="0"/>
              </a:spcBef>
              <a:spcAft>
                <a:spcPts val="0"/>
              </a:spcAft>
              <a:buClr>
                <a:srgbClr val="5B5BA5"/>
              </a:buClr>
              <a:buSzPts val="1100"/>
              <a:buFont typeface="Quicksand"/>
              <a:buChar char="●"/>
            </a:pPr>
            <a:r>
              <a:rPr lang="en">
                <a:solidFill>
                  <a:schemeClr val="dk1"/>
                </a:solidFill>
                <a:latin typeface="Quicksand"/>
                <a:ea typeface="Quicksand"/>
                <a:cs typeface="Quicksand"/>
                <a:sym typeface="Quicksand"/>
              </a:rPr>
              <a:t>High internet use: online gaming, a vlogger uploading videos to YouTube daily</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0ed4969e5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0ed4969e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3f4e0862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3f4e0862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It is expected at this stage that learners would identify that portability is a key advantage of a wireless network. A key disadvantage of a wired network is the cables themselves, and the fact that they could be a trip hazard, or just unsightly.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eb07e6303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5eb07e630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Learners should review the image. Within the image are seven devices (router, desktop PC, printer, TV, games console, tablet, and mobile phone). Learners should discuss with one another whether each device would connect to a network in the home through wires or wirelessly.</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It is likely that learners will have different opinions on a few devices, such as the printer, games console, and TV. These devices could be set up either using wires or wirelessly in the learners’ homes. This will be discussed on the next slide. </a:t>
            </a:r>
            <a:endParaRPr>
              <a:latin typeface="Quicksand"/>
              <a:ea typeface="Quicksand"/>
              <a:cs typeface="Quicksand"/>
              <a:sym typeface="Quicksan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3f4e0862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3f4e0862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Ask learners to refer to the worksheet and complete the ‘Wired versus wireless’ activity, in which they need to identify a number of advantages and disadvantages to both wired and wireless networks. Twelve statements are provided and six of these have been completed already as examples. Learners need to copy and paste the remaining six statements into one of two tables (wired or wireless) and in each table, identify whether it is an advantage or a disadvantage.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3f4e086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3f4e086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Wired networks</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Advantages:</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Faster connection (little to no interference)</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Higher bandwidth — without interference, the connection speed is consistent. Also, the technology provides a greater bandwidth. </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Better security — data sent across a wired network can only be accessed by devices attached to that network</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Disadvantages: </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Cables can be a trip hazard and look unpleasant — this becomes a greater problem the more devices you add</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It is more expensive and time-consuming to add devices, as each device needs cables</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Devices are in fixed positions (no portability) — this is a major disadvantage and gives users far less freedom to move around with their device; machines will be restricted to a fixed location</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3f4e0862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3f4e0862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Wireless networks</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Advantages:</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No trailing wires/no trip hazard — networks are unclustered and the connections are invisible, as they occur using radio waves</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It is quick and cheap to connect new devices — devices simply have to search for the name of the wireless network and then connect to it (sometimes a password is required) </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Allows portability — this is the main advantage; you can move freely with your devices (as long as you remain in range)</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Disadvantages: </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Lower bandwidth — wireless networks suffer from interference. This could be from neighbouring wireless signals, among others. This lowers the overall bandwidth. </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Wireless connections can be weakened by walls and ceilings, causing dropped signals and lower speeds</a:t>
            </a:r>
            <a:endParaRPr sz="1350">
              <a:highlight>
                <a:srgbClr val="FFFFFF"/>
              </a:highlight>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Less secure — data sent across a wireless network can be intercepted more easily</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f4e0862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3f4e0862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Ask learners to complete the ‘Wired or wireless?’ activity in their worksheets. Six scenarios have been provided. Learners should read through each scenario carefully and identify whether they would be best served with a wired network or a wireless network. </a:t>
            </a:r>
            <a:endParaRPr>
              <a:solidFill>
                <a:schemeClr val="dk1"/>
              </a:solidFill>
              <a:latin typeface="Quicksand"/>
              <a:ea typeface="Quicksand"/>
              <a:cs typeface="Quicksand"/>
              <a:sym typeface="Quicksan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3f4e0862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3f4e0862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Wireless:</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The restaurant: The tablets are portable. It would be very impractical to have wires connected from the screen in the kitchen to each tablet. </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The cafe: The devices that customers bring to the cafe are portable. It is simpler to connect devices to a wireless network. </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The family: Family members move around the house. They will be using portable devices.</a:t>
            </a:r>
            <a:endParaRPr>
              <a:latin typeface="Quicksand"/>
              <a:ea typeface="Quicksand"/>
              <a:cs typeface="Quicksand"/>
              <a:sym typeface="Quicksand"/>
            </a:endParaRPr>
          </a:p>
          <a:p>
            <a:pPr marL="45720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Wired:</a:t>
            </a:r>
            <a:endParaRPr>
              <a:latin typeface="Quicksand"/>
              <a:ea typeface="Quicksand"/>
              <a:cs typeface="Quicksand"/>
              <a:sym typeface="Quicksand"/>
            </a:endParaRPr>
          </a:p>
          <a:p>
            <a:pPr marL="457200" lvl="0" indent="-298450" algn="l" rtl="0">
              <a:spcBef>
                <a:spcPts val="0"/>
              </a:spcBef>
              <a:spcAft>
                <a:spcPts val="0"/>
              </a:spcAft>
              <a:buClr>
                <a:srgbClr val="5B5BA5"/>
              </a:buClr>
              <a:buSzPts val="1100"/>
              <a:buFont typeface="Quicksand"/>
              <a:buChar char="●"/>
            </a:pPr>
            <a:r>
              <a:rPr lang="en">
                <a:latin typeface="Quicksand"/>
                <a:ea typeface="Quicksand"/>
                <a:cs typeface="Quicksand"/>
                <a:sym typeface="Quicksand"/>
              </a:rPr>
              <a:t>The office: Office workers have their own area in which they work on the computers. They do not need to have portable devices. </a:t>
            </a:r>
            <a:endParaRPr>
              <a:latin typeface="Quicksand"/>
              <a:ea typeface="Quicksand"/>
              <a:cs typeface="Quicksand"/>
              <a:sym typeface="Quicksand"/>
            </a:endParaRPr>
          </a:p>
          <a:p>
            <a:pPr marL="457200" lvl="0" indent="-298450" algn="l" rtl="0">
              <a:lnSpc>
                <a:spcPct val="115000"/>
              </a:lnSpc>
              <a:spcBef>
                <a:spcPts val="0"/>
              </a:spcBef>
              <a:spcAft>
                <a:spcPts val="0"/>
              </a:spcAft>
              <a:buClr>
                <a:srgbClr val="5B5BA5"/>
              </a:buClr>
              <a:buSzPts val="1100"/>
              <a:buFont typeface="Quicksand"/>
              <a:buChar char="●"/>
            </a:pPr>
            <a:r>
              <a:rPr lang="en">
                <a:latin typeface="Quicksand"/>
                <a:ea typeface="Quicksand"/>
                <a:cs typeface="Quicksand"/>
                <a:sym typeface="Quicksand"/>
              </a:rPr>
              <a:t>The vlogger: Uploading videos and online gaming are activities that require greater bandwidth. </a:t>
            </a:r>
            <a:endParaRPr>
              <a:latin typeface="Quicksand"/>
              <a:ea typeface="Quicksand"/>
              <a:cs typeface="Quicksand"/>
              <a:sym typeface="Quicksand"/>
            </a:endParaRPr>
          </a:p>
          <a:p>
            <a:pPr marL="457200" lvl="0" indent="-298450" algn="l" rtl="0">
              <a:lnSpc>
                <a:spcPct val="115000"/>
              </a:lnSpc>
              <a:spcBef>
                <a:spcPts val="0"/>
              </a:spcBef>
              <a:spcAft>
                <a:spcPts val="0"/>
              </a:spcAft>
              <a:buClr>
                <a:srgbClr val="5B5BA5"/>
              </a:buClr>
              <a:buSzPts val="1100"/>
              <a:buFont typeface="Quicksand"/>
              <a:buChar char="●"/>
            </a:pPr>
            <a:r>
              <a:rPr lang="en">
                <a:latin typeface="Quicksand"/>
                <a:ea typeface="Quicksand"/>
                <a:cs typeface="Quicksand"/>
                <a:sym typeface="Quicksand"/>
              </a:rPr>
              <a:t>The primary school: The computers are fixed to desks in two classrooms. It would be simple to wire these to hubs.</a:t>
            </a:r>
            <a:endParaRPr>
              <a:latin typeface="Quicksand"/>
              <a:ea typeface="Quicksand"/>
              <a:cs typeface="Quicksand"/>
              <a:sym typeface="Quicksan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f2d03bb3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f2d03bb3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Give learners the exit ticket at the end of the lesson. Learners are to spend the remaining minutes answering the question. Collect the tickets in at the end of the lesson and review the answers. </a:t>
            </a:r>
            <a:endParaRPr>
              <a:latin typeface="Quicksand"/>
              <a:ea typeface="Quicksand"/>
              <a:cs typeface="Quicksand"/>
              <a:sym typeface="Quicksand"/>
            </a:endParaRPr>
          </a:p>
          <a:p>
            <a:pPr marL="0" lvl="0" indent="0" algn="l" rtl="0">
              <a:spcBef>
                <a:spcPts val="0"/>
              </a:spcBef>
              <a:spcAft>
                <a:spcPts val="0"/>
              </a:spcAft>
              <a:buNone/>
            </a:pPr>
            <a:endParaRPr/>
          </a:p>
          <a:p>
            <a:pPr marL="0" lvl="0" indent="0" algn="l" rtl="0">
              <a:spcBef>
                <a:spcPts val="0"/>
              </a:spcBef>
              <a:spcAft>
                <a:spcPts val="0"/>
              </a:spcAft>
              <a:buNone/>
            </a:pPr>
            <a:r>
              <a:rPr lang="en">
                <a:latin typeface="Quicksand"/>
                <a:ea typeface="Quicksand"/>
                <a:cs typeface="Quicksand"/>
                <a:sym typeface="Quicksand"/>
              </a:rPr>
              <a:t>Ticket image source: </a:t>
            </a:r>
            <a:r>
              <a:rPr lang="en" u="sng">
                <a:solidFill>
                  <a:schemeClr val="hlink"/>
                </a:solidFill>
                <a:latin typeface="Quicksand"/>
                <a:ea typeface="Quicksand"/>
                <a:cs typeface="Quicksand"/>
                <a:sym typeface="Quicksand"/>
                <a:hlinkClick r:id="rId3"/>
              </a:rPr>
              <a:t>https://pixabay.com/vectors/ticket-yellow-pass-admit-admission-303706/</a:t>
            </a:r>
            <a:endParaRPr>
              <a:latin typeface="Quicksand"/>
              <a:ea typeface="Quicksand"/>
              <a:cs typeface="Quicksand"/>
              <a:sym typeface="Quicksan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eb07e6303_5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eb07e6303_5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065bc4ec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065bc4ec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A number of devices could be connected through wires or wirelessly. This may, in fact, be the case between different learners. Both will work in either setting. However, some devices might be better suited to a wired connection compared to a wireless connection. Ask the learners why it might be best for a games console to use a wired connection.</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Learners may identify that a wired connection is better. They may use words like “stronger” or “quicker” or “faster”. Inform learners that you will address this in more detail later on in the lesson. </a:t>
            </a:r>
            <a:endParaRPr>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eb07e6303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eb07e6303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eb07e6303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eb07e6303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The most popular examples of wireless technologies are Bluetooth, WiFi, 3G, and 4G.  </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Other examples are: infrared, satellite, microwave, radio</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Image sources:</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Ethernet cable Image: </a:t>
            </a:r>
            <a:r>
              <a:rPr lang="en" u="sng">
                <a:solidFill>
                  <a:schemeClr val="hlink"/>
                </a:solidFill>
                <a:latin typeface="Quicksand"/>
                <a:ea typeface="Quicksand"/>
                <a:cs typeface="Quicksand"/>
                <a:sym typeface="Quicksand"/>
                <a:hlinkClick r:id="rId3"/>
              </a:rPr>
              <a:t>https://pixabay.com/vectors/ethernet-internet-lan-network-1294340/</a:t>
            </a: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Wireless Image:</a:t>
            </a:r>
            <a:r>
              <a:rPr lang="en">
                <a:uFill>
                  <a:noFill/>
                </a:uFill>
                <a:latin typeface="Quicksand"/>
                <a:ea typeface="Quicksand"/>
                <a:cs typeface="Quicksand"/>
                <a:sym typeface="Quicksand"/>
                <a:hlinkClick r:id="rId4"/>
              </a:rPr>
              <a:t> </a:t>
            </a:r>
            <a:r>
              <a:rPr lang="en" u="sng">
                <a:solidFill>
                  <a:schemeClr val="hlink"/>
                </a:solidFill>
                <a:hlinkClick r:id="rId5"/>
              </a:rPr>
              <a:t>https://pixabay.com/vectors/radiation-ionizing-wifi-wlan-297286/</a:t>
            </a:r>
            <a:endParaRPr u="sng">
              <a:solidFill>
                <a:schemeClr val="hlink"/>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3e0022b9a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3e0022b9a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Popular examples of wireless technologies are Bluetooth, WiFi, 3G, and 4G. Bluetooth is a wireless technology for transferring data over short distances (e.g. Bluetooth headphones paired to a mobile phone to listen to music). WiFi allows computers, smartphones, or other networkable devices to connect to the internet or communicate with each other without wires. </a:t>
            </a:r>
            <a:r>
              <a:rPr lang="en">
                <a:solidFill>
                  <a:srgbClr val="222222"/>
                </a:solidFill>
                <a:highlight>
                  <a:srgbClr val="FFFFFF"/>
                </a:highlight>
                <a:latin typeface="Quicksand"/>
                <a:ea typeface="Quicksand"/>
                <a:cs typeface="Quicksand"/>
                <a:sym typeface="Quicksand"/>
              </a:rPr>
              <a:t>3G and 4G are both wireless mobile phone technologies.</a:t>
            </a:r>
            <a:r>
              <a:rPr lang="en">
                <a:solidFill>
                  <a:srgbClr val="222222"/>
                </a:solidFill>
                <a:highlight>
                  <a:srgbClr val="FFFFFF"/>
                </a:highlight>
              </a:rPr>
              <a:t> </a:t>
            </a:r>
            <a:r>
              <a:rPr lang="en">
                <a:solidFill>
                  <a:schemeClr val="dk1"/>
                </a:solidFill>
                <a:latin typeface="Quicksand"/>
                <a:ea typeface="Quicksand"/>
                <a:cs typeface="Quicksand"/>
                <a:sym typeface="Quicksand"/>
              </a:rPr>
              <a:t>There are many others, and learners may have suggested any number of wireless technologies.  Other popular examples include infrared, satellite, microwave, and radio.</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Learners are asked what the difference is between 3G and 4G. Learners just need to think about their answer at this stage. This question is revisited later on. </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WiFi image source: </a:t>
            </a:r>
            <a:r>
              <a:rPr lang="en" u="sng">
                <a:solidFill>
                  <a:schemeClr val="hlink"/>
                </a:solidFill>
                <a:latin typeface="Quicksand"/>
                <a:ea typeface="Quicksand"/>
                <a:cs typeface="Quicksand"/>
                <a:sym typeface="Quicksand"/>
                <a:hlinkClick r:id="rId3"/>
              </a:rPr>
              <a:t>https://pixabay.com/vectors/wlan-signal-black-wireless-network-303722/</a:t>
            </a:r>
            <a:endParaRPr u="sng">
              <a:solidFill>
                <a:schemeClr val="hlink"/>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3dd71228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3dd71228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22222"/>
                </a:solidFill>
                <a:highlight>
                  <a:srgbClr val="FFFFFF"/>
                </a:highlight>
                <a:latin typeface="Quicksand"/>
                <a:ea typeface="Quicksand"/>
                <a:cs typeface="Quicksand"/>
                <a:sym typeface="Quicksand"/>
              </a:rPr>
              <a:t>Bandwidth is the maximum rate that data can be transferred across a connection. A common misconception is that the more bandwidth you have, the faster the data travels. This is not the case. The data still travels at the same speed, but more data can travel through at any given time.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r>
              <a:rPr lang="en">
                <a:latin typeface="Quicksand"/>
                <a:ea typeface="Quicksand"/>
                <a:cs typeface="Quicksand"/>
                <a:sym typeface="Quicksand"/>
              </a:rPr>
              <a:t>Computer icon image: </a:t>
            </a:r>
            <a:r>
              <a:rPr lang="en" u="sng">
                <a:solidFill>
                  <a:schemeClr val="hlink"/>
                </a:solidFill>
                <a:hlinkClick r:id="rId3"/>
              </a:rPr>
              <a:t>http://www.freestockphotos.biz/stockphoto/15372</a:t>
            </a: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065bc4ec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065bc4ec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50">
                <a:solidFill>
                  <a:srgbClr val="222222"/>
                </a:solidFill>
                <a:highlight>
                  <a:srgbClr val="FFFFFF"/>
                </a:highlight>
                <a:latin typeface="Quicksand"/>
                <a:ea typeface="Quicksand"/>
                <a:cs typeface="Quicksand"/>
                <a:sym typeface="Quicksand"/>
              </a:rPr>
              <a:t>Bandwidth is the maximum rate that data can be transferred across a connection. Ask the learners to ‘think, pair, share’: “Look at the 3 cables (A, B and C). Which has the greatest bandwidth?”.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sz="1800">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3f4e0862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3f4e0862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22222"/>
                </a:solidFill>
                <a:highlight>
                  <a:srgbClr val="FFFFFF"/>
                </a:highlight>
                <a:latin typeface="Quicksand"/>
                <a:ea typeface="Quicksand"/>
                <a:cs typeface="Quicksand"/>
                <a:sym typeface="Quicksand"/>
              </a:rPr>
              <a:t>Learners will hopefully identify that A has the greatest bandwidth as it has the largest internal diameter which data can travel through.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u="sng">
              <a:solidFill>
                <a:schemeClr val="hlink"/>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rgbClr val="595959"/>
              </a:solidFill>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rotWithShape="1">
          <a:blip r:embed="rId2">
            <a:alphaModFix/>
          </a:blip>
          <a:srcRect l="14223" t="14372" r="15015" b="14825"/>
          <a:stretch/>
        </p:blipFill>
        <p:spPr>
          <a:xfrm>
            <a:off x="8255175" y="4304125"/>
            <a:ext cx="694023" cy="694026"/>
          </a:xfrm>
          <a:prstGeom prst="rect">
            <a:avLst/>
          </a:prstGeom>
          <a:noFill/>
          <a:ln>
            <a:noFill/>
          </a:ln>
        </p:spPr>
      </p:pic>
      <p:sp>
        <p:nvSpPr>
          <p:cNvPr id="13" name="Google Shape;13;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 name="Google Shape;14;p2"/>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5" name="Google Shape;15;p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200" b="1"/>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26" name="Google Shape;26;p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Google Shape;29;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31" name="Google Shape;31;p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4" name="Google Shape;34;p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36" name="Google Shape;36;p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9" name="Google Shape;39;p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41" name="Google Shape;41;p7"/>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2" name="Google Shape;42;p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46" name="Google Shape;46;p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CB37-0159-323C-2BD6-7F20C1E2EC5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26687BB-675F-DF58-44B2-79FA32A3209C}"/>
              </a:ext>
            </a:extLst>
          </p:cNvPr>
          <p:cNvSpPr>
            <a:spLocks noGrp="1"/>
          </p:cNvSpPr>
          <p:nvPr>
            <p:ph type="dt" sz="half" idx="10"/>
          </p:nvPr>
        </p:nvSpPr>
        <p:spPr/>
        <p:txBody>
          <a:bodyPr/>
          <a:lstStyle/>
          <a:p>
            <a:fld id="{801743FD-7142-4C72-9664-D95FEEA996B6}" type="datetimeFigureOut">
              <a:rPr lang="en-GB" smtClean="0"/>
              <a:t>12/03/2023</a:t>
            </a:fld>
            <a:endParaRPr lang="en-GB"/>
          </a:p>
        </p:txBody>
      </p:sp>
      <p:sp>
        <p:nvSpPr>
          <p:cNvPr id="4" name="Footer Placeholder 3">
            <a:extLst>
              <a:ext uri="{FF2B5EF4-FFF2-40B4-BE49-F238E27FC236}">
                <a16:creationId xmlns:a16="http://schemas.microsoft.com/office/drawing/2014/main" id="{26092249-89E7-0B0F-6BB8-A4A831D89A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0ABE20-4D5C-50CE-435D-810B1B9DF81F}"/>
              </a:ext>
            </a:extLst>
          </p:cNvPr>
          <p:cNvSpPr>
            <a:spLocks noGrp="1"/>
          </p:cNvSpPr>
          <p:nvPr>
            <p:ph type="sldNum" sz="quarter" idx="12"/>
          </p:nvPr>
        </p:nvSpPr>
        <p:spPr/>
        <p:txBody>
          <a:bodyPr/>
          <a:lstStyle/>
          <a:p>
            <a:fld id="{B7676ABE-8E74-4F60-9BA7-0DB1C877FE4D}" type="slidenum">
              <a:rPr lang="en-GB" smtClean="0"/>
              <a:t>‹#›</a:t>
            </a:fld>
            <a:endParaRPr lang="en-GB"/>
          </a:p>
        </p:txBody>
      </p:sp>
    </p:spTree>
    <p:extLst>
      <p:ext uri="{BB962C8B-B14F-4D97-AF65-F5344CB8AC3E}">
        <p14:creationId xmlns:p14="http://schemas.microsoft.com/office/powerpoint/2010/main" val="101654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Light"/>
                <a:ea typeface="Quicksand Light"/>
                <a:cs typeface="Quicksand Light"/>
                <a:sym typeface="Quicksand Light"/>
              </a:defRPr>
            </a:lvl1pPr>
            <a:lvl2pPr lvl="1" algn="ctr" rtl="0">
              <a:buNone/>
              <a:defRPr sz="800">
                <a:solidFill>
                  <a:srgbClr val="494985"/>
                </a:solidFill>
                <a:latin typeface="Quicksand Light"/>
                <a:ea typeface="Quicksand Light"/>
                <a:cs typeface="Quicksand Light"/>
                <a:sym typeface="Quicksand Light"/>
              </a:defRPr>
            </a:lvl2pPr>
            <a:lvl3pPr lvl="2" algn="ctr" rtl="0">
              <a:buNone/>
              <a:defRPr sz="800">
                <a:solidFill>
                  <a:srgbClr val="494985"/>
                </a:solidFill>
                <a:latin typeface="Quicksand Light"/>
                <a:ea typeface="Quicksand Light"/>
                <a:cs typeface="Quicksand Light"/>
                <a:sym typeface="Quicksand Light"/>
              </a:defRPr>
            </a:lvl3pPr>
            <a:lvl4pPr lvl="3" algn="ctr" rtl="0">
              <a:buNone/>
              <a:defRPr sz="800">
                <a:solidFill>
                  <a:srgbClr val="494985"/>
                </a:solidFill>
                <a:latin typeface="Quicksand Light"/>
                <a:ea typeface="Quicksand Light"/>
                <a:cs typeface="Quicksand Light"/>
                <a:sym typeface="Quicksand Light"/>
              </a:defRPr>
            </a:lvl4pPr>
            <a:lvl5pPr lvl="4" algn="ctr" rtl="0">
              <a:buNone/>
              <a:defRPr sz="800">
                <a:solidFill>
                  <a:srgbClr val="494985"/>
                </a:solidFill>
                <a:latin typeface="Quicksand Light"/>
                <a:ea typeface="Quicksand Light"/>
                <a:cs typeface="Quicksand Light"/>
                <a:sym typeface="Quicksand Light"/>
              </a:defRPr>
            </a:lvl5pPr>
            <a:lvl6pPr lvl="5" algn="ctr" rtl="0">
              <a:buNone/>
              <a:defRPr sz="800">
                <a:solidFill>
                  <a:srgbClr val="494985"/>
                </a:solidFill>
                <a:latin typeface="Quicksand Light"/>
                <a:ea typeface="Quicksand Light"/>
                <a:cs typeface="Quicksand Light"/>
                <a:sym typeface="Quicksand Light"/>
              </a:defRPr>
            </a:lvl6pPr>
            <a:lvl7pPr lvl="6" algn="ctr" rtl="0">
              <a:buNone/>
              <a:defRPr sz="800">
                <a:solidFill>
                  <a:srgbClr val="494985"/>
                </a:solidFill>
                <a:latin typeface="Quicksand Light"/>
                <a:ea typeface="Quicksand Light"/>
                <a:cs typeface="Quicksand Light"/>
                <a:sym typeface="Quicksand Light"/>
              </a:defRPr>
            </a:lvl7pPr>
            <a:lvl8pPr lvl="7" algn="ctr" rtl="0">
              <a:buNone/>
              <a:defRPr sz="800">
                <a:solidFill>
                  <a:srgbClr val="494985"/>
                </a:solidFill>
                <a:latin typeface="Quicksand Light"/>
                <a:ea typeface="Quicksand Light"/>
                <a:cs typeface="Quicksand Light"/>
                <a:sym typeface="Quicksand Light"/>
              </a:defRPr>
            </a:lvl8pPr>
            <a:lvl9pPr lvl="8" algn="ctr"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hyperlink" Target="http://www.computingrt.co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speedtest.net/"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presentation/d/1yM_Co6bykwvty0rwbXwe_5X5KQA3oZtvO1W3Kytl25k/cop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B70E3B-DCBB-F277-75A9-E8458349C856}"/>
              </a:ext>
            </a:extLst>
          </p:cNvPr>
          <p:cNvGrpSpPr/>
          <p:nvPr/>
        </p:nvGrpSpPr>
        <p:grpSpPr>
          <a:xfrm>
            <a:off x="380521" y="1783477"/>
            <a:ext cx="3275765" cy="2751652"/>
            <a:chOff x="-1812865" y="2406210"/>
            <a:chExt cx="4367686" cy="3668869"/>
          </a:xfrm>
        </p:grpSpPr>
        <p:sp>
          <p:nvSpPr>
            <p:cNvPr id="7" name="Title 1">
              <a:extLst>
                <a:ext uri="{FF2B5EF4-FFF2-40B4-BE49-F238E27FC236}">
                  <a16:creationId xmlns:a16="http://schemas.microsoft.com/office/drawing/2014/main" id="{FE9CA390-7790-497D-FC12-ADFC1D638431}"/>
                </a:ext>
              </a:extLst>
            </p:cNvPr>
            <p:cNvSpPr txBox="1">
              <a:spLocks/>
            </p:cNvSpPr>
            <p:nvPr/>
          </p:nvSpPr>
          <p:spPr>
            <a:xfrm>
              <a:off x="373374" y="2406210"/>
              <a:ext cx="2181447" cy="49503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rgbClr val="00AD8F"/>
                  </a:solidFill>
                  <a:latin typeface="Segoe UI Light"/>
                  <a:cs typeface="Segoe UI Light"/>
                </a:rPr>
                <a:t>WORK HARD</a:t>
              </a:r>
            </a:p>
          </p:txBody>
        </p:sp>
        <p:pic>
          <p:nvPicPr>
            <p:cNvPr id="12" name="Picture 11" descr="Icon&#10;&#10;Description automatically generated">
              <a:extLst>
                <a:ext uri="{FF2B5EF4-FFF2-40B4-BE49-F238E27FC236}">
                  <a16:creationId xmlns:a16="http://schemas.microsoft.com/office/drawing/2014/main" id="{536C30F9-AA1E-E042-710C-2DED40A64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865" y="4754247"/>
              <a:ext cx="1320832" cy="1320832"/>
            </a:xfrm>
            <a:prstGeom prst="rect">
              <a:avLst/>
            </a:prstGeom>
          </p:spPr>
        </p:pic>
      </p:grpSp>
      <p:sp>
        <p:nvSpPr>
          <p:cNvPr id="9" name="Title 1">
            <a:extLst>
              <a:ext uri="{FF2B5EF4-FFF2-40B4-BE49-F238E27FC236}">
                <a16:creationId xmlns:a16="http://schemas.microsoft.com/office/drawing/2014/main" id="{15A9C188-4031-FC61-8A3B-1A74078C5786}"/>
              </a:ext>
            </a:extLst>
          </p:cNvPr>
          <p:cNvSpPr txBox="1">
            <a:spLocks/>
          </p:cNvSpPr>
          <p:nvPr/>
        </p:nvSpPr>
        <p:spPr>
          <a:xfrm>
            <a:off x="2289958" y="3231911"/>
            <a:ext cx="1636085" cy="37208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rgbClr val="1E526B"/>
                </a:solidFill>
                <a:latin typeface="Segoe UI Light"/>
                <a:cs typeface="Segoe UI Light"/>
              </a:rPr>
              <a:t>BE NICE</a:t>
            </a:r>
          </a:p>
        </p:txBody>
      </p:sp>
      <p:grpSp>
        <p:nvGrpSpPr>
          <p:cNvPr id="34" name="Group 33">
            <a:extLst>
              <a:ext uri="{FF2B5EF4-FFF2-40B4-BE49-F238E27FC236}">
                <a16:creationId xmlns:a16="http://schemas.microsoft.com/office/drawing/2014/main" id="{FF562128-5D98-5233-4826-276A7057E749}"/>
              </a:ext>
            </a:extLst>
          </p:cNvPr>
          <p:cNvGrpSpPr/>
          <p:nvPr/>
        </p:nvGrpSpPr>
        <p:grpSpPr>
          <a:xfrm>
            <a:off x="300862" y="297737"/>
            <a:ext cx="8542277" cy="3770371"/>
            <a:chOff x="-1724110" y="-5255657"/>
            <a:chExt cx="11389702" cy="5027161"/>
          </a:xfrm>
        </p:grpSpPr>
        <p:sp>
          <p:nvSpPr>
            <p:cNvPr id="4" name="Title 1">
              <a:extLst>
                <a:ext uri="{FF2B5EF4-FFF2-40B4-BE49-F238E27FC236}">
                  <a16:creationId xmlns:a16="http://schemas.microsoft.com/office/drawing/2014/main" id="{E781B5B6-481B-1C3C-4450-890F7D195AA6}"/>
                </a:ext>
              </a:extLst>
            </p:cNvPr>
            <p:cNvSpPr txBox="1">
              <a:spLocks/>
            </p:cNvSpPr>
            <p:nvPr/>
          </p:nvSpPr>
          <p:spPr>
            <a:xfrm>
              <a:off x="2963152" y="-1282354"/>
              <a:ext cx="6702440" cy="105385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50000"/>
                </a:lnSpc>
                <a:buFont typeface="Arial" panose="020B0604020202020204" pitchFamily="34" charset="0"/>
                <a:buChar char="•"/>
              </a:pPr>
              <a:endParaRPr lang="en-GB" sz="1200"/>
            </a:p>
          </p:txBody>
        </p:sp>
        <p:grpSp>
          <p:nvGrpSpPr>
            <p:cNvPr id="33" name="Group 32">
              <a:extLst>
                <a:ext uri="{FF2B5EF4-FFF2-40B4-BE49-F238E27FC236}">
                  <a16:creationId xmlns:a16="http://schemas.microsoft.com/office/drawing/2014/main" id="{C4714DDC-9658-1683-F1CC-55DA8B26BD1B}"/>
                </a:ext>
              </a:extLst>
            </p:cNvPr>
            <p:cNvGrpSpPr/>
            <p:nvPr/>
          </p:nvGrpSpPr>
          <p:grpSpPr>
            <a:xfrm>
              <a:off x="-1724110" y="-5255657"/>
              <a:ext cx="4263944" cy="3707732"/>
              <a:chOff x="-1724110" y="-5255657"/>
              <a:chExt cx="4263944" cy="3707732"/>
            </a:xfrm>
          </p:grpSpPr>
          <p:pic>
            <p:nvPicPr>
              <p:cNvPr id="18" name="Picture 17" descr="Icon&#10;&#10;Description automatically generated">
                <a:extLst>
                  <a:ext uri="{FF2B5EF4-FFF2-40B4-BE49-F238E27FC236}">
                    <a16:creationId xmlns:a16="http://schemas.microsoft.com/office/drawing/2014/main" id="{A74AB3C4-4E39-1930-A481-C4AFD6E12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110" y="-2973799"/>
                <a:ext cx="1281285" cy="1425874"/>
              </a:xfrm>
              <a:prstGeom prst="rect">
                <a:avLst/>
              </a:prstGeom>
            </p:spPr>
          </p:pic>
          <p:sp>
            <p:nvSpPr>
              <p:cNvPr id="30" name="Title 1">
                <a:extLst>
                  <a:ext uri="{FF2B5EF4-FFF2-40B4-BE49-F238E27FC236}">
                    <a16:creationId xmlns:a16="http://schemas.microsoft.com/office/drawing/2014/main" id="{9EBCDA6A-14CF-34C5-07AE-97138EDEBEEB}"/>
                  </a:ext>
                </a:extLst>
              </p:cNvPr>
              <p:cNvSpPr txBox="1">
                <a:spLocks/>
              </p:cNvSpPr>
              <p:nvPr/>
            </p:nvSpPr>
            <p:spPr>
              <a:xfrm>
                <a:off x="928018" y="-5255657"/>
                <a:ext cx="1611816" cy="4961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rgbClr val="AECB50"/>
                    </a:solidFill>
                    <a:latin typeface="Segoe UI Light"/>
                    <a:cs typeface="Segoe UI Light"/>
                  </a:rPr>
                  <a:t>TURN UP</a:t>
                </a:r>
              </a:p>
            </p:txBody>
          </p:sp>
        </p:grpSp>
      </p:grpSp>
      <p:sp>
        <p:nvSpPr>
          <p:cNvPr id="35" name="Doughnut 34">
            <a:extLst>
              <a:ext uri="{FF2B5EF4-FFF2-40B4-BE49-F238E27FC236}">
                <a16:creationId xmlns:a16="http://schemas.microsoft.com/office/drawing/2014/main" id="{99231CA6-68DE-D57B-26DF-EBDC9CD4BC1C}"/>
              </a:ext>
            </a:extLst>
          </p:cNvPr>
          <p:cNvSpPr/>
          <p:nvPr/>
        </p:nvSpPr>
        <p:spPr>
          <a:xfrm>
            <a:off x="-37196" y="1648657"/>
            <a:ext cx="1771808" cy="1771808"/>
          </a:xfrm>
          <a:prstGeom prst="donut">
            <a:avLst>
              <a:gd name="adj" fmla="val 12829"/>
            </a:avLst>
          </a:prstGeom>
          <a:solidFill>
            <a:srgbClr val="E8E8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6" name="Doughnut 35">
            <a:extLst>
              <a:ext uri="{FF2B5EF4-FFF2-40B4-BE49-F238E27FC236}">
                <a16:creationId xmlns:a16="http://schemas.microsoft.com/office/drawing/2014/main" id="{FC7B25D4-73BF-1E0C-55BB-4E9692AB2F46}"/>
              </a:ext>
            </a:extLst>
          </p:cNvPr>
          <p:cNvSpPr/>
          <p:nvPr/>
        </p:nvSpPr>
        <p:spPr>
          <a:xfrm>
            <a:off x="-15423" y="3157659"/>
            <a:ext cx="1771808" cy="1771808"/>
          </a:xfrm>
          <a:prstGeom prst="donut">
            <a:avLst>
              <a:gd name="adj" fmla="val 12829"/>
            </a:avLst>
          </a:prstGeom>
          <a:solidFill>
            <a:srgbClr val="E8E8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7" name="Doughnut 36">
            <a:extLst>
              <a:ext uri="{FF2B5EF4-FFF2-40B4-BE49-F238E27FC236}">
                <a16:creationId xmlns:a16="http://schemas.microsoft.com/office/drawing/2014/main" id="{FC57836C-E894-1F09-6FD6-D6C3D02BC1DB}"/>
              </a:ext>
            </a:extLst>
          </p:cNvPr>
          <p:cNvSpPr/>
          <p:nvPr/>
        </p:nvSpPr>
        <p:spPr>
          <a:xfrm>
            <a:off x="-40215" y="87328"/>
            <a:ext cx="1771808" cy="1771808"/>
          </a:xfrm>
          <a:prstGeom prst="donut">
            <a:avLst>
              <a:gd name="adj" fmla="val 12829"/>
            </a:avLst>
          </a:prstGeom>
          <a:solidFill>
            <a:srgbClr val="E8E8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9" name="Block Arc 38">
            <a:extLst>
              <a:ext uri="{FF2B5EF4-FFF2-40B4-BE49-F238E27FC236}">
                <a16:creationId xmlns:a16="http://schemas.microsoft.com/office/drawing/2014/main" id="{5368A514-49A4-DDD8-B71F-F854A163488C}"/>
              </a:ext>
            </a:extLst>
          </p:cNvPr>
          <p:cNvSpPr/>
          <p:nvPr/>
        </p:nvSpPr>
        <p:spPr>
          <a:xfrm rot="15869494">
            <a:off x="-47241" y="85474"/>
            <a:ext cx="1764779" cy="1764779"/>
          </a:xfrm>
          <a:prstGeom prst="blockArc">
            <a:avLst>
              <a:gd name="adj1" fmla="val 10800000"/>
              <a:gd name="adj2" fmla="val 2"/>
              <a:gd name="adj3" fmla="val 12856"/>
            </a:avLst>
          </a:prstGeom>
          <a:solidFill>
            <a:srgbClr val="AEC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40" name="Block Arc 39">
            <a:extLst>
              <a:ext uri="{FF2B5EF4-FFF2-40B4-BE49-F238E27FC236}">
                <a16:creationId xmlns:a16="http://schemas.microsoft.com/office/drawing/2014/main" id="{77809886-F885-7EB8-0A12-3E83E65F5F4C}"/>
              </a:ext>
            </a:extLst>
          </p:cNvPr>
          <p:cNvSpPr/>
          <p:nvPr/>
        </p:nvSpPr>
        <p:spPr>
          <a:xfrm rot="5563006">
            <a:off x="-11909" y="1627911"/>
            <a:ext cx="1764779" cy="1764779"/>
          </a:xfrm>
          <a:prstGeom prst="blockArc">
            <a:avLst>
              <a:gd name="adj1" fmla="val 10800000"/>
              <a:gd name="adj2" fmla="val 2"/>
              <a:gd name="adj3" fmla="val 12856"/>
            </a:avLst>
          </a:prstGeom>
          <a:solidFill>
            <a:srgbClr val="00A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41" name="Block Arc 40">
            <a:extLst>
              <a:ext uri="{FF2B5EF4-FFF2-40B4-BE49-F238E27FC236}">
                <a16:creationId xmlns:a16="http://schemas.microsoft.com/office/drawing/2014/main" id="{FA409EA9-5F8F-B015-A4E8-3B4397C82680}"/>
              </a:ext>
            </a:extLst>
          </p:cNvPr>
          <p:cNvSpPr/>
          <p:nvPr/>
        </p:nvSpPr>
        <p:spPr>
          <a:xfrm rot="16200000">
            <a:off x="-34134" y="3164688"/>
            <a:ext cx="1764779" cy="1764779"/>
          </a:xfrm>
          <a:prstGeom prst="blockArc">
            <a:avLst>
              <a:gd name="adj1" fmla="val 10800000"/>
              <a:gd name="adj2" fmla="val 2"/>
              <a:gd name="adj3" fmla="val 12856"/>
            </a:avLst>
          </a:prstGeom>
          <a:solidFill>
            <a:srgbClr val="1E5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4" name="TextBox 23">
            <a:extLst>
              <a:ext uri="{FF2B5EF4-FFF2-40B4-BE49-F238E27FC236}">
                <a16:creationId xmlns:a16="http://schemas.microsoft.com/office/drawing/2014/main" id="{D1A7AB30-411F-4C06-9476-D760FA76B8F6}"/>
              </a:ext>
            </a:extLst>
          </p:cNvPr>
          <p:cNvSpPr txBox="1"/>
          <p:nvPr/>
        </p:nvSpPr>
        <p:spPr>
          <a:xfrm>
            <a:off x="1717474" y="590483"/>
            <a:ext cx="2298290" cy="715581"/>
          </a:xfrm>
          <a:prstGeom prst="rect">
            <a:avLst/>
          </a:prstGeom>
          <a:noFill/>
        </p:spPr>
        <p:txBody>
          <a:bodyPr wrap="square" lIns="68580" tIns="34290" rIns="68580" bIns="34290" anchor="t">
            <a:spAutoFit/>
          </a:bodyPr>
          <a:lstStyle/>
          <a:p>
            <a:pPr algn="ctr" rtl="0" fontAlgn="base"/>
            <a:r>
              <a:rPr lang="en-GB" sz="1050" b="1" dirty="0">
                <a:latin typeface="Segoe UI Light"/>
                <a:cs typeface="Segoe UI Light"/>
              </a:rPr>
              <a:t>Line up in silence</a:t>
            </a:r>
          </a:p>
          <a:p>
            <a:pPr algn="ctr" rtl="0" fontAlgn="base"/>
            <a:r>
              <a:rPr lang="en-GB" sz="1050" b="1" dirty="0">
                <a:latin typeface="Segoe UI Light"/>
                <a:cs typeface="Segoe UI Light"/>
              </a:rPr>
              <a:t>Correct uniform on entry</a:t>
            </a:r>
          </a:p>
          <a:p>
            <a:pPr algn="ctr" rtl="0" fontAlgn="base"/>
            <a:r>
              <a:rPr lang="en-GB" sz="1050" b="1" dirty="0">
                <a:latin typeface="Segoe UI Light"/>
                <a:cs typeface="Segoe UI Light"/>
              </a:rPr>
              <a:t>Sit down quietly</a:t>
            </a:r>
          </a:p>
          <a:p>
            <a:pPr algn="ctr" rtl="0" fontAlgn="base"/>
            <a:r>
              <a:rPr lang="en-GB" sz="1050" b="1" dirty="0">
                <a:latin typeface="Segoe UI Light"/>
                <a:cs typeface="Segoe UI Light"/>
              </a:rPr>
              <a:t> Do the ‘Do It Now Task’</a:t>
            </a:r>
            <a:endParaRPr lang="en-GB" sz="1050" dirty="0">
              <a:latin typeface="Segoe UI Light"/>
              <a:cs typeface="Segoe UI Light"/>
            </a:endParaRPr>
          </a:p>
        </p:txBody>
      </p:sp>
      <p:pic>
        <p:nvPicPr>
          <p:cNvPr id="25" name="Picture 2" descr="silence Icon 5445673">
            <a:extLst>
              <a:ext uri="{FF2B5EF4-FFF2-40B4-BE49-F238E27FC236}">
                <a16:creationId xmlns:a16="http://schemas.microsoft.com/office/drawing/2014/main" id="{27DA968B-6113-46CA-BC5F-E97BF0CA8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2" y="231152"/>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AC00684-6E90-4FEE-BD26-FB77A90F36A3}"/>
              </a:ext>
            </a:extLst>
          </p:cNvPr>
          <p:cNvSpPr txBox="1"/>
          <p:nvPr/>
        </p:nvSpPr>
        <p:spPr>
          <a:xfrm>
            <a:off x="1677622" y="2131198"/>
            <a:ext cx="2698031" cy="715581"/>
          </a:xfrm>
          <a:prstGeom prst="rect">
            <a:avLst/>
          </a:prstGeom>
          <a:noFill/>
        </p:spPr>
        <p:txBody>
          <a:bodyPr wrap="square" lIns="68580" tIns="34290" rIns="68580" bIns="34290" anchor="t">
            <a:spAutoFit/>
          </a:bodyPr>
          <a:lstStyle/>
          <a:p>
            <a:pPr algn="ctr" rtl="0" fontAlgn="base"/>
            <a:r>
              <a:rPr lang="en-GB" sz="1050" dirty="0">
                <a:latin typeface="Segoe UI" panose="020B0502040204020203" pitchFamily="34" charset="0"/>
              </a:rPr>
              <a:t>DO NOT move around the room</a:t>
            </a:r>
          </a:p>
          <a:p>
            <a:pPr algn="ctr" rtl="0" fontAlgn="base"/>
            <a:r>
              <a:rPr lang="en-GB" sz="1050" dirty="0">
                <a:latin typeface="Segoe UI" panose="020B0502040204020203" pitchFamily="34" charset="0"/>
              </a:rPr>
              <a:t>Complete your lesson goal</a:t>
            </a:r>
          </a:p>
          <a:p>
            <a:pPr algn="ctr" rtl="0" fontAlgn="base"/>
            <a:r>
              <a:rPr lang="en-GB" sz="1050" dirty="0">
                <a:latin typeface="Segoe UI" panose="020B0502040204020203" pitchFamily="34" charset="0"/>
              </a:rPr>
              <a:t>Listen and do not interrupt</a:t>
            </a:r>
          </a:p>
          <a:p>
            <a:pPr algn="ctr" rtl="0" fontAlgn="base"/>
            <a:endParaRPr lang="en-GB" sz="1050" dirty="0">
              <a:latin typeface="Segoe UI" panose="020B0502040204020203" pitchFamily="34" charset="0"/>
            </a:endParaRPr>
          </a:p>
        </p:txBody>
      </p:sp>
      <p:sp>
        <p:nvSpPr>
          <p:cNvPr id="29" name="TextBox 28">
            <a:extLst>
              <a:ext uri="{FF2B5EF4-FFF2-40B4-BE49-F238E27FC236}">
                <a16:creationId xmlns:a16="http://schemas.microsoft.com/office/drawing/2014/main" id="{CB2DAD8B-5C31-46DD-836E-8D42F31EA342}"/>
              </a:ext>
            </a:extLst>
          </p:cNvPr>
          <p:cNvSpPr txBox="1"/>
          <p:nvPr/>
        </p:nvSpPr>
        <p:spPr>
          <a:xfrm>
            <a:off x="1371146" y="3566090"/>
            <a:ext cx="2983403" cy="877163"/>
          </a:xfrm>
          <a:prstGeom prst="rect">
            <a:avLst/>
          </a:prstGeom>
          <a:noFill/>
        </p:spPr>
        <p:txBody>
          <a:bodyPr wrap="square" lIns="68580" tIns="34290" rIns="68580" bIns="34290" anchor="t">
            <a:spAutoFit/>
          </a:bodyPr>
          <a:lstStyle/>
          <a:p>
            <a:pPr algn="ctr" rtl="0" fontAlgn="base"/>
            <a:r>
              <a:rPr lang="en-GB" sz="1050" b="1" dirty="0">
                <a:latin typeface="Segoe UI Light"/>
                <a:cs typeface="Segoe UI Light"/>
              </a:rPr>
              <a:t>Use good manners –</a:t>
            </a:r>
          </a:p>
          <a:p>
            <a:pPr algn="ctr" rtl="0" fontAlgn="base"/>
            <a:r>
              <a:rPr lang="en-GB" sz="1050" b="1" dirty="0">
                <a:latin typeface="Segoe UI Light"/>
                <a:cs typeface="Segoe UI Light"/>
              </a:rPr>
              <a:t>“Yes Miss / Here Miss”</a:t>
            </a:r>
          </a:p>
          <a:p>
            <a:pPr algn="ctr" rtl="0" fontAlgn="base"/>
            <a:r>
              <a:rPr lang="en-GB" sz="1050" b="1" dirty="0">
                <a:latin typeface="Segoe UI Light"/>
                <a:cs typeface="Segoe UI Light"/>
              </a:rPr>
              <a:t>“Please may I / Thank you Miss”</a:t>
            </a:r>
            <a:r>
              <a:rPr lang="en-GB" sz="1050" dirty="0">
                <a:latin typeface="Segoe UI Light"/>
                <a:cs typeface="Segoe UI Light"/>
              </a:rPr>
              <a:t>​</a:t>
            </a:r>
          </a:p>
          <a:p>
            <a:pPr algn="ctr" fontAlgn="base"/>
            <a:r>
              <a:rPr lang="en-GB" sz="1050" b="1" dirty="0">
                <a:latin typeface="Segoe UI Light"/>
                <a:cs typeface="Segoe UI Light"/>
              </a:rPr>
              <a:t>Choose your language carefully </a:t>
            </a:r>
          </a:p>
          <a:p>
            <a:pPr algn="ctr" fontAlgn="base"/>
            <a:r>
              <a:rPr lang="en-GB" sz="1050" b="1" dirty="0">
                <a:latin typeface="Segoe UI Light"/>
                <a:cs typeface="Segoe UI Light"/>
              </a:rPr>
              <a:t>Help others</a:t>
            </a:r>
            <a:endParaRPr lang="en-GB" sz="1050" dirty="0">
              <a:latin typeface="Segoe UI" panose="020B0502040204020203" pitchFamily="34" charset="0"/>
            </a:endParaRPr>
          </a:p>
        </p:txBody>
      </p:sp>
      <p:sp>
        <p:nvSpPr>
          <p:cNvPr id="42" name="Rectangle 41">
            <a:extLst>
              <a:ext uri="{FF2B5EF4-FFF2-40B4-BE49-F238E27FC236}">
                <a16:creationId xmlns:a16="http://schemas.microsoft.com/office/drawing/2014/main" id="{82E09845-1F4F-4D5F-9DED-3A5377BA7957}"/>
              </a:ext>
            </a:extLst>
          </p:cNvPr>
          <p:cNvSpPr/>
          <p:nvPr/>
        </p:nvSpPr>
        <p:spPr>
          <a:xfrm rot="16200000">
            <a:off x="4266661" y="214305"/>
            <a:ext cx="5138654" cy="4734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31" name="Picture 2">
            <a:extLst>
              <a:ext uri="{FF2B5EF4-FFF2-40B4-BE49-F238E27FC236}">
                <a16:creationId xmlns:a16="http://schemas.microsoft.com/office/drawing/2014/main" id="{1B58C21A-2B6A-465C-BE1D-C8459312F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7255" y="4562105"/>
            <a:ext cx="573233" cy="5779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3EE293-FDAD-4D63-A500-3582BA5F5E30}"/>
              </a:ext>
            </a:extLst>
          </p:cNvPr>
          <p:cNvSpPr txBox="1"/>
          <p:nvPr/>
        </p:nvSpPr>
        <p:spPr>
          <a:xfrm>
            <a:off x="4577035" y="368446"/>
            <a:ext cx="4793672" cy="577081"/>
          </a:xfrm>
          <a:prstGeom prst="rect">
            <a:avLst/>
          </a:prstGeom>
          <a:noFill/>
        </p:spPr>
        <p:txBody>
          <a:bodyPr wrap="square" lIns="68580" tIns="34290" rIns="68580" bIns="34290" rtlCol="0" anchor="t">
            <a:spAutoFit/>
          </a:bodyPr>
          <a:lstStyle/>
          <a:p>
            <a:r>
              <a:rPr lang="en-US" sz="3300" b="1" dirty="0">
                <a:solidFill>
                  <a:srgbClr val="1E526B"/>
                </a:solidFill>
                <a:latin typeface="Segoe UI Light"/>
                <a:cs typeface="Segoe UI Light"/>
              </a:rPr>
              <a:t>Monday 13</a:t>
            </a:r>
            <a:r>
              <a:rPr lang="en-US" sz="3300" b="1" baseline="30000" dirty="0">
                <a:solidFill>
                  <a:srgbClr val="1E526B"/>
                </a:solidFill>
                <a:latin typeface="Segoe UI Light"/>
                <a:cs typeface="Segoe UI Light"/>
              </a:rPr>
              <a:t>th </a:t>
            </a:r>
            <a:r>
              <a:rPr lang="en-US" sz="3300" b="1" dirty="0">
                <a:solidFill>
                  <a:srgbClr val="1E526B"/>
                </a:solidFill>
                <a:latin typeface="Segoe UI Light"/>
                <a:cs typeface="Segoe UI Light"/>
              </a:rPr>
              <a:t>March 2023</a:t>
            </a:r>
          </a:p>
        </p:txBody>
      </p:sp>
      <p:sp>
        <p:nvSpPr>
          <p:cNvPr id="11" name="TextBox 10">
            <a:extLst>
              <a:ext uri="{FF2B5EF4-FFF2-40B4-BE49-F238E27FC236}">
                <a16:creationId xmlns:a16="http://schemas.microsoft.com/office/drawing/2014/main" id="{6BC342A5-8FF5-4D0B-8BD7-17A2945CF6F3}"/>
              </a:ext>
            </a:extLst>
          </p:cNvPr>
          <p:cNvSpPr txBox="1"/>
          <p:nvPr/>
        </p:nvSpPr>
        <p:spPr>
          <a:xfrm>
            <a:off x="4526949" y="1662881"/>
            <a:ext cx="4696715" cy="2377574"/>
          </a:xfrm>
          <a:prstGeom prst="rect">
            <a:avLst/>
          </a:prstGeom>
          <a:noFill/>
        </p:spPr>
        <p:txBody>
          <a:bodyPr wrap="square" lIns="68580" tIns="34290" rIns="68580" bIns="34290" rtlCol="0" anchor="t">
            <a:spAutoFit/>
          </a:bodyPr>
          <a:lstStyle/>
          <a:p>
            <a:pPr marL="900113" lvl="1" indent="-557213">
              <a:buFont typeface="+mj-lt"/>
              <a:buAutoNum type="arabicPeriod"/>
            </a:pPr>
            <a:r>
              <a:rPr lang="en-GB" sz="3000" dirty="0">
                <a:latin typeface="Segoe UI Light"/>
                <a:cs typeface="Segoe UI Light"/>
              </a:rPr>
              <a:t>Sit down quietly</a:t>
            </a:r>
          </a:p>
          <a:p>
            <a:pPr marL="900113" lvl="1" indent="-557213">
              <a:buFont typeface="+mj-lt"/>
              <a:buAutoNum type="arabicPeriod"/>
            </a:pPr>
            <a:r>
              <a:rPr lang="en-GB" sz="3000" dirty="0">
                <a:latin typeface="Segoe UI Light"/>
                <a:cs typeface="Segoe UI Light"/>
              </a:rPr>
              <a:t>Log on</a:t>
            </a:r>
          </a:p>
          <a:p>
            <a:pPr marL="900113" lvl="1" indent="-557213">
              <a:buFont typeface="+mj-lt"/>
              <a:buAutoNum type="arabicPeriod"/>
            </a:pPr>
            <a:r>
              <a:rPr lang="en-GB" sz="3000" dirty="0">
                <a:latin typeface="Segoe UI Light"/>
                <a:cs typeface="Segoe UI Light"/>
              </a:rPr>
              <a:t>Go to: </a:t>
            </a:r>
            <a:r>
              <a:rPr lang="en-GB" sz="3000" dirty="0">
                <a:latin typeface="Segoe UI Light"/>
                <a:cs typeface="Segoe UI Light"/>
                <a:hlinkClick r:id="rId6"/>
              </a:rPr>
              <a:t>www.computingrt.com</a:t>
            </a:r>
            <a:r>
              <a:rPr lang="en-GB" sz="3000" dirty="0">
                <a:latin typeface="Segoe UI Light"/>
                <a:cs typeface="Segoe UI Light"/>
              </a:rPr>
              <a:t> or TEAMS</a:t>
            </a:r>
          </a:p>
        </p:txBody>
      </p:sp>
    </p:spTree>
    <p:extLst>
      <p:ext uri="{BB962C8B-B14F-4D97-AF65-F5344CB8AC3E}">
        <p14:creationId xmlns:p14="http://schemas.microsoft.com/office/powerpoint/2010/main" val="201096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311400" y="3109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Answer:</a:t>
            </a:r>
            <a:endParaRPr b="0"/>
          </a:p>
        </p:txBody>
      </p:sp>
      <p:sp>
        <p:nvSpPr>
          <p:cNvPr id="136" name="Google Shape;136;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137" name="Google Shape;137;p17"/>
          <p:cNvSpPr txBox="1">
            <a:spLocks noGrp="1"/>
          </p:cNvSpPr>
          <p:nvPr>
            <p:ph type="body" idx="1"/>
          </p:nvPr>
        </p:nvSpPr>
        <p:spPr>
          <a:xfrm>
            <a:off x="310900" y="1170125"/>
            <a:ext cx="48411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at the three cables (A, B, and C).  Which has the greatest bandwidth?</a:t>
            </a:r>
            <a:endParaRPr/>
          </a:p>
          <a:p>
            <a:pPr marL="0" lvl="0" indent="0" algn="l" rtl="0">
              <a:spcBef>
                <a:spcPts val="14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38" name="Google Shape;138;p1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2</a:t>
            </a:r>
            <a:endParaRPr/>
          </a:p>
        </p:txBody>
      </p:sp>
      <p:sp>
        <p:nvSpPr>
          <p:cNvPr id="139" name="Google Shape;139;p17"/>
          <p:cNvSpPr/>
          <p:nvPr/>
        </p:nvSpPr>
        <p:spPr>
          <a:xfrm>
            <a:off x="5152125" y="1245075"/>
            <a:ext cx="1378200" cy="1319700"/>
          </a:xfrm>
          <a:prstGeom prst="donut">
            <a:avLst>
              <a:gd name="adj" fmla="val 8149"/>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6470800" y="2007075"/>
            <a:ext cx="1378200" cy="1319700"/>
          </a:xfrm>
          <a:prstGeom prst="donut">
            <a:avLst>
              <a:gd name="adj" fmla="val 33684"/>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7841750" y="2734611"/>
            <a:ext cx="1037100" cy="1049400"/>
          </a:xfrm>
          <a:prstGeom prst="donut">
            <a:avLst>
              <a:gd name="adj" fmla="val 17763"/>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txBox="1"/>
          <p:nvPr/>
        </p:nvSpPr>
        <p:spPr>
          <a:xfrm>
            <a:off x="5492875" y="2498500"/>
            <a:ext cx="5970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Quicksand"/>
                <a:ea typeface="Quicksand"/>
                <a:cs typeface="Quicksand"/>
                <a:sym typeface="Quicksand"/>
              </a:rPr>
              <a:t>A</a:t>
            </a:r>
            <a:endParaRPr sz="1800">
              <a:latin typeface="Quicksand"/>
              <a:ea typeface="Quicksand"/>
              <a:cs typeface="Quicksand"/>
              <a:sym typeface="Quicksand"/>
            </a:endParaRPr>
          </a:p>
        </p:txBody>
      </p:sp>
      <p:sp>
        <p:nvSpPr>
          <p:cNvPr id="143" name="Google Shape;143;p17"/>
          <p:cNvSpPr txBox="1"/>
          <p:nvPr/>
        </p:nvSpPr>
        <p:spPr>
          <a:xfrm>
            <a:off x="6864475" y="3260500"/>
            <a:ext cx="5970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Quicksand"/>
                <a:ea typeface="Quicksand"/>
                <a:cs typeface="Quicksand"/>
                <a:sym typeface="Quicksand"/>
              </a:rPr>
              <a:t>B</a:t>
            </a:r>
            <a:endParaRPr sz="1800">
              <a:latin typeface="Quicksand"/>
              <a:ea typeface="Quicksand"/>
              <a:cs typeface="Quicksand"/>
              <a:sym typeface="Quicksand"/>
            </a:endParaRPr>
          </a:p>
        </p:txBody>
      </p:sp>
      <p:sp>
        <p:nvSpPr>
          <p:cNvPr id="144" name="Google Shape;144;p17"/>
          <p:cNvSpPr txBox="1"/>
          <p:nvPr/>
        </p:nvSpPr>
        <p:spPr>
          <a:xfrm>
            <a:off x="8083675" y="3717700"/>
            <a:ext cx="5970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Quicksand"/>
                <a:ea typeface="Quicksand"/>
                <a:cs typeface="Quicksand"/>
                <a:sym typeface="Quicksand"/>
              </a:rPr>
              <a:t>C</a:t>
            </a:r>
            <a:endParaRPr sz="1800">
              <a:latin typeface="Quicksand"/>
              <a:ea typeface="Quicksand"/>
              <a:cs typeface="Quicksand"/>
              <a:sym typeface="Quicksand"/>
            </a:endParaRPr>
          </a:p>
        </p:txBody>
      </p:sp>
      <p:sp>
        <p:nvSpPr>
          <p:cNvPr id="145" name="Google Shape;145;p17"/>
          <p:cNvSpPr txBox="1"/>
          <p:nvPr/>
        </p:nvSpPr>
        <p:spPr>
          <a:xfrm>
            <a:off x="402100" y="2564775"/>
            <a:ext cx="4255500" cy="1167900"/>
          </a:xfrm>
          <a:prstGeom prst="rect">
            <a:avLst/>
          </a:prstGeom>
          <a:solidFill>
            <a:srgbClr val="4949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Quicksand"/>
                <a:ea typeface="Quicksand"/>
                <a:cs typeface="Quicksand"/>
                <a:sym typeface="Quicksand"/>
              </a:rPr>
              <a:t>Greatest bandwidth: </a:t>
            </a:r>
            <a:r>
              <a:rPr lang="en" sz="1600" b="1">
                <a:solidFill>
                  <a:srgbClr val="FFFFFF"/>
                </a:solidFill>
                <a:latin typeface="Quicksand"/>
                <a:ea typeface="Quicksand"/>
                <a:cs typeface="Quicksand"/>
                <a:sym typeface="Quicksand"/>
              </a:rPr>
              <a:t>A</a:t>
            </a:r>
            <a:r>
              <a:rPr lang="en" sz="1600">
                <a:solidFill>
                  <a:srgbClr val="FFFFFF"/>
                </a:solidFill>
                <a:latin typeface="Quicksand"/>
                <a:ea typeface="Quicksand"/>
                <a:cs typeface="Quicksand"/>
                <a:sym typeface="Quicksand"/>
              </a:rPr>
              <a:t> </a:t>
            </a:r>
            <a:endParaRPr sz="1800">
              <a:solidFill>
                <a:srgbClr val="5B5BA5"/>
              </a:solidFill>
              <a:latin typeface="Quicksand"/>
              <a:ea typeface="Quicksand"/>
              <a:cs typeface="Quicksand"/>
              <a:sym typeface="Quicksand"/>
            </a:endParaRPr>
          </a:p>
        </p:txBody>
      </p:sp>
      <p:pic>
        <p:nvPicPr>
          <p:cNvPr id="146" name="Google Shape;146;p17"/>
          <p:cNvPicPr preferRelativeResize="0"/>
          <p:nvPr/>
        </p:nvPicPr>
        <p:blipFill>
          <a:blip r:embed="rId3">
            <a:alphaModFix/>
          </a:blip>
          <a:stretch>
            <a:fillRect/>
          </a:stretch>
        </p:blipFill>
        <p:spPr>
          <a:xfrm>
            <a:off x="8306625" y="401250"/>
            <a:ext cx="371475" cy="371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311400" y="3109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Measuring bandwidth</a:t>
            </a:r>
            <a:endParaRPr b="0"/>
          </a:p>
        </p:txBody>
      </p:sp>
      <p:sp>
        <p:nvSpPr>
          <p:cNvPr id="152" name="Google Shape;152;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153" name="Google Shape;153;p18"/>
          <p:cNvSpPr txBox="1">
            <a:spLocks noGrp="1"/>
          </p:cNvSpPr>
          <p:nvPr>
            <p:ph type="body" idx="1"/>
          </p:nvPr>
        </p:nvSpPr>
        <p:spPr>
          <a:xfrm>
            <a:off x="310900" y="1170125"/>
            <a:ext cx="48411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Bandwidth is measured in bits per second</a:t>
            </a:r>
            <a:endParaRPr/>
          </a:p>
          <a:p>
            <a:pPr marL="457200" lvl="0" indent="-342900" algn="l" rtl="0">
              <a:spcBef>
                <a:spcPts val="0"/>
              </a:spcBef>
              <a:spcAft>
                <a:spcPts val="0"/>
              </a:spcAft>
              <a:buSzPts val="1800"/>
              <a:buChar char="●"/>
            </a:pPr>
            <a:r>
              <a:rPr lang="en"/>
              <a:t>A bit is the smallest unit of data</a:t>
            </a:r>
            <a:endParaRPr/>
          </a:p>
          <a:p>
            <a:pPr marL="457200" lvl="0" indent="-342900" algn="l" rtl="0">
              <a:spcBef>
                <a:spcPts val="0"/>
              </a:spcBef>
              <a:spcAft>
                <a:spcPts val="0"/>
              </a:spcAft>
              <a:buSzPts val="1800"/>
              <a:buChar char="●"/>
            </a:pPr>
            <a:r>
              <a:rPr lang="en"/>
              <a:t>Data transfer rates are now so good that bandwidth is usually measured in Megabits per second (Mbps)</a:t>
            </a:r>
            <a:endParaRPr/>
          </a:p>
          <a:p>
            <a:pPr marL="457200" lvl="0" indent="-342900" algn="l" rtl="0">
              <a:spcBef>
                <a:spcPts val="0"/>
              </a:spcBef>
              <a:spcAft>
                <a:spcPts val="0"/>
              </a:spcAft>
              <a:buSzPts val="1800"/>
              <a:buChar char="●"/>
            </a:pPr>
            <a:r>
              <a:rPr lang="en"/>
              <a:t>1 Mb = 1 million bits</a:t>
            </a:r>
            <a:endParaRPr/>
          </a:p>
          <a:p>
            <a:pPr marL="0" lvl="0" indent="0" algn="l" rtl="0">
              <a:spcBef>
                <a:spcPts val="14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54" name="Google Shape;154;p1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sp>
        <p:nvSpPr>
          <p:cNvPr id="155" name="Google Shape;155;p18"/>
          <p:cNvSpPr txBox="1">
            <a:spLocks noGrp="1"/>
          </p:cNvSpPr>
          <p:nvPr>
            <p:ph type="body" idx="2"/>
          </p:nvPr>
        </p:nvSpPr>
        <p:spPr>
          <a:xfrm>
            <a:off x="470600" y="4020975"/>
            <a:ext cx="8379600" cy="9849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Which do you think has the highest and the lowest bandwidth?  Broadband, 3G, or 4G? </a:t>
            </a:r>
            <a:endParaRPr sz="1600">
              <a:solidFill>
                <a:srgbClr val="FFFFFF"/>
              </a:solidFill>
            </a:endParaRPr>
          </a:p>
          <a:p>
            <a:pPr marL="0" lvl="0" indent="0" algn="ctr" rtl="0">
              <a:lnSpc>
                <a:spcPct val="100000"/>
              </a:lnSpc>
              <a:spcBef>
                <a:spcPts val="0"/>
              </a:spcBef>
              <a:spcAft>
                <a:spcPts val="0"/>
              </a:spcAft>
              <a:buNone/>
            </a:pPr>
            <a:r>
              <a:rPr lang="en" sz="1600">
                <a:solidFill>
                  <a:srgbClr val="FFFFFF"/>
                </a:solidFill>
              </a:rPr>
              <a:t>(Think, pair, share)</a:t>
            </a:r>
            <a:endParaRPr/>
          </a:p>
        </p:txBody>
      </p:sp>
      <p:pic>
        <p:nvPicPr>
          <p:cNvPr id="156" name="Google Shape;156;p18"/>
          <p:cNvPicPr preferRelativeResize="0"/>
          <p:nvPr/>
        </p:nvPicPr>
        <p:blipFill>
          <a:blip r:embed="rId3">
            <a:alphaModFix/>
          </a:blip>
          <a:stretch>
            <a:fillRect/>
          </a:stretch>
        </p:blipFill>
        <p:spPr>
          <a:xfrm>
            <a:off x="5304400" y="941537"/>
            <a:ext cx="2985337" cy="2985337"/>
          </a:xfrm>
          <a:prstGeom prst="rect">
            <a:avLst/>
          </a:prstGeom>
          <a:noFill/>
          <a:ln>
            <a:noFill/>
          </a:ln>
        </p:spPr>
      </p:pic>
      <p:pic>
        <p:nvPicPr>
          <p:cNvPr id="157" name="Google Shape;157;p18"/>
          <p:cNvPicPr preferRelativeResize="0"/>
          <p:nvPr/>
        </p:nvPicPr>
        <p:blipFill>
          <a:blip r:embed="rId4">
            <a:alphaModFix/>
          </a:blip>
          <a:stretch>
            <a:fillRect/>
          </a:stretch>
        </p:blipFill>
        <p:spPr>
          <a:xfrm>
            <a:off x="8505688" y="507025"/>
            <a:ext cx="428625" cy="428625"/>
          </a:xfrm>
          <a:prstGeom prst="rect">
            <a:avLst/>
          </a:prstGeom>
          <a:noFill/>
          <a:ln>
            <a:noFill/>
          </a:ln>
        </p:spPr>
      </p:pic>
      <p:pic>
        <p:nvPicPr>
          <p:cNvPr id="158" name="Google Shape;158;p18"/>
          <p:cNvPicPr preferRelativeResize="0"/>
          <p:nvPr/>
        </p:nvPicPr>
        <p:blipFill>
          <a:blip r:embed="rId5">
            <a:alphaModFix/>
          </a:blip>
          <a:stretch>
            <a:fillRect/>
          </a:stretch>
        </p:blipFill>
        <p:spPr>
          <a:xfrm>
            <a:off x="7957288" y="516550"/>
            <a:ext cx="400050" cy="409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Bandwidth compared</a:t>
            </a:r>
            <a:endParaRPr b="0"/>
          </a:p>
        </p:txBody>
      </p:sp>
      <p:sp>
        <p:nvSpPr>
          <p:cNvPr id="164" name="Google Shape;164;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165" name="Google Shape;165;p19"/>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typical </a:t>
            </a:r>
            <a:r>
              <a:rPr lang="en" b="1"/>
              <a:t>download </a:t>
            </a:r>
            <a:r>
              <a:rPr lang="en"/>
              <a:t>speeds are:</a:t>
            </a:r>
            <a:endParaRPr/>
          </a:p>
          <a:p>
            <a:pPr marL="457200" lvl="0" indent="-342900" algn="l" rtl="0">
              <a:spcBef>
                <a:spcPts val="1400"/>
              </a:spcBef>
              <a:spcAft>
                <a:spcPts val="0"/>
              </a:spcAft>
              <a:buSzPts val="1800"/>
              <a:buChar char="●"/>
            </a:pPr>
            <a:r>
              <a:rPr lang="en"/>
              <a:t>3G: 3 Mbps</a:t>
            </a:r>
            <a:endParaRPr/>
          </a:p>
          <a:p>
            <a:pPr marL="457200" lvl="0" indent="-342900" algn="l" rtl="0">
              <a:spcBef>
                <a:spcPts val="0"/>
              </a:spcBef>
              <a:spcAft>
                <a:spcPts val="0"/>
              </a:spcAft>
              <a:buSzPts val="1800"/>
              <a:buChar char="●"/>
            </a:pPr>
            <a:r>
              <a:rPr lang="en"/>
              <a:t>4G: 20 Mbps</a:t>
            </a:r>
            <a:endParaRPr/>
          </a:p>
          <a:p>
            <a:pPr marL="457200" lvl="0" indent="-342900" algn="l" rtl="0">
              <a:spcBef>
                <a:spcPts val="0"/>
              </a:spcBef>
              <a:spcAft>
                <a:spcPts val="0"/>
              </a:spcAft>
              <a:buSzPts val="1800"/>
              <a:buChar char="●"/>
            </a:pPr>
            <a:r>
              <a:rPr lang="en"/>
              <a:t>Broadband: 46 Mbps</a:t>
            </a:r>
            <a:endParaRPr/>
          </a:p>
          <a:p>
            <a:pPr marL="0" lvl="0" indent="0" algn="l" rtl="0">
              <a:spcBef>
                <a:spcPts val="1400"/>
              </a:spcBef>
              <a:spcAft>
                <a:spcPts val="0"/>
              </a:spcAft>
              <a:buNone/>
            </a:pPr>
            <a:r>
              <a:rPr lang="en" b="1"/>
              <a:t>Download: </a:t>
            </a:r>
            <a:r>
              <a:rPr lang="en"/>
              <a:t>Your computer is receiving data (e.g. browsing a web page, watching online videos)</a:t>
            </a:r>
            <a:endParaRPr/>
          </a:p>
          <a:p>
            <a:pPr marL="0" lvl="0" indent="0" algn="l" rtl="0">
              <a:spcBef>
                <a:spcPts val="1400"/>
              </a:spcBef>
              <a:spcAft>
                <a:spcPts val="0"/>
              </a:spcAft>
              <a:buNone/>
            </a:pPr>
            <a:r>
              <a:rPr lang="en" b="1"/>
              <a:t>Upload: </a:t>
            </a:r>
            <a:r>
              <a:rPr lang="en"/>
              <a:t>Your computer is sending data to the internet (e.g. putting a video on YouTube, posting a photo on Instagram)</a:t>
            </a:r>
            <a:endParaRPr/>
          </a:p>
          <a:p>
            <a:pPr marL="0" lvl="0" indent="0" algn="l" rtl="0">
              <a:spcBef>
                <a:spcPts val="1400"/>
              </a:spcBef>
              <a:spcAft>
                <a:spcPts val="0"/>
              </a:spcAft>
              <a:buNone/>
            </a:pPr>
            <a:endParaRPr sz="1400"/>
          </a:p>
          <a:p>
            <a:pPr marL="0" lvl="0" indent="0" algn="l" rtl="0">
              <a:spcBef>
                <a:spcPts val="14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66" name="Google Shape;166;p19"/>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sp>
        <p:nvSpPr>
          <p:cNvPr id="167" name="Google Shape;167;p19"/>
          <p:cNvSpPr txBox="1">
            <a:spLocks noGrp="1"/>
          </p:cNvSpPr>
          <p:nvPr>
            <p:ph type="body" idx="4294967295"/>
          </p:nvPr>
        </p:nvSpPr>
        <p:spPr>
          <a:xfrm>
            <a:off x="470600" y="4307875"/>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Upload speeds are usually much slower than download speeds. Why? (Hands up)</a:t>
            </a:r>
            <a:endParaRPr/>
          </a:p>
        </p:txBody>
      </p:sp>
      <p:pic>
        <p:nvPicPr>
          <p:cNvPr id="168" name="Google Shape;168;p19"/>
          <p:cNvPicPr preferRelativeResize="0"/>
          <p:nvPr/>
        </p:nvPicPr>
        <p:blipFill>
          <a:blip r:embed="rId3">
            <a:alphaModFix/>
          </a:blip>
          <a:stretch>
            <a:fillRect/>
          </a:stretch>
        </p:blipFill>
        <p:spPr>
          <a:xfrm>
            <a:off x="8270013" y="411700"/>
            <a:ext cx="400050" cy="40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72"/>
        <p:cNvGrpSpPr/>
        <p:nvPr/>
      </p:nvGrpSpPr>
      <p:grpSpPr>
        <a:xfrm>
          <a:off x="0" y="0"/>
          <a:ext cx="0" cy="0"/>
          <a:chOff x="0" y="0"/>
          <a:chExt cx="0" cy="0"/>
        </a:xfrm>
      </p:grpSpPr>
      <p:sp>
        <p:nvSpPr>
          <p:cNvPr id="173" name="Google Shape;173;p20"/>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Answer:</a:t>
            </a:r>
            <a:endParaRPr b="0"/>
          </a:p>
        </p:txBody>
      </p:sp>
      <p:sp>
        <p:nvSpPr>
          <p:cNvPr id="174" name="Google Shape;174;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175" name="Google Shape;175;p20"/>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Upload speeds are usually much slower than download speeds. Why? </a:t>
            </a:r>
            <a:endParaRPr/>
          </a:p>
          <a:p>
            <a:pPr marL="0" lvl="0" indent="0" algn="l" rtl="0">
              <a:spcBef>
                <a:spcPts val="1400"/>
              </a:spcBef>
              <a:spcAft>
                <a:spcPts val="0"/>
              </a:spcAft>
              <a:buNone/>
            </a:pPr>
            <a:endParaRPr sz="1600"/>
          </a:p>
          <a:p>
            <a:pPr marL="0" lvl="0" indent="0" algn="l" rtl="0">
              <a:spcBef>
                <a:spcPts val="1600"/>
              </a:spcBef>
              <a:spcAft>
                <a:spcPts val="1600"/>
              </a:spcAft>
              <a:buNone/>
            </a:pPr>
            <a:endParaRPr b="1"/>
          </a:p>
        </p:txBody>
      </p:sp>
      <p:sp>
        <p:nvSpPr>
          <p:cNvPr id="176" name="Google Shape;176;p20"/>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sp>
        <p:nvSpPr>
          <p:cNvPr id="177" name="Google Shape;177;p20"/>
          <p:cNvSpPr txBox="1">
            <a:spLocks noGrp="1"/>
          </p:cNvSpPr>
          <p:nvPr>
            <p:ph type="body" idx="4294967295"/>
          </p:nvPr>
        </p:nvSpPr>
        <p:spPr>
          <a:xfrm>
            <a:off x="403575" y="1833100"/>
            <a:ext cx="8521200" cy="2733600"/>
          </a:xfrm>
          <a:prstGeom prst="rect">
            <a:avLst/>
          </a:prstGeom>
          <a:solidFill>
            <a:srgbClr val="494985"/>
          </a:solidFill>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FFFFFF"/>
                </a:solidFill>
              </a:rPr>
              <a:t>Internet service providers (ISPs) configure our connection based on the most popular activities. </a:t>
            </a:r>
            <a:endParaRPr sz="1600">
              <a:solidFill>
                <a:srgbClr val="FFFFFF"/>
              </a:solidFill>
            </a:endParaRPr>
          </a:p>
          <a:p>
            <a:pPr marL="0" lvl="0" indent="0" algn="l" rtl="0">
              <a:spcBef>
                <a:spcPts val="0"/>
              </a:spcBef>
              <a:spcAft>
                <a:spcPts val="0"/>
              </a:spcAft>
              <a:buNone/>
            </a:pPr>
            <a:endParaRPr sz="1600">
              <a:solidFill>
                <a:srgbClr val="FFFFFF"/>
              </a:solidFill>
            </a:endParaRPr>
          </a:p>
          <a:p>
            <a:pPr marL="0" lvl="0" indent="0" algn="l" rtl="0">
              <a:spcBef>
                <a:spcPts val="0"/>
              </a:spcBef>
              <a:spcAft>
                <a:spcPts val="0"/>
              </a:spcAft>
              <a:buNone/>
            </a:pPr>
            <a:r>
              <a:rPr lang="en" sz="1600">
                <a:solidFill>
                  <a:srgbClr val="FFFFFF"/>
                </a:solidFill>
              </a:rPr>
              <a:t>Most users spend much more time downloading than they do uploading.  </a:t>
            </a:r>
            <a:endParaRPr sz="1600">
              <a:solidFill>
                <a:srgbClr val="FFFFFF"/>
              </a:solidFill>
            </a:endParaRPr>
          </a:p>
          <a:p>
            <a:pPr marL="0" lvl="0" indent="0" algn="l" rtl="0">
              <a:spcBef>
                <a:spcPts val="0"/>
              </a:spcBef>
              <a:spcAft>
                <a:spcPts val="0"/>
              </a:spcAft>
              <a:buNone/>
            </a:pPr>
            <a:endParaRPr sz="1600">
              <a:solidFill>
                <a:srgbClr val="FFFFFF"/>
              </a:solidFill>
            </a:endParaRPr>
          </a:p>
          <a:p>
            <a:pPr marL="0" lvl="0" indent="0" algn="l" rtl="0">
              <a:spcBef>
                <a:spcPts val="0"/>
              </a:spcBef>
              <a:spcAft>
                <a:spcPts val="0"/>
              </a:spcAft>
              <a:buNone/>
            </a:pPr>
            <a:r>
              <a:rPr lang="en" sz="1600">
                <a:solidFill>
                  <a:srgbClr val="FFFFFF"/>
                </a:solidFill>
              </a:rPr>
              <a:t>For this reason, downloading gets allocated much more of the available bandwidth than uploading.  </a:t>
            </a:r>
            <a:endParaRPr sz="1600">
              <a:solidFill>
                <a:srgbClr val="FFFFFF"/>
              </a:solidFill>
            </a:endParaRPr>
          </a:p>
        </p:txBody>
      </p:sp>
      <p:pic>
        <p:nvPicPr>
          <p:cNvPr id="178" name="Google Shape;178;p20"/>
          <p:cNvPicPr preferRelativeResize="0"/>
          <p:nvPr/>
        </p:nvPicPr>
        <p:blipFill>
          <a:blip r:embed="rId3">
            <a:alphaModFix/>
          </a:blip>
          <a:stretch>
            <a:fillRect/>
          </a:stretch>
        </p:blipFill>
        <p:spPr>
          <a:xfrm>
            <a:off x="8306625" y="401250"/>
            <a:ext cx="371475" cy="371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311400" y="3109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Performance test</a:t>
            </a:r>
            <a:endParaRPr b="0"/>
          </a:p>
        </p:txBody>
      </p:sp>
      <p:sp>
        <p:nvSpPr>
          <p:cNvPr id="184" name="Google Shape;184;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185" name="Google Shape;185;p21"/>
          <p:cNvSpPr txBox="1">
            <a:spLocks noGrp="1"/>
          </p:cNvSpPr>
          <p:nvPr>
            <p:ph type="body" idx="1"/>
          </p:nvPr>
        </p:nvSpPr>
        <p:spPr>
          <a:xfrm>
            <a:off x="310900" y="1170125"/>
            <a:ext cx="55254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the performance of your current connection.</a:t>
            </a:r>
            <a:endParaRPr/>
          </a:p>
          <a:p>
            <a:pPr marL="0" lvl="0" indent="0" algn="l" rtl="0">
              <a:spcBef>
                <a:spcPts val="1400"/>
              </a:spcBef>
              <a:spcAft>
                <a:spcPts val="0"/>
              </a:spcAft>
              <a:buNone/>
            </a:pPr>
            <a:r>
              <a:rPr lang="en"/>
              <a:t>Visit </a:t>
            </a:r>
            <a:r>
              <a:rPr lang="en" u="sng">
                <a:solidFill>
                  <a:schemeClr val="hlink"/>
                </a:solidFill>
                <a:hlinkClick r:id="rId3"/>
              </a:rPr>
              <a:t>https://www.speedtest.net/</a:t>
            </a:r>
            <a:endParaRPr/>
          </a:p>
          <a:p>
            <a:pPr marL="457200" lvl="0" indent="-342900" algn="l" rtl="0">
              <a:spcBef>
                <a:spcPts val="1400"/>
              </a:spcBef>
              <a:spcAft>
                <a:spcPts val="0"/>
              </a:spcAft>
              <a:buSzPts val="1800"/>
              <a:buChar char="●"/>
            </a:pPr>
            <a:r>
              <a:rPr lang="en"/>
              <a:t>Look at your download speed</a:t>
            </a:r>
            <a:endParaRPr/>
          </a:p>
          <a:p>
            <a:pPr marL="457200" lvl="0" indent="-342900" algn="l" rtl="0">
              <a:spcBef>
                <a:spcPts val="0"/>
              </a:spcBef>
              <a:spcAft>
                <a:spcPts val="0"/>
              </a:spcAft>
              <a:buSzPts val="1800"/>
              <a:buChar char="●"/>
            </a:pPr>
            <a:r>
              <a:rPr lang="en"/>
              <a:t>Look at your upload speed</a:t>
            </a:r>
            <a:endParaRPr/>
          </a:p>
          <a:p>
            <a:pPr marL="0" lvl="0" indent="0" algn="l" rtl="0">
              <a:spcBef>
                <a:spcPts val="1400"/>
              </a:spcBef>
              <a:spcAft>
                <a:spcPts val="0"/>
              </a:spcAft>
              <a:buNone/>
            </a:pPr>
            <a:r>
              <a:rPr lang="en" b="1"/>
              <a:t>Questions:</a:t>
            </a:r>
            <a:endParaRPr b="1"/>
          </a:p>
          <a:p>
            <a:pPr marL="457200" lvl="0" indent="-342900" algn="l" rtl="0">
              <a:spcBef>
                <a:spcPts val="1400"/>
              </a:spcBef>
              <a:spcAft>
                <a:spcPts val="0"/>
              </a:spcAft>
              <a:buSzPts val="1800"/>
              <a:buChar char="●"/>
            </a:pPr>
            <a:r>
              <a:rPr lang="en"/>
              <a:t>Are your speeds the same as your neighbours’? If not, why might that be?</a:t>
            </a:r>
            <a:endParaRPr/>
          </a:p>
          <a:p>
            <a:pPr marL="457200" lvl="0" indent="-342900" algn="l" rtl="0">
              <a:spcBef>
                <a:spcPts val="0"/>
              </a:spcBef>
              <a:spcAft>
                <a:spcPts val="0"/>
              </a:spcAft>
              <a:buSzPts val="1800"/>
              <a:buChar char="●"/>
            </a:pPr>
            <a:r>
              <a:rPr lang="en"/>
              <a:t>If we were all watching YouTube at the same time, would this change the result?</a:t>
            </a:r>
            <a:endParaRPr/>
          </a:p>
          <a:p>
            <a:pPr marL="0" lvl="0" indent="0" algn="l" rtl="0">
              <a:spcBef>
                <a:spcPts val="1400"/>
              </a:spcBef>
              <a:spcAft>
                <a:spcPts val="0"/>
              </a:spcAft>
              <a:buNone/>
            </a:pPr>
            <a:endParaRPr/>
          </a:p>
          <a:p>
            <a:pPr marL="0" lvl="0" indent="0" algn="l" rtl="0">
              <a:spcBef>
                <a:spcPts val="14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86" name="Google Shape;186;p21"/>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4</a:t>
            </a:r>
            <a:endParaRPr/>
          </a:p>
        </p:txBody>
      </p:sp>
      <p:pic>
        <p:nvPicPr>
          <p:cNvPr id="187" name="Google Shape;187;p21"/>
          <p:cNvPicPr preferRelativeResize="0"/>
          <p:nvPr/>
        </p:nvPicPr>
        <p:blipFill>
          <a:blip r:embed="rId4">
            <a:alphaModFix/>
          </a:blip>
          <a:stretch>
            <a:fillRect/>
          </a:stretch>
        </p:blipFill>
        <p:spPr>
          <a:xfrm>
            <a:off x="6025075" y="1289300"/>
            <a:ext cx="2564209" cy="2994076"/>
          </a:xfrm>
          <a:prstGeom prst="rect">
            <a:avLst/>
          </a:prstGeom>
          <a:noFill/>
          <a:ln>
            <a:noFill/>
          </a:ln>
        </p:spPr>
      </p:pic>
      <p:pic>
        <p:nvPicPr>
          <p:cNvPr id="188" name="Google Shape;188;p21"/>
          <p:cNvPicPr preferRelativeResize="0"/>
          <p:nvPr/>
        </p:nvPicPr>
        <p:blipFill>
          <a:blip r:embed="rId5">
            <a:alphaModFix/>
          </a:blip>
          <a:stretch>
            <a:fillRect/>
          </a:stretch>
        </p:blipFill>
        <p:spPr>
          <a:xfrm>
            <a:off x="8314025" y="412150"/>
            <a:ext cx="371475" cy="371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311400" y="3109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future</a:t>
            </a:r>
            <a:endParaRPr b="0"/>
          </a:p>
        </p:txBody>
      </p:sp>
      <p:sp>
        <p:nvSpPr>
          <p:cNvPr id="194" name="Google Shape;194;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195" name="Google Shape;195;p22"/>
          <p:cNvSpPr txBox="1">
            <a:spLocks noGrp="1"/>
          </p:cNvSpPr>
          <p:nvPr>
            <p:ph type="body" idx="1"/>
          </p:nvPr>
        </p:nvSpPr>
        <p:spPr>
          <a:xfrm>
            <a:off x="310900" y="1170125"/>
            <a:ext cx="48411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5G is the next generation of mobile internet connectivity.</a:t>
            </a:r>
            <a:endParaRPr/>
          </a:p>
          <a:p>
            <a:pPr marL="457200" lvl="0" indent="-342900" algn="l" rtl="0">
              <a:spcBef>
                <a:spcPts val="0"/>
              </a:spcBef>
              <a:spcAft>
                <a:spcPts val="0"/>
              </a:spcAft>
              <a:buSzPts val="1800"/>
              <a:buChar char="●"/>
            </a:pPr>
            <a:r>
              <a:rPr lang="en"/>
              <a:t>It is available now. EE was the first to release it in 6 cities in May 2019.</a:t>
            </a:r>
            <a:endParaRPr/>
          </a:p>
          <a:p>
            <a:pPr marL="457200" lvl="0" indent="-342900" algn="l" rtl="0">
              <a:spcBef>
                <a:spcPts val="0"/>
              </a:spcBef>
              <a:spcAft>
                <a:spcPts val="0"/>
              </a:spcAft>
              <a:buSzPts val="1800"/>
              <a:buChar char="●"/>
            </a:pPr>
            <a:r>
              <a:rPr lang="en"/>
              <a:t>5G has the potential to reach speeds of 10 Gbps (1 Gb = 1000 Mb).</a:t>
            </a:r>
            <a:endParaRPr/>
          </a:p>
          <a:p>
            <a:pPr marL="914400" lvl="1" indent="-317500" algn="l" rtl="0">
              <a:spcBef>
                <a:spcPts val="0"/>
              </a:spcBef>
              <a:spcAft>
                <a:spcPts val="0"/>
              </a:spcAft>
              <a:buSzPts val="1400"/>
              <a:buChar char="○"/>
            </a:pPr>
            <a:r>
              <a:rPr lang="en"/>
              <a:t>20 times faster than 4G.</a:t>
            </a:r>
            <a:endParaRPr/>
          </a:p>
          <a:p>
            <a:pPr marL="914400" lvl="1" indent="-317500" algn="l" rtl="0">
              <a:spcBef>
                <a:spcPts val="0"/>
              </a:spcBef>
              <a:spcAft>
                <a:spcPts val="0"/>
              </a:spcAft>
              <a:buSzPts val="1400"/>
              <a:buChar char="○"/>
            </a:pPr>
            <a:r>
              <a:rPr lang="en"/>
              <a:t>It would take less than 1 second to download an HD film!</a:t>
            </a:r>
            <a:endParaRPr/>
          </a:p>
          <a:p>
            <a:pPr marL="0" lvl="0" indent="0" algn="l" rtl="0">
              <a:spcBef>
                <a:spcPts val="1400"/>
              </a:spcBef>
              <a:spcAft>
                <a:spcPts val="0"/>
              </a:spcAft>
              <a:buNone/>
            </a:pPr>
            <a:endParaRPr/>
          </a:p>
          <a:p>
            <a:pPr marL="0" lvl="0" indent="0" algn="l" rtl="0">
              <a:spcBef>
                <a:spcPts val="14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96" name="Google Shape;196;p2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4</a:t>
            </a:r>
            <a:endParaRPr/>
          </a:p>
        </p:txBody>
      </p:sp>
      <p:pic>
        <p:nvPicPr>
          <p:cNvPr id="197" name="Google Shape;197;p22"/>
          <p:cNvPicPr preferRelativeResize="0"/>
          <p:nvPr/>
        </p:nvPicPr>
        <p:blipFill>
          <a:blip r:embed="rId3">
            <a:alphaModFix/>
          </a:blip>
          <a:stretch>
            <a:fillRect/>
          </a:stretch>
        </p:blipFill>
        <p:spPr>
          <a:xfrm>
            <a:off x="5304400" y="1170137"/>
            <a:ext cx="3687199" cy="22968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1"/>
        <p:cNvGrpSpPr/>
        <p:nvPr/>
      </p:nvGrpSpPr>
      <p:grpSpPr>
        <a:xfrm>
          <a:off x="0" y="0"/>
          <a:ext cx="0" cy="0"/>
          <a:chOff x="0" y="0"/>
          <a:chExt cx="0" cy="0"/>
        </a:xfrm>
      </p:grpSpPr>
      <p:sp>
        <p:nvSpPr>
          <p:cNvPr id="202" name="Google Shape;202;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
        <p:nvSpPr>
          <p:cNvPr id="203" name="Google Shape;203;p2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5</a:t>
            </a:r>
            <a:endParaRPr/>
          </a:p>
        </p:txBody>
      </p:sp>
      <p:sp>
        <p:nvSpPr>
          <p:cNvPr id="204" name="Google Shape;204;p23"/>
          <p:cNvSpPr txBox="1">
            <a:spLocks noGrp="1"/>
          </p:cNvSpPr>
          <p:nvPr>
            <p:ph type="body" idx="2"/>
          </p:nvPr>
        </p:nvSpPr>
        <p:spPr>
          <a:xfrm>
            <a:off x="100" y="4445300"/>
            <a:ext cx="91440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What does this mean and when might you see it? (Think, pair, share) </a:t>
            </a:r>
            <a:endParaRPr/>
          </a:p>
        </p:txBody>
      </p:sp>
      <p:sp>
        <p:nvSpPr>
          <p:cNvPr id="205" name="Google Shape;205;p23"/>
          <p:cNvSpPr txBox="1"/>
          <p:nvPr/>
        </p:nvSpPr>
        <p:spPr>
          <a:xfrm>
            <a:off x="2094800" y="1365375"/>
            <a:ext cx="5031300" cy="21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pic>
        <p:nvPicPr>
          <p:cNvPr id="206" name="Google Shape;206;p23"/>
          <p:cNvPicPr preferRelativeResize="0"/>
          <p:nvPr/>
        </p:nvPicPr>
        <p:blipFill>
          <a:blip r:embed="rId3">
            <a:alphaModFix/>
          </a:blip>
          <a:stretch>
            <a:fillRect/>
          </a:stretch>
        </p:blipFill>
        <p:spPr>
          <a:xfrm>
            <a:off x="8270013" y="411700"/>
            <a:ext cx="400050" cy="409575"/>
          </a:xfrm>
          <a:prstGeom prst="rect">
            <a:avLst/>
          </a:prstGeom>
          <a:noFill/>
          <a:ln>
            <a:noFill/>
          </a:ln>
        </p:spPr>
      </p:pic>
      <p:grpSp>
        <p:nvGrpSpPr>
          <p:cNvPr id="207" name="Google Shape;207;p23"/>
          <p:cNvGrpSpPr/>
          <p:nvPr/>
        </p:nvGrpSpPr>
        <p:grpSpPr>
          <a:xfrm>
            <a:off x="3157088" y="1015211"/>
            <a:ext cx="2829829" cy="2888538"/>
            <a:chOff x="10862704" y="2351850"/>
            <a:chExt cx="4744055" cy="4887543"/>
          </a:xfrm>
        </p:grpSpPr>
        <p:sp>
          <p:nvSpPr>
            <p:cNvPr id="208" name="Google Shape;208;p23"/>
            <p:cNvSpPr/>
            <p:nvPr/>
          </p:nvSpPr>
          <p:spPr>
            <a:xfrm rot="5400000">
              <a:off x="14865825" y="4252006"/>
              <a:ext cx="448038" cy="1033830"/>
            </a:xfrm>
            <a:prstGeom prst="flowChartTerminator">
              <a:avLst/>
            </a:prstGeom>
            <a:gradFill>
              <a:gsLst>
                <a:gs pos="0">
                  <a:srgbClr val="696969"/>
                </a:gs>
                <a:gs pos="100000">
                  <a:srgbClr val="1D1D1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rot="5400000">
              <a:off x="11155600" y="4252006"/>
              <a:ext cx="448038" cy="1033830"/>
            </a:xfrm>
            <a:prstGeom prst="flowChartTerminator">
              <a:avLst/>
            </a:prstGeom>
            <a:gradFill>
              <a:gsLst>
                <a:gs pos="0">
                  <a:srgbClr val="DDDDDD"/>
                </a:gs>
                <a:gs pos="100000">
                  <a:srgbClr val="91919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13013938" y="2351850"/>
              <a:ext cx="448038" cy="1033830"/>
            </a:xfrm>
            <a:prstGeom prst="flowChartTerminator">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rot="-3456972">
              <a:off x="11376358" y="3259455"/>
              <a:ext cx="448061" cy="1033780"/>
            </a:xfrm>
            <a:prstGeom prst="flowChartTerminator">
              <a:avLst/>
            </a:prstGeom>
            <a:gradFill>
              <a:gsLst>
                <a:gs pos="0">
                  <a:srgbClr val="F2F2F2"/>
                </a:gs>
                <a:gs pos="100000">
                  <a:srgbClr val="A6A6A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rot="1960504">
              <a:off x="14018821" y="2545550"/>
              <a:ext cx="448104" cy="1033807"/>
            </a:xfrm>
            <a:prstGeom prst="flowChartTerminator">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rot="3680066">
              <a:off x="14653047" y="3259436"/>
              <a:ext cx="448033" cy="1033787"/>
            </a:xfrm>
            <a:prstGeom prst="flowChartTerminator">
              <a:avLst/>
            </a:prstGeom>
            <a:gradFill>
              <a:gsLst>
                <a:gs pos="0">
                  <a:srgbClr val="696969"/>
                </a:gs>
                <a:gs pos="100000">
                  <a:srgbClr val="1D1D1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rot="10800000" flipH="1">
              <a:off x="12972800" y="6205563"/>
              <a:ext cx="448038" cy="1033830"/>
            </a:xfrm>
            <a:prstGeom prst="flowChartTerminator">
              <a:avLst/>
            </a:pr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rot="-7214551" flipH="1">
              <a:off x="11411451" y="5145577"/>
              <a:ext cx="448051" cy="1033815"/>
            </a:xfrm>
            <a:prstGeom prst="flowChartTerminator">
              <a:avLst/>
            </a:prstGeom>
            <a:gradFill>
              <a:gsLst>
                <a:gs pos="0">
                  <a:srgbClr val="DDDDDD"/>
                </a:gs>
                <a:gs pos="100000">
                  <a:srgbClr val="91919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rot="8839496" flipH="1">
              <a:off x="13901484" y="5935686"/>
              <a:ext cx="448104" cy="1033807"/>
            </a:xfrm>
            <a:prstGeom prst="flowChartTerminator">
              <a:avLst/>
            </a:prstGeom>
            <a:gradFill>
              <a:gsLst>
                <a:gs pos="0">
                  <a:srgbClr val="8C8C8C"/>
                </a:gs>
                <a:gs pos="100000">
                  <a:srgbClr val="40404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rot="-8980111" flipH="1">
              <a:off x="11994256" y="5863916"/>
              <a:ext cx="448145" cy="1033851"/>
            </a:xfrm>
            <a:prstGeom prst="flowChartTerminator">
              <a:avLst/>
            </a:pr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rot="7119934" flipH="1">
              <a:off x="14688109" y="5221820"/>
              <a:ext cx="448033" cy="1033787"/>
            </a:xfrm>
            <a:prstGeom prst="flowChartTerminator">
              <a:avLst/>
            </a:prstGeom>
            <a:gradFill>
              <a:gsLst>
                <a:gs pos="0">
                  <a:srgbClr val="8C8C8C"/>
                </a:gs>
                <a:gs pos="100000">
                  <a:srgbClr val="40404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2"/>
        <p:cNvGrpSpPr/>
        <p:nvPr/>
      </p:nvGrpSpPr>
      <p:grpSpPr>
        <a:xfrm>
          <a:off x="0" y="0"/>
          <a:ext cx="0" cy="0"/>
          <a:chOff x="0" y="0"/>
          <a:chExt cx="0" cy="0"/>
        </a:xfrm>
      </p:grpSpPr>
      <p:sp>
        <p:nvSpPr>
          <p:cNvPr id="223" name="Google Shape;223;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
        <p:nvSpPr>
          <p:cNvPr id="224" name="Google Shape;224;p2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5</a:t>
            </a:r>
            <a:endParaRPr/>
          </a:p>
        </p:txBody>
      </p:sp>
      <p:sp>
        <p:nvSpPr>
          <p:cNvPr id="225" name="Google Shape;225;p24"/>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Data is arriving at your device at a rate that is slower than it is being processed</a:t>
            </a:r>
            <a:endParaRPr/>
          </a:p>
          <a:p>
            <a:pPr marL="457200" lvl="0" indent="-342900" algn="l" rtl="0">
              <a:spcBef>
                <a:spcPts val="0"/>
              </a:spcBef>
              <a:spcAft>
                <a:spcPts val="0"/>
              </a:spcAft>
              <a:buSzPts val="1800"/>
              <a:buChar char="●"/>
            </a:pPr>
            <a:r>
              <a:rPr lang="en"/>
              <a:t>Example: when you are watching a film on Netflix and it pauses, and you have to wait for a period of time before it starts again</a:t>
            </a:r>
            <a:endParaRPr/>
          </a:p>
          <a:p>
            <a:pPr marL="457200" lvl="0" indent="-342900" algn="l" rtl="0">
              <a:spcBef>
                <a:spcPts val="0"/>
              </a:spcBef>
              <a:spcAft>
                <a:spcPts val="0"/>
              </a:spcAft>
              <a:buSzPts val="1800"/>
              <a:buChar char="●"/>
            </a:pPr>
            <a:r>
              <a:rPr lang="en"/>
              <a:t>Indicates that more bandwidth is required</a:t>
            </a:r>
            <a:endParaRPr/>
          </a:p>
        </p:txBody>
      </p:sp>
      <p:sp>
        <p:nvSpPr>
          <p:cNvPr id="226" name="Google Shape;226;p24"/>
          <p:cNvSpPr txBox="1">
            <a:spLocks noGrp="1"/>
          </p:cNvSpPr>
          <p:nvPr>
            <p:ph type="title"/>
          </p:nvPr>
        </p:nvSpPr>
        <p:spPr>
          <a:xfrm>
            <a:off x="310900" y="319600"/>
            <a:ext cx="78147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Answer: Buffering</a:t>
            </a:r>
            <a:endParaRPr/>
          </a:p>
        </p:txBody>
      </p:sp>
      <p:pic>
        <p:nvPicPr>
          <p:cNvPr id="227" name="Google Shape;227;p24"/>
          <p:cNvPicPr preferRelativeResize="0"/>
          <p:nvPr/>
        </p:nvPicPr>
        <p:blipFill>
          <a:blip r:embed="rId3">
            <a:alphaModFix/>
          </a:blip>
          <a:stretch>
            <a:fillRect/>
          </a:stretch>
        </p:blipFill>
        <p:spPr>
          <a:xfrm>
            <a:off x="8306625" y="401250"/>
            <a:ext cx="371475" cy="371475"/>
          </a:xfrm>
          <a:prstGeom prst="rect">
            <a:avLst/>
          </a:prstGeom>
          <a:noFill/>
          <a:ln>
            <a:noFill/>
          </a:ln>
        </p:spPr>
      </p:pic>
      <p:grpSp>
        <p:nvGrpSpPr>
          <p:cNvPr id="228" name="Google Shape;228;p24"/>
          <p:cNvGrpSpPr/>
          <p:nvPr/>
        </p:nvGrpSpPr>
        <p:grpSpPr>
          <a:xfrm>
            <a:off x="5625326" y="1555411"/>
            <a:ext cx="2829829" cy="2888538"/>
            <a:chOff x="10862704" y="2351850"/>
            <a:chExt cx="4744055" cy="4887543"/>
          </a:xfrm>
        </p:grpSpPr>
        <p:sp>
          <p:nvSpPr>
            <p:cNvPr id="229" name="Google Shape;229;p24"/>
            <p:cNvSpPr/>
            <p:nvPr/>
          </p:nvSpPr>
          <p:spPr>
            <a:xfrm rot="5400000">
              <a:off x="14865825" y="4252006"/>
              <a:ext cx="448038" cy="1033830"/>
            </a:xfrm>
            <a:prstGeom prst="flowChartTerminator">
              <a:avLst/>
            </a:prstGeom>
            <a:gradFill>
              <a:gsLst>
                <a:gs pos="0">
                  <a:srgbClr val="696969"/>
                </a:gs>
                <a:gs pos="100000">
                  <a:srgbClr val="1D1D1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rot="5400000">
              <a:off x="11155600" y="4252006"/>
              <a:ext cx="448038" cy="1033830"/>
            </a:xfrm>
            <a:prstGeom prst="flowChartTerminator">
              <a:avLst/>
            </a:prstGeom>
            <a:gradFill>
              <a:gsLst>
                <a:gs pos="0">
                  <a:srgbClr val="DDDDDD"/>
                </a:gs>
                <a:gs pos="100000">
                  <a:srgbClr val="91919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a:off x="13013938" y="2351850"/>
              <a:ext cx="448038" cy="1033830"/>
            </a:xfrm>
            <a:prstGeom prst="flowChartTerminator">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3456972">
              <a:off x="11376358" y="3259455"/>
              <a:ext cx="448061" cy="1033780"/>
            </a:xfrm>
            <a:prstGeom prst="flowChartTerminator">
              <a:avLst/>
            </a:prstGeom>
            <a:gradFill>
              <a:gsLst>
                <a:gs pos="0">
                  <a:srgbClr val="F2F2F2"/>
                </a:gs>
                <a:gs pos="100000">
                  <a:srgbClr val="A6A6A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rot="1960504">
              <a:off x="14018821" y="2545550"/>
              <a:ext cx="448104" cy="1033807"/>
            </a:xfrm>
            <a:prstGeom prst="flowChartTerminator">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rot="3680066">
              <a:off x="14653047" y="3259436"/>
              <a:ext cx="448033" cy="1033787"/>
            </a:xfrm>
            <a:prstGeom prst="flowChartTerminator">
              <a:avLst/>
            </a:prstGeom>
            <a:gradFill>
              <a:gsLst>
                <a:gs pos="0">
                  <a:srgbClr val="696969"/>
                </a:gs>
                <a:gs pos="100000">
                  <a:srgbClr val="1D1D1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rot="10800000" flipH="1">
              <a:off x="12972800" y="6205563"/>
              <a:ext cx="448038" cy="1033830"/>
            </a:xfrm>
            <a:prstGeom prst="flowChartTerminator">
              <a:avLst/>
            </a:pr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rot="-7214551" flipH="1">
              <a:off x="11411451" y="5145577"/>
              <a:ext cx="448051" cy="1033815"/>
            </a:xfrm>
            <a:prstGeom prst="flowChartTerminator">
              <a:avLst/>
            </a:prstGeom>
            <a:gradFill>
              <a:gsLst>
                <a:gs pos="0">
                  <a:srgbClr val="DDDDDD"/>
                </a:gs>
                <a:gs pos="100000">
                  <a:srgbClr val="91919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rot="8839496" flipH="1">
              <a:off x="13901484" y="5935686"/>
              <a:ext cx="448104" cy="1033807"/>
            </a:xfrm>
            <a:prstGeom prst="flowChartTerminator">
              <a:avLst/>
            </a:prstGeom>
            <a:gradFill>
              <a:gsLst>
                <a:gs pos="0">
                  <a:srgbClr val="8C8C8C"/>
                </a:gs>
                <a:gs pos="100000">
                  <a:srgbClr val="40404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p:nvPr/>
          </p:nvSpPr>
          <p:spPr>
            <a:xfrm rot="-8980111" flipH="1">
              <a:off x="11994256" y="5863916"/>
              <a:ext cx="448145" cy="1033851"/>
            </a:xfrm>
            <a:prstGeom prst="flowChartTerminator">
              <a:avLst/>
            </a:pr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rot="7119934" flipH="1">
              <a:off x="14688109" y="5221820"/>
              <a:ext cx="448033" cy="1033787"/>
            </a:xfrm>
            <a:prstGeom prst="flowChartTerminator">
              <a:avLst/>
            </a:prstGeom>
            <a:gradFill>
              <a:gsLst>
                <a:gs pos="0">
                  <a:srgbClr val="8C8C8C"/>
                </a:gs>
                <a:gs pos="100000">
                  <a:srgbClr val="40404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43"/>
        <p:cNvGrpSpPr/>
        <p:nvPr/>
      </p:nvGrpSpPr>
      <p:grpSpPr>
        <a:xfrm>
          <a:off x="0" y="0"/>
          <a:ext cx="0" cy="0"/>
          <a:chOff x="0" y="0"/>
          <a:chExt cx="0" cy="0"/>
        </a:xfrm>
      </p:grpSpPr>
      <p:sp>
        <p:nvSpPr>
          <p:cNvPr id="244" name="Google Shape;244;p2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Bandwidth matters</a:t>
            </a:r>
            <a:endParaRPr b="0"/>
          </a:p>
        </p:txBody>
      </p:sp>
      <p:sp>
        <p:nvSpPr>
          <p:cNvPr id="245" name="Google Shape;245;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
        <p:nvSpPr>
          <p:cNvPr id="246" name="Google Shape;246;p25"/>
          <p:cNvSpPr txBox="1">
            <a:spLocks noGrp="1"/>
          </p:cNvSpPr>
          <p:nvPr>
            <p:ph type="body" idx="1"/>
          </p:nvPr>
        </p:nvSpPr>
        <p:spPr>
          <a:xfrm>
            <a:off x="310900" y="1017725"/>
            <a:ext cx="8521200" cy="30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online activities use more data than others.</a:t>
            </a:r>
            <a:endParaRPr/>
          </a:p>
          <a:p>
            <a:pPr marL="0" lvl="0" indent="0" algn="l" rtl="0">
              <a:spcBef>
                <a:spcPts val="1600"/>
              </a:spcBef>
              <a:spcAft>
                <a:spcPts val="0"/>
              </a:spcAft>
              <a:buNone/>
            </a:pPr>
            <a:r>
              <a:rPr lang="en"/>
              <a:t>Those using the most data require higher bandwidth in order to avoid delays, freezing screens, or buffering.</a:t>
            </a:r>
            <a:endParaRPr/>
          </a:p>
          <a:p>
            <a:pPr marL="0" lvl="0" indent="0" algn="l" rtl="0">
              <a:spcBef>
                <a:spcPts val="1600"/>
              </a:spcBef>
              <a:spcAft>
                <a:spcPts val="0"/>
              </a:spcAft>
              <a:buNone/>
            </a:pPr>
            <a:r>
              <a:rPr lang="en" b="1"/>
              <a:t>Can you identify which activities use more bandwidth? Complete the activity in your worksheet.</a:t>
            </a:r>
            <a:endParaRPr b="1"/>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247" name="Google Shape;247;p2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6</a:t>
            </a:r>
            <a:endParaRPr/>
          </a:p>
        </p:txBody>
      </p:sp>
      <p:pic>
        <p:nvPicPr>
          <p:cNvPr id="248" name="Google Shape;248;p25"/>
          <p:cNvPicPr preferRelativeResize="0"/>
          <p:nvPr/>
        </p:nvPicPr>
        <p:blipFill>
          <a:blip r:embed="rId3">
            <a:alphaModFix/>
          </a:blip>
          <a:stretch>
            <a:fillRect/>
          </a:stretch>
        </p:blipFill>
        <p:spPr>
          <a:xfrm>
            <a:off x="8314025" y="412150"/>
            <a:ext cx="371475" cy="371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2"/>
        <p:cNvGrpSpPr/>
        <p:nvPr/>
      </p:nvGrpSpPr>
      <p:grpSpPr>
        <a:xfrm>
          <a:off x="0" y="0"/>
          <a:ext cx="0" cy="0"/>
          <a:chOff x="0" y="0"/>
          <a:chExt cx="0" cy="0"/>
        </a:xfrm>
      </p:grpSpPr>
      <p:sp>
        <p:nvSpPr>
          <p:cNvPr id="253" name="Google Shape;253;p26"/>
          <p:cNvSpPr txBox="1">
            <a:spLocks noGrp="1"/>
          </p:cNvSpPr>
          <p:nvPr>
            <p:ph type="body" idx="1"/>
          </p:nvPr>
        </p:nvSpPr>
        <p:spPr>
          <a:xfrm>
            <a:off x="310900" y="1017725"/>
            <a:ext cx="8521200" cy="30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Light internet use: </a:t>
            </a:r>
            <a:r>
              <a:rPr lang="en"/>
              <a:t>reading online news, checking the weather</a:t>
            </a:r>
            <a:endParaRPr/>
          </a:p>
          <a:p>
            <a:pPr marL="0" lvl="0" indent="0" algn="l" rtl="0">
              <a:spcBef>
                <a:spcPts val="1600"/>
              </a:spcBef>
              <a:spcAft>
                <a:spcPts val="0"/>
              </a:spcAft>
              <a:buNone/>
            </a:pPr>
            <a:endParaRPr/>
          </a:p>
          <a:p>
            <a:pPr marL="0" lvl="0" indent="0" algn="l" rtl="0">
              <a:spcBef>
                <a:spcPts val="1600"/>
              </a:spcBef>
              <a:spcAft>
                <a:spcPts val="0"/>
              </a:spcAft>
              <a:buNone/>
            </a:pPr>
            <a:r>
              <a:rPr lang="en" b="1"/>
              <a:t>Medium internet use: </a:t>
            </a:r>
            <a:r>
              <a:rPr lang="en"/>
              <a:t>checking social media, emailing regularly</a:t>
            </a:r>
            <a:endParaRPr/>
          </a:p>
          <a:p>
            <a:pPr marL="0" lvl="0" indent="0" algn="l" rtl="0">
              <a:spcBef>
                <a:spcPts val="1600"/>
              </a:spcBef>
              <a:spcAft>
                <a:spcPts val="0"/>
              </a:spcAft>
              <a:buNone/>
            </a:pPr>
            <a:endParaRPr/>
          </a:p>
          <a:p>
            <a:pPr marL="0" lvl="0" indent="0" algn="l" rtl="0">
              <a:spcBef>
                <a:spcPts val="1600"/>
              </a:spcBef>
              <a:spcAft>
                <a:spcPts val="0"/>
              </a:spcAft>
              <a:buNone/>
            </a:pPr>
            <a:r>
              <a:rPr lang="en" b="1"/>
              <a:t>High internet use: </a:t>
            </a:r>
            <a:r>
              <a:rPr lang="en"/>
              <a:t>online gaming, a vlogger uploading videos to YouTube daily</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54" name="Google Shape;254;p2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Bandwidth matters – Answers</a:t>
            </a:r>
            <a:endParaRPr/>
          </a:p>
        </p:txBody>
      </p:sp>
      <p:sp>
        <p:nvSpPr>
          <p:cNvPr id="255" name="Google Shape;255;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
        <p:nvSpPr>
          <p:cNvPr id="256" name="Google Shape;256;p2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6</a:t>
            </a:r>
            <a:endParaRPr/>
          </a:p>
        </p:txBody>
      </p:sp>
      <p:pic>
        <p:nvPicPr>
          <p:cNvPr id="257" name="Google Shape;257;p26"/>
          <p:cNvPicPr preferRelativeResize="0"/>
          <p:nvPr/>
        </p:nvPicPr>
        <p:blipFill>
          <a:blip r:embed="rId3">
            <a:alphaModFix/>
          </a:blip>
          <a:stretch>
            <a:fillRect/>
          </a:stretch>
        </p:blipFill>
        <p:spPr>
          <a:xfrm>
            <a:off x="8306625" y="401250"/>
            <a:ext cx="371475" cy="371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3: Wired and wireless networks</a:t>
            </a:r>
            <a:endParaRPr/>
          </a:p>
        </p:txBody>
      </p:sp>
      <p:sp>
        <p:nvSpPr>
          <p:cNvPr id="52" name="Google Shape;52;p9"/>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Year 7 – Networks: from semaphores to the internet</a:t>
            </a:r>
            <a:endParaRPr/>
          </a:p>
        </p:txBody>
      </p:sp>
      <p:sp>
        <p:nvSpPr>
          <p:cNvPr id="53" name="Google Shape;53;p9"/>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u="sng">
                <a:solidFill>
                  <a:schemeClr val="hlink"/>
                </a:solidFill>
                <a:hlinkClick r:id="rId3"/>
              </a:rPr>
              <a:t>Save a copy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Wired versus wireless</a:t>
            </a:r>
            <a:endParaRPr b="0"/>
          </a:p>
        </p:txBody>
      </p:sp>
      <p:sp>
        <p:nvSpPr>
          <p:cNvPr id="263" name="Google Shape;263;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
        <p:nvSpPr>
          <p:cNvPr id="264" name="Google Shape;264;p27"/>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 know that a network can be wired or wireless.</a:t>
            </a:r>
            <a:endParaRPr/>
          </a:p>
          <a:p>
            <a:pPr marL="457200" lvl="0" indent="-342900" algn="l" rtl="0">
              <a:spcBef>
                <a:spcPts val="0"/>
              </a:spcBef>
              <a:spcAft>
                <a:spcPts val="0"/>
              </a:spcAft>
              <a:buSzPts val="1800"/>
              <a:buChar char="●"/>
            </a:pPr>
            <a:r>
              <a:rPr lang="en"/>
              <a:t>There are a number of advantages and disadvantages to both wired and wireless networks. Can you think of any?</a:t>
            </a:r>
            <a:endParaRPr/>
          </a:p>
          <a:p>
            <a:pPr marL="457200" lvl="0" indent="-342900" algn="l" rtl="0">
              <a:spcBef>
                <a:spcPts val="0"/>
              </a:spcBef>
              <a:spcAft>
                <a:spcPts val="0"/>
              </a:spcAft>
              <a:buSzPts val="1800"/>
              <a:buChar char="●"/>
            </a:pPr>
            <a:r>
              <a:rPr lang="en"/>
              <a:t>Hands up</a:t>
            </a:r>
            <a:endParaRPr/>
          </a:p>
          <a:p>
            <a:pPr marL="457200" lvl="0" indent="0" algn="l" rtl="0">
              <a:spcBef>
                <a:spcPts val="1400"/>
              </a:spcBef>
              <a:spcAft>
                <a:spcPts val="0"/>
              </a:spcAft>
              <a:buNone/>
            </a:pPr>
            <a:endParaRPr/>
          </a:p>
          <a:p>
            <a:pPr marL="0" lvl="0" indent="0" algn="l" rtl="0">
              <a:spcBef>
                <a:spcPts val="1400"/>
              </a:spcBef>
              <a:spcAft>
                <a:spcPts val="0"/>
              </a:spcAft>
              <a:buNone/>
            </a:pPr>
            <a:endParaRPr/>
          </a:p>
          <a:p>
            <a:pPr marL="0" lvl="0" indent="0" algn="l" rtl="0">
              <a:spcBef>
                <a:spcPts val="14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265" name="Google Shape;265;p27"/>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7</a:t>
            </a:r>
            <a:endParaRPr/>
          </a:p>
        </p:txBody>
      </p:sp>
      <p:pic>
        <p:nvPicPr>
          <p:cNvPr id="266" name="Google Shape;266;p27"/>
          <p:cNvPicPr preferRelativeResize="0"/>
          <p:nvPr/>
        </p:nvPicPr>
        <p:blipFill>
          <a:blip r:embed="rId3">
            <a:alphaModFix/>
          </a:blip>
          <a:stretch>
            <a:fillRect/>
          </a:stretch>
        </p:blipFill>
        <p:spPr>
          <a:xfrm>
            <a:off x="1604700" y="2816400"/>
            <a:ext cx="1389826" cy="991700"/>
          </a:xfrm>
          <a:prstGeom prst="rect">
            <a:avLst/>
          </a:prstGeom>
          <a:noFill/>
          <a:ln>
            <a:noFill/>
          </a:ln>
        </p:spPr>
      </p:pic>
      <p:pic>
        <p:nvPicPr>
          <p:cNvPr id="267" name="Google Shape;267;p27"/>
          <p:cNvPicPr preferRelativeResize="0"/>
          <p:nvPr/>
        </p:nvPicPr>
        <p:blipFill>
          <a:blip r:embed="rId4">
            <a:alphaModFix/>
          </a:blip>
          <a:stretch>
            <a:fillRect/>
          </a:stretch>
        </p:blipFill>
        <p:spPr>
          <a:xfrm>
            <a:off x="6233850" y="2578782"/>
            <a:ext cx="1389826" cy="1229330"/>
          </a:xfrm>
          <a:prstGeom prst="rect">
            <a:avLst/>
          </a:prstGeom>
          <a:noFill/>
          <a:ln>
            <a:noFill/>
          </a:ln>
        </p:spPr>
      </p:pic>
      <p:sp>
        <p:nvSpPr>
          <p:cNvPr id="268" name="Google Shape;268;p27"/>
          <p:cNvSpPr txBox="1"/>
          <p:nvPr/>
        </p:nvSpPr>
        <p:spPr>
          <a:xfrm>
            <a:off x="3866500" y="3263450"/>
            <a:ext cx="1391400" cy="5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Quicksand"/>
                <a:ea typeface="Quicksand"/>
                <a:cs typeface="Quicksand"/>
                <a:sym typeface="Quicksand"/>
              </a:rPr>
              <a:t>vs</a:t>
            </a:r>
            <a:endParaRPr sz="2400" b="1">
              <a:latin typeface="Quicksand"/>
              <a:ea typeface="Quicksand"/>
              <a:cs typeface="Quicksand"/>
              <a:sym typeface="Quicksand"/>
            </a:endParaRPr>
          </a:p>
        </p:txBody>
      </p:sp>
      <p:pic>
        <p:nvPicPr>
          <p:cNvPr id="269" name="Google Shape;269;p27"/>
          <p:cNvPicPr preferRelativeResize="0"/>
          <p:nvPr/>
        </p:nvPicPr>
        <p:blipFill>
          <a:blip r:embed="rId5">
            <a:alphaModFix/>
          </a:blip>
          <a:stretch>
            <a:fillRect/>
          </a:stretch>
        </p:blipFill>
        <p:spPr>
          <a:xfrm>
            <a:off x="8270013" y="411700"/>
            <a:ext cx="400050" cy="409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73"/>
        <p:cNvGrpSpPr/>
        <p:nvPr/>
      </p:nvGrpSpPr>
      <p:grpSpPr>
        <a:xfrm>
          <a:off x="0" y="0"/>
          <a:ext cx="0" cy="0"/>
          <a:chOff x="0" y="0"/>
          <a:chExt cx="0" cy="0"/>
        </a:xfrm>
      </p:grpSpPr>
      <p:sp>
        <p:nvSpPr>
          <p:cNvPr id="274" name="Google Shape;274;p28"/>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Wired versus wireless</a:t>
            </a:r>
            <a:endParaRPr b="0"/>
          </a:p>
        </p:txBody>
      </p:sp>
      <p:sp>
        <p:nvSpPr>
          <p:cNvPr id="275" name="Google Shape;275;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
        <p:nvSpPr>
          <p:cNvPr id="276" name="Google Shape;276;p28"/>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There are twelve statements.</a:t>
            </a:r>
            <a:endParaRPr/>
          </a:p>
          <a:p>
            <a:pPr marL="457200" lvl="0" indent="-342900" algn="l" rtl="0">
              <a:spcBef>
                <a:spcPts val="0"/>
              </a:spcBef>
              <a:spcAft>
                <a:spcPts val="0"/>
              </a:spcAft>
              <a:buSzPts val="1800"/>
              <a:buChar char="●"/>
            </a:pPr>
            <a:r>
              <a:rPr lang="en"/>
              <a:t>You will be given two tables, one for wired networks and one for wireless networks.</a:t>
            </a:r>
            <a:endParaRPr/>
          </a:p>
          <a:p>
            <a:pPr marL="914400" lvl="1" indent="-317500" algn="l" rtl="0">
              <a:spcBef>
                <a:spcPts val="0"/>
              </a:spcBef>
              <a:spcAft>
                <a:spcPts val="0"/>
              </a:spcAft>
              <a:buSzPts val="1400"/>
              <a:buChar char="○"/>
            </a:pPr>
            <a:r>
              <a:rPr lang="en"/>
              <a:t>Each table contains two columns, one for advantages, and one for disadvantages.</a:t>
            </a:r>
            <a:endParaRPr/>
          </a:p>
          <a:p>
            <a:pPr marL="457200" lvl="0" indent="-342900" algn="l" rtl="0">
              <a:spcBef>
                <a:spcPts val="0"/>
              </a:spcBef>
              <a:spcAft>
                <a:spcPts val="0"/>
              </a:spcAft>
              <a:buSzPts val="1800"/>
              <a:buChar char="●"/>
            </a:pPr>
            <a:r>
              <a:rPr lang="en"/>
              <a:t>Your challenge:</a:t>
            </a:r>
            <a:endParaRPr/>
          </a:p>
          <a:p>
            <a:pPr marL="914400" lvl="1" indent="-317500" algn="l" rtl="0">
              <a:spcBef>
                <a:spcPts val="0"/>
              </a:spcBef>
              <a:spcAft>
                <a:spcPts val="0"/>
              </a:spcAft>
              <a:buSzPts val="1400"/>
              <a:buChar char="○"/>
            </a:pPr>
            <a:r>
              <a:rPr lang="en"/>
              <a:t>Identify whether the statement relates to wired or wireless networks.</a:t>
            </a:r>
            <a:endParaRPr/>
          </a:p>
          <a:p>
            <a:pPr marL="914400" lvl="1" indent="-317500" algn="l" rtl="0">
              <a:spcBef>
                <a:spcPts val="0"/>
              </a:spcBef>
              <a:spcAft>
                <a:spcPts val="0"/>
              </a:spcAft>
              <a:buSzPts val="1400"/>
              <a:buChar char="○"/>
            </a:pPr>
            <a:r>
              <a:rPr lang="en"/>
              <a:t>Next, identify whether it is an advantage or disadvantage.</a:t>
            </a:r>
            <a:endParaRPr/>
          </a:p>
          <a:p>
            <a:pPr marL="914400" lvl="1" indent="-317500" algn="l" rtl="0">
              <a:spcBef>
                <a:spcPts val="0"/>
              </a:spcBef>
              <a:spcAft>
                <a:spcPts val="0"/>
              </a:spcAft>
              <a:buSzPts val="1400"/>
              <a:buChar char="○"/>
            </a:pPr>
            <a:r>
              <a:rPr lang="en"/>
              <a:t>Next, move the statement into the correct column.</a:t>
            </a:r>
            <a:endParaRPr/>
          </a:p>
          <a:p>
            <a:pPr marL="457200" lvl="0" indent="-342900" algn="l" rtl="0">
              <a:spcBef>
                <a:spcPts val="0"/>
              </a:spcBef>
              <a:spcAft>
                <a:spcPts val="0"/>
              </a:spcAft>
              <a:buSzPts val="1800"/>
              <a:buChar char="●"/>
            </a:pPr>
            <a:r>
              <a:rPr lang="en"/>
              <a:t>Six statements have been completed for you. Six still need to be sorted.</a:t>
            </a:r>
            <a:endParaRPr/>
          </a:p>
          <a:p>
            <a:pPr marL="457200" lvl="0" indent="0" algn="l" rtl="0">
              <a:spcBef>
                <a:spcPts val="1400"/>
              </a:spcBef>
              <a:spcAft>
                <a:spcPts val="0"/>
              </a:spcAft>
              <a:buNone/>
            </a:pPr>
            <a:endParaRPr/>
          </a:p>
          <a:p>
            <a:pPr marL="0" lvl="0" indent="0" algn="l" rtl="0">
              <a:spcBef>
                <a:spcPts val="1400"/>
              </a:spcBef>
              <a:spcAft>
                <a:spcPts val="0"/>
              </a:spcAft>
              <a:buNone/>
            </a:pPr>
            <a:endParaRPr/>
          </a:p>
          <a:p>
            <a:pPr marL="0" lvl="0" indent="0" algn="l" rtl="0">
              <a:spcBef>
                <a:spcPts val="14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277" name="Google Shape;277;p28"/>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7</a:t>
            </a:r>
            <a:endParaRPr/>
          </a:p>
        </p:txBody>
      </p:sp>
      <p:pic>
        <p:nvPicPr>
          <p:cNvPr id="278" name="Google Shape;278;p28"/>
          <p:cNvPicPr preferRelativeResize="0"/>
          <p:nvPr/>
        </p:nvPicPr>
        <p:blipFill>
          <a:blip r:embed="rId3">
            <a:alphaModFix/>
          </a:blip>
          <a:stretch>
            <a:fillRect/>
          </a:stretch>
        </p:blipFill>
        <p:spPr>
          <a:xfrm>
            <a:off x="8314025" y="412150"/>
            <a:ext cx="371475" cy="371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82"/>
        <p:cNvGrpSpPr/>
        <p:nvPr/>
      </p:nvGrpSpPr>
      <p:grpSpPr>
        <a:xfrm>
          <a:off x="0" y="0"/>
          <a:ext cx="0" cy="0"/>
          <a:chOff x="0" y="0"/>
          <a:chExt cx="0" cy="0"/>
        </a:xfrm>
      </p:grpSpPr>
      <p:sp>
        <p:nvSpPr>
          <p:cNvPr id="283" name="Google Shape;283;p29"/>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Wired networks – Answers</a:t>
            </a:r>
            <a:endParaRPr b="0"/>
          </a:p>
        </p:txBody>
      </p:sp>
      <p:sp>
        <p:nvSpPr>
          <p:cNvPr id="284" name="Google Shape;284;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sp>
        <p:nvSpPr>
          <p:cNvPr id="285" name="Google Shape;285;p29"/>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400"/>
              </a:spcBef>
              <a:spcAft>
                <a:spcPts val="0"/>
              </a:spcAft>
              <a:buNone/>
            </a:pPr>
            <a:endParaRPr/>
          </a:p>
          <a:p>
            <a:pPr marL="0" lvl="0" indent="0" algn="l" rtl="0">
              <a:spcBef>
                <a:spcPts val="14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286" name="Google Shape;286;p29"/>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7</a:t>
            </a:r>
            <a:endParaRPr/>
          </a:p>
        </p:txBody>
      </p:sp>
      <p:graphicFrame>
        <p:nvGraphicFramePr>
          <p:cNvPr id="287" name="Google Shape;287;p29"/>
          <p:cNvGraphicFramePr/>
          <p:nvPr/>
        </p:nvGraphicFramePr>
        <p:xfrm>
          <a:off x="952500" y="1619250"/>
          <a:ext cx="7239000" cy="2925960"/>
        </p:xfrm>
        <a:graphic>
          <a:graphicData uri="http://schemas.openxmlformats.org/drawingml/2006/table">
            <a:tbl>
              <a:tblPr>
                <a:noFill/>
                <a:tableStyleId>{ADEDDAA5-98EE-444C-AAA4-49A917F20D17}</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800" b="1">
                          <a:solidFill>
                            <a:schemeClr val="dk1"/>
                          </a:solidFill>
                          <a:latin typeface="Quicksand"/>
                          <a:ea typeface="Quicksand"/>
                          <a:cs typeface="Quicksand"/>
                          <a:sym typeface="Quicksand"/>
                        </a:rPr>
                        <a:t>Advantages</a:t>
                      </a:r>
                      <a:endParaRPr sz="1800" b="1">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dk1"/>
                          </a:solidFill>
                          <a:latin typeface="Quicksand"/>
                          <a:ea typeface="Quicksand"/>
                          <a:cs typeface="Quicksand"/>
                          <a:sym typeface="Quicksand"/>
                        </a:rPr>
                        <a:t>Disadvantages</a:t>
                      </a:r>
                      <a:endParaRPr sz="1800" b="1">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Faster connection (little to no interference)</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Cables can be a trip hazard and look unpleasant</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Higher bandwidth</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More expensive and time-consuming to add devices, as each device needs cables</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Better security</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Devices are in fixed positions (no portability)</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88" name="Google Shape;288;p29"/>
          <p:cNvPicPr preferRelativeResize="0"/>
          <p:nvPr/>
        </p:nvPicPr>
        <p:blipFill>
          <a:blip r:embed="rId3">
            <a:alphaModFix/>
          </a:blip>
          <a:stretch>
            <a:fillRect/>
          </a:stretch>
        </p:blipFill>
        <p:spPr>
          <a:xfrm>
            <a:off x="8306625" y="401250"/>
            <a:ext cx="371475" cy="371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92"/>
        <p:cNvGrpSpPr/>
        <p:nvPr/>
      </p:nvGrpSpPr>
      <p:grpSpPr>
        <a:xfrm>
          <a:off x="0" y="0"/>
          <a:ext cx="0" cy="0"/>
          <a:chOff x="0" y="0"/>
          <a:chExt cx="0" cy="0"/>
        </a:xfrm>
      </p:grpSpPr>
      <p:sp>
        <p:nvSpPr>
          <p:cNvPr id="293" name="Google Shape;293;p30"/>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Wireless networks – Answers</a:t>
            </a:r>
            <a:endParaRPr b="0"/>
          </a:p>
        </p:txBody>
      </p:sp>
      <p:sp>
        <p:nvSpPr>
          <p:cNvPr id="294" name="Google Shape;294;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sp>
        <p:nvSpPr>
          <p:cNvPr id="295" name="Google Shape;295;p30"/>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400"/>
              </a:spcBef>
              <a:spcAft>
                <a:spcPts val="0"/>
              </a:spcAft>
              <a:buNone/>
            </a:pPr>
            <a:endParaRPr/>
          </a:p>
          <a:p>
            <a:pPr marL="0" lvl="0" indent="0" algn="l" rtl="0">
              <a:spcBef>
                <a:spcPts val="14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296" name="Google Shape;296;p30"/>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7</a:t>
            </a:r>
            <a:endParaRPr/>
          </a:p>
        </p:txBody>
      </p:sp>
      <p:graphicFrame>
        <p:nvGraphicFramePr>
          <p:cNvPr id="297" name="Google Shape;297;p30"/>
          <p:cNvGraphicFramePr/>
          <p:nvPr/>
        </p:nvGraphicFramePr>
        <p:xfrm>
          <a:off x="952500" y="1619250"/>
          <a:ext cx="7239000" cy="2103000"/>
        </p:xfrm>
        <a:graphic>
          <a:graphicData uri="http://schemas.openxmlformats.org/drawingml/2006/table">
            <a:tbl>
              <a:tblPr>
                <a:noFill/>
                <a:tableStyleId>{ADEDDAA5-98EE-444C-AAA4-49A917F20D17}</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800" b="1">
                          <a:solidFill>
                            <a:schemeClr val="dk1"/>
                          </a:solidFill>
                          <a:latin typeface="Quicksand"/>
                          <a:ea typeface="Quicksand"/>
                          <a:cs typeface="Quicksand"/>
                          <a:sym typeface="Quicksand"/>
                        </a:rPr>
                        <a:t>Advantages</a:t>
                      </a:r>
                      <a:endParaRPr sz="1800" b="1">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dk1"/>
                          </a:solidFill>
                          <a:latin typeface="Quicksand"/>
                          <a:ea typeface="Quicksand"/>
                          <a:cs typeface="Quicksand"/>
                          <a:sym typeface="Quicksand"/>
                        </a:rPr>
                        <a:t>Disadvantages</a:t>
                      </a:r>
                      <a:endParaRPr sz="1800" b="1">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No trailing wires/no trip hazard</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Lower bandwidth</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It is quick and cheap to connect new devices </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Wireless connections can be weakened by walls and ceilings</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Allows portability</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Less secure</a:t>
                      </a:r>
                      <a:endParaRPr sz="1800">
                        <a:solidFill>
                          <a:schemeClr val="dk1"/>
                        </a:solidFill>
                        <a:latin typeface="Quicksand"/>
                        <a:ea typeface="Quicksand"/>
                        <a:cs typeface="Quicksand"/>
                        <a:sym typeface="Quicksand"/>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98" name="Google Shape;298;p30"/>
          <p:cNvPicPr preferRelativeResize="0"/>
          <p:nvPr/>
        </p:nvPicPr>
        <p:blipFill>
          <a:blip r:embed="rId3">
            <a:alphaModFix/>
          </a:blip>
          <a:stretch>
            <a:fillRect/>
          </a:stretch>
        </p:blipFill>
        <p:spPr>
          <a:xfrm>
            <a:off x="8306625" y="401250"/>
            <a:ext cx="371475" cy="371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2"/>
        <p:cNvGrpSpPr/>
        <p:nvPr/>
      </p:nvGrpSpPr>
      <p:grpSpPr>
        <a:xfrm>
          <a:off x="0" y="0"/>
          <a:ext cx="0" cy="0"/>
          <a:chOff x="0" y="0"/>
          <a:chExt cx="0" cy="0"/>
        </a:xfrm>
      </p:grpSpPr>
      <p:sp>
        <p:nvSpPr>
          <p:cNvPr id="303" name="Google Shape;303;p31"/>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Scenarios: wired or wireless? </a:t>
            </a:r>
            <a:endParaRPr b="0"/>
          </a:p>
        </p:txBody>
      </p:sp>
      <p:sp>
        <p:nvSpPr>
          <p:cNvPr id="304" name="Google Shape;304;p3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sp>
        <p:nvSpPr>
          <p:cNvPr id="305" name="Google Shape;305;p31"/>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have six scenarios to read through.</a:t>
            </a:r>
            <a:endParaRPr/>
          </a:p>
          <a:p>
            <a:pPr marL="0" lvl="0" indent="0" algn="l" rtl="0">
              <a:spcBef>
                <a:spcPts val="1400"/>
              </a:spcBef>
              <a:spcAft>
                <a:spcPts val="0"/>
              </a:spcAft>
              <a:buNone/>
            </a:pPr>
            <a:r>
              <a:rPr lang="en"/>
              <a:t>Identify whether it would be best to use a wired network or a wireless network.</a:t>
            </a:r>
            <a:endParaRPr/>
          </a:p>
          <a:p>
            <a:pPr marL="0" lvl="0" indent="0" algn="l" rtl="0">
              <a:spcBef>
                <a:spcPts val="1400"/>
              </a:spcBef>
              <a:spcAft>
                <a:spcPts val="0"/>
              </a:spcAft>
              <a:buNone/>
            </a:pPr>
            <a:endParaRPr/>
          </a:p>
          <a:p>
            <a:pPr marL="0" lvl="0" indent="0" algn="l" rtl="0">
              <a:spcBef>
                <a:spcPts val="1400"/>
              </a:spcBef>
              <a:spcAft>
                <a:spcPts val="0"/>
              </a:spcAft>
              <a:buNone/>
            </a:pPr>
            <a:endParaRPr/>
          </a:p>
          <a:p>
            <a:pPr marL="0" lvl="0" indent="0" algn="l" rtl="0">
              <a:spcBef>
                <a:spcPts val="14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306" name="Google Shape;306;p31"/>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8</a:t>
            </a:r>
            <a:endParaRPr/>
          </a:p>
        </p:txBody>
      </p:sp>
      <p:pic>
        <p:nvPicPr>
          <p:cNvPr id="307" name="Google Shape;307;p31"/>
          <p:cNvPicPr preferRelativeResize="0"/>
          <p:nvPr/>
        </p:nvPicPr>
        <p:blipFill>
          <a:blip r:embed="rId3">
            <a:alphaModFix/>
          </a:blip>
          <a:stretch>
            <a:fillRect/>
          </a:stretch>
        </p:blipFill>
        <p:spPr>
          <a:xfrm>
            <a:off x="8314025" y="412150"/>
            <a:ext cx="371475" cy="371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11"/>
        <p:cNvGrpSpPr/>
        <p:nvPr/>
      </p:nvGrpSpPr>
      <p:grpSpPr>
        <a:xfrm>
          <a:off x="0" y="0"/>
          <a:ext cx="0" cy="0"/>
          <a:chOff x="0" y="0"/>
          <a:chExt cx="0" cy="0"/>
        </a:xfrm>
      </p:grpSpPr>
      <p:sp>
        <p:nvSpPr>
          <p:cNvPr id="312" name="Google Shape;312;p32"/>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Wired or wireless? – Answers </a:t>
            </a:r>
            <a:endParaRPr b="0"/>
          </a:p>
        </p:txBody>
      </p:sp>
      <p:sp>
        <p:nvSpPr>
          <p:cNvPr id="313" name="Google Shape;313;p3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25</a:t>
            </a:fld>
            <a:endParaRPr/>
          </a:p>
        </p:txBody>
      </p:sp>
      <p:sp>
        <p:nvSpPr>
          <p:cNvPr id="314" name="Google Shape;314;p32"/>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Wireless:</a:t>
            </a:r>
            <a:endParaRPr b="1"/>
          </a:p>
          <a:p>
            <a:pPr marL="457200" lvl="0" indent="-342900" algn="l" rtl="0">
              <a:spcBef>
                <a:spcPts val="1400"/>
              </a:spcBef>
              <a:spcAft>
                <a:spcPts val="0"/>
              </a:spcAft>
              <a:buSzPts val="1800"/>
              <a:buChar char="●"/>
            </a:pPr>
            <a:r>
              <a:rPr lang="en"/>
              <a:t>The restaurant</a:t>
            </a:r>
            <a:endParaRPr/>
          </a:p>
          <a:p>
            <a:pPr marL="457200" lvl="0" indent="-342900" algn="l" rtl="0">
              <a:spcBef>
                <a:spcPts val="0"/>
              </a:spcBef>
              <a:spcAft>
                <a:spcPts val="0"/>
              </a:spcAft>
              <a:buSzPts val="1800"/>
              <a:buChar char="●"/>
            </a:pPr>
            <a:r>
              <a:rPr lang="en"/>
              <a:t>The cafe</a:t>
            </a:r>
            <a:endParaRPr/>
          </a:p>
          <a:p>
            <a:pPr marL="457200" lvl="0" indent="-342900" algn="l" rtl="0">
              <a:spcBef>
                <a:spcPts val="0"/>
              </a:spcBef>
              <a:spcAft>
                <a:spcPts val="0"/>
              </a:spcAft>
              <a:buSzPts val="1800"/>
              <a:buChar char="●"/>
            </a:pPr>
            <a:r>
              <a:rPr lang="en"/>
              <a:t>The family</a:t>
            </a:r>
            <a:endParaRPr/>
          </a:p>
          <a:p>
            <a:pPr marL="0" lvl="0" indent="0" algn="l" rtl="0">
              <a:spcBef>
                <a:spcPts val="1400"/>
              </a:spcBef>
              <a:spcAft>
                <a:spcPts val="0"/>
              </a:spcAft>
              <a:buNone/>
            </a:pPr>
            <a:endParaRPr/>
          </a:p>
          <a:p>
            <a:pPr marL="0" lvl="0" indent="0" algn="l" rtl="0">
              <a:spcBef>
                <a:spcPts val="1400"/>
              </a:spcBef>
              <a:spcAft>
                <a:spcPts val="0"/>
              </a:spcAft>
              <a:buNone/>
            </a:pPr>
            <a:r>
              <a:rPr lang="en" b="1"/>
              <a:t>Wired:</a:t>
            </a:r>
            <a:endParaRPr b="1"/>
          </a:p>
          <a:p>
            <a:pPr marL="457200" lvl="0" indent="-342900" algn="l" rtl="0">
              <a:spcBef>
                <a:spcPts val="1400"/>
              </a:spcBef>
              <a:spcAft>
                <a:spcPts val="0"/>
              </a:spcAft>
              <a:buSzPts val="1800"/>
              <a:buChar char="●"/>
            </a:pPr>
            <a:r>
              <a:rPr lang="en"/>
              <a:t>The office</a:t>
            </a:r>
            <a:endParaRPr/>
          </a:p>
          <a:p>
            <a:pPr marL="457200" lvl="0" indent="-342900" algn="l" rtl="0">
              <a:spcBef>
                <a:spcPts val="0"/>
              </a:spcBef>
              <a:spcAft>
                <a:spcPts val="0"/>
              </a:spcAft>
              <a:buSzPts val="1800"/>
              <a:buChar char="●"/>
            </a:pPr>
            <a:r>
              <a:rPr lang="en"/>
              <a:t>The vlogger</a:t>
            </a:r>
            <a:endParaRPr/>
          </a:p>
          <a:p>
            <a:pPr marL="457200" lvl="0" indent="-342900" algn="l" rtl="0">
              <a:spcBef>
                <a:spcPts val="0"/>
              </a:spcBef>
              <a:spcAft>
                <a:spcPts val="0"/>
              </a:spcAft>
              <a:buSzPts val="1800"/>
              <a:buChar char="●"/>
            </a:pPr>
            <a:r>
              <a:rPr lang="en"/>
              <a:t>The primary school</a:t>
            </a:r>
            <a:endParaRPr/>
          </a:p>
          <a:p>
            <a:pPr marL="0" lvl="0" indent="0" algn="l" rtl="0">
              <a:spcBef>
                <a:spcPts val="1400"/>
              </a:spcBef>
              <a:spcAft>
                <a:spcPts val="0"/>
              </a:spcAft>
              <a:buNone/>
            </a:pPr>
            <a:endParaRPr/>
          </a:p>
          <a:p>
            <a:pPr marL="0" lvl="0" indent="0" algn="l" rtl="0">
              <a:spcBef>
                <a:spcPts val="1400"/>
              </a:spcBef>
              <a:spcAft>
                <a:spcPts val="0"/>
              </a:spcAft>
              <a:buNone/>
            </a:pPr>
            <a:endParaRPr/>
          </a:p>
          <a:p>
            <a:pPr marL="0" lvl="0" indent="0" algn="l" rtl="0">
              <a:spcBef>
                <a:spcPts val="1400"/>
              </a:spcBef>
              <a:spcAft>
                <a:spcPts val="0"/>
              </a:spcAft>
              <a:buNone/>
            </a:pPr>
            <a:endParaRPr/>
          </a:p>
          <a:p>
            <a:pPr marL="0" lvl="0" indent="0" algn="l" rtl="0">
              <a:spcBef>
                <a:spcPts val="14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315" name="Google Shape;315;p3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8</a:t>
            </a:r>
            <a:endParaRPr/>
          </a:p>
        </p:txBody>
      </p:sp>
      <p:pic>
        <p:nvPicPr>
          <p:cNvPr id="316" name="Google Shape;316;p32"/>
          <p:cNvPicPr preferRelativeResize="0"/>
          <p:nvPr/>
        </p:nvPicPr>
        <p:blipFill>
          <a:blip r:embed="rId3">
            <a:alphaModFix/>
          </a:blip>
          <a:stretch>
            <a:fillRect/>
          </a:stretch>
        </p:blipFill>
        <p:spPr>
          <a:xfrm>
            <a:off x="8306625" y="401250"/>
            <a:ext cx="371475" cy="371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0"/>
        <p:cNvGrpSpPr/>
        <p:nvPr/>
      </p:nvGrpSpPr>
      <p:grpSpPr>
        <a:xfrm>
          <a:off x="0" y="0"/>
          <a:ext cx="0" cy="0"/>
          <a:chOff x="0" y="0"/>
          <a:chExt cx="0" cy="0"/>
        </a:xfrm>
      </p:grpSpPr>
      <p:sp>
        <p:nvSpPr>
          <p:cNvPr id="321" name="Google Shape;321;p33"/>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Exit ticket</a:t>
            </a:r>
            <a:endParaRPr/>
          </a:p>
        </p:txBody>
      </p:sp>
      <p:sp>
        <p:nvSpPr>
          <p:cNvPr id="322" name="Google Shape;322;p3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a:p>
        </p:txBody>
      </p:sp>
      <p:sp>
        <p:nvSpPr>
          <p:cNvPr id="323" name="Google Shape;323;p3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Plenary</a:t>
            </a:r>
            <a:endParaRPr/>
          </a:p>
        </p:txBody>
      </p:sp>
      <p:pic>
        <p:nvPicPr>
          <p:cNvPr id="324" name="Google Shape;324;p33"/>
          <p:cNvPicPr preferRelativeResize="0"/>
          <p:nvPr/>
        </p:nvPicPr>
        <p:blipFill>
          <a:blip r:embed="rId3">
            <a:alphaModFix/>
          </a:blip>
          <a:stretch>
            <a:fillRect/>
          </a:stretch>
        </p:blipFill>
        <p:spPr>
          <a:xfrm>
            <a:off x="310900" y="1034000"/>
            <a:ext cx="8719075" cy="3972575"/>
          </a:xfrm>
          <a:prstGeom prst="rect">
            <a:avLst/>
          </a:prstGeom>
          <a:noFill/>
          <a:ln>
            <a:noFill/>
          </a:ln>
        </p:spPr>
      </p:pic>
      <p:sp>
        <p:nvSpPr>
          <p:cNvPr id="325" name="Google Shape;325;p33"/>
          <p:cNvSpPr txBox="1">
            <a:spLocks noGrp="1"/>
          </p:cNvSpPr>
          <p:nvPr>
            <p:ph type="body" idx="1"/>
          </p:nvPr>
        </p:nvSpPr>
        <p:spPr>
          <a:xfrm>
            <a:off x="400700" y="1097725"/>
            <a:ext cx="8026500" cy="381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ctr" rtl="0">
              <a:spcBef>
                <a:spcPts val="1600"/>
              </a:spcBef>
              <a:spcAft>
                <a:spcPts val="1600"/>
              </a:spcAft>
              <a:buNone/>
            </a:pPr>
            <a:r>
              <a:rPr lang="en"/>
              <a:t>Define bandwidth</a:t>
            </a:r>
            <a:endParaRPr/>
          </a:p>
        </p:txBody>
      </p:sp>
      <p:pic>
        <p:nvPicPr>
          <p:cNvPr id="326" name="Google Shape;326;p33"/>
          <p:cNvPicPr preferRelativeResize="0"/>
          <p:nvPr/>
        </p:nvPicPr>
        <p:blipFill>
          <a:blip r:embed="rId4">
            <a:alphaModFix/>
          </a:blip>
          <a:stretch>
            <a:fillRect/>
          </a:stretch>
        </p:blipFill>
        <p:spPr>
          <a:xfrm>
            <a:off x="8365875" y="392463"/>
            <a:ext cx="381000" cy="381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 this lesson, you…</a:t>
            </a:r>
            <a:endParaRPr b="1"/>
          </a:p>
          <a:p>
            <a:pPr marL="0" lvl="0" indent="0" algn="l" rtl="0">
              <a:spcBef>
                <a:spcPts val="1600"/>
              </a:spcBef>
              <a:spcAft>
                <a:spcPts val="1600"/>
              </a:spcAft>
              <a:buNone/>
            </a:pPr>
            <a:r>
              <a:rPr lang="en"/>
              <a:t>Learnt about the term ‘bandwidth’ and the difference between wired and wireless connections. </a:t>
            </a:r>
            <a:endParaRPr/>
          </a:p>
        </p:txBody>
      </p:sp>
      <p:sp>
        <p:nvSpPr>
          <p:cNvPr id="332" name="Google Shape;332;p3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Next lesson</a:t>
            </a:r>
            <a:endParaRPr/>
          </a:p>
        </p:txBody>
      </p:sp>
      <p:sp>
        <p:nvSpPr>
          <p:cNvPr id="333" name="Google Shape;333;p3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sp>
        <p:nvSpPr>
          <p:cNvPr id="334" name="Google Shape;334;p34"/>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Next lesson, you will…</a:t>
            </a:r>
            <a:endParaRPr b="1"/>
          </a:p>
          <a:p>
            <a:pPr marL="0" lvl="0" indent="0" algn="l" rtl="0">
              <a:spcBef>
                <a:spcPts val="1600"/>
              </a:spcBef>
              <a:spcAft>
                <a:spcPts val="1600"/>
              </a:spcAft>
              <a:buNone/>
            </a:pPr>
            <a:r>
              <a:rPr lang="en"/>
              <a:t>Learn about the internet and the ways in which data is transmitted between computers across a network.</a:t>
            </a:r>
            <a:endParaRPr/>
          </a:p>
        </p:txBody>
      </p:sp>
      <p:sp>
        <p:nvSpPr>
          <p:cNvPr id="335" name="Google Shape;335;p3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Summary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B70E3B-DCBB-F277-75A9-E8458349C856}"/>
              </a:ext>
            </a:extLst>
          </p:cNvPr>
          <p:cNvGrpSpPr/>
          <p:nvPr/>
        </p:nvGrpSpPr>
        <p:grpSpPr>
          <a:xfrm>
            <a:off x="380521" y="1783477"/>
            <a:ext cx="3275765" cy="2751652"/>
            <a:chOff x="-1812865" y="2406210"/>
            <a:chExt cx="4367686" cy="3668869"/>
          </a:xfrm>
        </p:grpSpPr>
        <p:sp>
          <p:nvSpPr>
            <p:cNvPr id="7" name="Title 1">
              <a:extLst>
                <a:ext uri="{FF2B5EF4-FFF2-40B4-BE49-F238E27FC236}">
                  <a16:creationId xmlns:a16="http://schemas.microsoft.com/office/drawing/2014/main" id="{FE9CA390-7790-497D-FC12-ADFC1D638431}"/>
                </a:ext>
              </a:extLst>
            </p:cNvPr>
            <p:cNvSpPr txBox="1">
              <a:spLocks/>
            </p:cNvSpPr>
            <p:nvPr/>
          </p:nvSpPr>
          <p:spPr>
            <a:xfrm>
              <a:off x="373374" y="2406210"/>
              <a:ext cx="2181447" cy="49503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rgbClr val="00AD8F"/>
                  </a:solidFill>
                  <a:latin typeface="Segoe UI Light"/>
                  <a:cs typeface="Segoe UI Light"/>
                </a:rPr>
                <a:t>WORK HARD</a:t>
              </a:r>
            </a:p>
          </p:txBody>
        </p:sp>
        <p:pic>
          <p:nvPicPr>
            <p:cNvPr id="12" name="Picture 11" descr="Icon&#10;&#10;Description automatically generated">
              <a:extLst>
                <a:ext uri="{FF2B5EF4-FFF2-40B4-BE49-F238E27FC236}">
                  <a16:creationId xmlns:a16="http://schemas.microsoft.com/office/drawing/2014/main" id="{536C30F9-AA1E-E042-710C-2DED40A64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865" y="4754247"/>
              <a:ext cx="1320832" cy="1320832"/>
            </a:xfrm>
            <a:prstGeom prst="rect">
              <a:avLst/>
            </a:prstGeom>
          </p:spPr>
        </p:pic>
      </p:grpSp>
      <p:sp>
        <p:nvSpPr>
          <p:cNvPr id="9" name="Title 1">
            <a:extLst>
              <a:ext uri="{FF2B5EF4-FFF2-40B4-BE49-F238E27FC236}">
                <a16:creationId xmlns:a16="http://schemas.microsoft.com/office/drawing/2014/main" id="{15A9C188-4031-FC61-8A3B-1A74078C5786}"/>
              </a:ext>
            </a:extLst>
          </p:cNvPr>
          <p:cNvSpPr txBox="1">
            <a:spLocks/>
          </p:cNvSpPr>
          <p:nvPr/>
        </p:nvSpPr>
        <p:spPr>
          <a:xfrm>
            <a:off x="2289958" y="3231911"/>
            <a:ext cx="1636085" cy="37208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rgbClr val="1E526B"/>
                </a:solidFill>
                <a:latin typeface="Segoe UI Light"/>
                <a:cs typeface="Segoe UI Light"/>
              </a:rPr>
              <a:t>BE NICE</a:t>
            </a:r>
          </a:p>
        </p:txBody>
      </p:sp>
      <p:grpSp>
        <p:nvGrpSpPr>
          <p:cNvPr id="34" name="Group 33">
            <a:extLst>
              <a:ext uri="{FF2B5EF4-FFF2-40B4-BE49-F238E27FC236}">
                <a16:creationId xmlns:a16="http://schemas.microsoft.com/office/drawing/2014/main" id="{FF562128-5D98-5233-4826-276A7057E749}"/>
              </a:ext>
            </a:extLst>
          </p:cNvPr>
          <p:cNvGrpSpPr/>
          <p:nvPr/>
        </p:nvGrpSpPr>
        <p:grpSpPr>
          <a:xfrm>
            <a:off x="300862" y="297737"/>
            <a:ext cx="8542277" cy="3770371"/>
            <a:chOff x="-1724110" y="-5255657"/>
            <a:chExt cx="11389702" cy="5027161"/>
          </a:xfrm>
        </p:grpSpPr>
        <p:sp>
          <p:nvSpPr>
            <p:cNvPr id="4" name="Title 1">
              <a:extLst>
                <a:ext uri="{FF2B5EF4-FFF2-40B4-BE49-F238E27FC236}">
                  <a16:creationId xmlns:a16="http://schemas.microsoft.com/office/drawing/2014/main" id="{E781B5B6-481B-1C3C-4450-890F7D195AA6}"/>
                </a:ext>
              </a:extLst>
            </p:cNvPr>
            <p:cNvSpPr txBox="1">
              <a:spLocks/>
            </p:cNvSpPr>
            <p:nvPr/>
          </p:nvSpPr>
          <p:spPr>
            <a:xfrm>
              <a:off x="2963152" y="-1282354"/>
              <a:ext cx="6702440" cy="105385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50000"/>
                </a:lnSpc>
                <a:buFont typeface="Arial" panose="020B0604020202020204" pitchFamily="34" charset="0"/>
                <a:buChar char="•"/>
              </a:pPr>
              <a:endParaRPr lang="en-GB" sz="1200"/>
            </a:p>
          </p:txBody>
        </p:sp>
        <p:grpSp>
          <p:nvGrpSpPr>
            <p:cNvPr id="33" name="Group 32">
              <a:extLst>
                <a:ext uri="{FF2B5EF4-FFF2-40B4-BE49-F238E27FC236}">
                  <a16:creationId xmlns:a16="http://schemas.microsoft.com/office/drawing/2014/main" id="{C4714DDC-9658-1683-F1CC-55DA8B26BD1B}"/>
                </a:ext>
              </a:extLst>
            </p:cNvPr>
            <p:cNvGrpSpPr/>
            <p:nvPr/>
          </p:nvGrpSpPr>
          <p:grpSpPr>
            <a:xfrm>
              <a:off x="-1724110" y="-5255657"/>
              <a:ext cx="4263944" cy="3707732"/>
              <a:chOff x="-1724110" y="-5255657"/>
              <a:chExt cx="4263944" cy="3707732"/>
            </a:xfrm>
          </p:grpSpPr>
          <p:pic>
            <p:nvPicPr>
              <p:cNvPr id="18" name="Picture 17" descr="Icon&#10;&#10;Description automatically generated">
                <a:extLst>
                  <a:ext uri="{FF2B5EF4-FFF2-40B4-BE49-F238E27FC236}">
                    <a16:creationId xmlns:a16="http://schemas.microsoft.com/office/drawing/2014/main" id="{A74AB3C4-4E39-1930-A481-C4AFD6E12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110" y="-2973799"/>
                <a:ext cx="1281285" cy="1425874"/>
              </a:xfrm>
              <a:prstGeom prst="rect">
                <a:avLst/>
              </a:prstGeom>
            </p:spPr>
          </p:pic>
          <p:sp>
            <p:nvSpPr>
              <p:cNvPr id="30" name="Title 1">
                <a:extLst>
                  <a:ext uri="{FF2B5EF4-FFF2-40B4-BE49-F238E27FC236}">
                    <a16:creationId xmlns:a16="http://schemas.microsoft.com/office/drawing/2014/main" id="{9EBCDA6A-14CF-34C5-07AE-97138EDEBEEB}"/>
                  </a:ext>
                </a:extLst>
              </p:cNvPr>
              <p:cNvSpPr txBox="1">
                <a:spLocks/>
              </p:cNvSpPr>
              <p:nvPr/>
            </p:nvSpPr>
            <p:spPr>
              <a:xfrm>
                <a:off x="928018" y="-5255657"/>
                <a:ext cx="1611816" cy="4961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rgbClr val="AECB50"/>
                    </a:solidFill>
                    <a:latin typeface="Segoe UI Light"/>
                    <a:cs typeface="Segoe UI Light"/>
                  </a:rPr>
                  <a:t>TURN UP</a:t>
                </a:r>
              </a:p>
            </p:txBody>
          </p:sp>
        </p:grpSp>
      </p:grpSp>
      <p:sp>
        <p:nvSpPr>
          <p:cNvPr id="35" name="Doughnut 34">
            <a:extLst>
              <a:ext uri="{FF2B5EF4-FFF2-40B4-BE49-F238E27FC236}">
                <a16:creationId xmlns:a16="http://schemas.microsoft.com/office/drawing/2014/main" id="{99231CA6-68DE-D57B-26DF-EBDC9CD4BC1C}"/>
              </a:ext>
            </a:extLst>
          </p:cNvPr>
          <p:cNvSpPr/>
          <p:nvPr/>
        </p:nvSpPr>
        <p:spPr>
          <a:xfrm>
            <a:off x="-37196" y="1648657"/>
            <a:ext cx="1771808" cy="1771808"/>
          </a:xfrm>
          <a:prstGeom prst="donut">
            <a:avLst>
              <a:gd name="adj" fmla="val 12829"/>
            </a:avLst>
          </a:prstGeom>
          <a:solidFill>
            <a:srgbClr val="E8E8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6" name="Doughnut 35">
            <a:extLst>
              <a:ext uri="{FF2B5EF4-FFF2-40B4-BE49-F238E27FC236}">
                <a16:creationId xmlns:a16="http://schemas.microsoft.com/office/drawing/2014/main" id="{FC7B25D4-73BF-1E0C-55BB-4E9692AB2F46}"/>
              </a:ext>
            </a:extLst>
          </p:cNvPr>
          <p:cNvSpPr/>
          <p:nvPr/>
        </p:nvSpPr>
        <p:spPr>
          <a:xfrm>
            <a:off x="-15423" y="3157659"/>
            <a:ext cx="1771808" cy="1771808"/>
          </a:xfrm>
          <a:prstGeom prst="donut">
            <a:avLst>
              <a:gd name="adj" fmla="val 12829"/>
            </a:avLst>
          </a:prstGeom>
          <a:solidFill>
            <a:srgbClr val="E8E8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7" name="Doughnut 36">
            <a:extLst>
              <a:ext uri="{FF2B5EF4-FFF2-40B4-BE49-F238E27FC236}">
                <a16:creationId xmlns:a16="http://schemas.microsoft.com/office/drawing/2014/main" id="{FC57836C-E894-1F09-6FD6-D6C3D02BC1DB}"/>
              </a:ext>
            </a:extLst>
          </p:cNvPr>
          <p:cNvSpPr/>
          <p:nvPr/>
        </p:nvSpPr>
        <p:spPr>
          <a:xfrm>
            <a:off x="-40215" y="87328"/>
            <a:ext cx="1771808" cy="1771808"/>
          </a:xfrm>
          <a:prstGeom prst="donut">
            <a:avLst>
              <a:gd name="adj" fmla="val 12829"/>
            </a:avLst>
          </a:prstGeom>
          <a:solidFill>
            <a:srgbClr val="E8E8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9" name="Block Arc 38">
            <a:extLst>
              <a:ext uri="{FF2B5EF4-FFF2-40B4-BE49-F238E27FC236}">
                <a16:creationId xmlns:a16="http://schemas.microsoft.com/office/drawing/2014/main" id="{5368A514-49A4-DDD8-B71F-F854A163488C}"/>
              </a:ext>
            </a:extLst>
          </p:cNvPr>
          <p:cNvSpPr/>
          <p:nvPr/>
        </p:nvSpPr>
        <p:spPr>
          <a:xfrm rot="15869494">
            <a:off x="-47241" y="85474"/>
            <a:ext cx="1764779" cy="1764779"/>
          </a:xfrm>
          <a:prstGeom prst="blockArc">
            <a:avLst>
              <a:gd name="adj1" fmla="val 10800000"/>
              <a:gd name="adj2" fmla="val 2"/>
              <a:gd name="adj3" fmla="val 12856"/>
            </a:avLst>
          </a:prstGeom>
          <a:solidFill>
            <a:srgbClr val="AEC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40" name="Block Arc 39">
            <a:extLst>
              <a:ext uri="{FF2B5EF4-FFF2-40B4-BE49-F238E27FC236}">
                <a16:creationId xmlns:a16="http://schemas.microsoft.com/office/drawing/2014/main" id="{77809886-F885-7EB8-0A12-3E83E65F5F4C}"/>
              </a:ext>
            </a:extLst>
          </p:cNvPr>
          <p:cNvSpPr/>
          <p:nvPr/>
        </p:nvSpPr>
        <p:spPr>
          <a:xfrm rot="5563006">
            <a:off x="-11909" y="1627911"/>
            <a:ext cx="1764779" cy="1764779"/>
          </a:xfrm>
          <a:prstGeom prst="blockArc">
            <a:avLst>
              <a:gd name="adj1" fmla="val 10800000"/>
              <a:gd name="adj2" fmla="val 2"/>
              <a:gd name="adj3" fmla="val 12856"/>
            </a:avLst>
          </a:prstGeom>
          <a:solidFill>
            <a:srgbClr val="00A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41" name="Block Arc 40">
            <a:extLst>
              <a:ext uri="{FF2B5EF4-FFF2-40B4-BE49-F238E27FC236}">
                <a16:creationId xmlns:a16="http://schemas.microsoft.com/office/drawing/2014/main" id="{FA409EA9-5F8F-B015-A4E8-3B4397C82680}"/>
              </a:ext>
            </a:extLst>
          </p:cNvPr>
          <p:cNvSpPr/>
          <p:nvPr/>
        </p:nvSpPr>
        <p:spPr>
          <a:xfrm rot="16200000">
            <a:off x="-34134" y="3164688"/>
            <a:ext cx="1764779" cy="1764779"/>
          </a:xfrm>
          <a:prstGeom prst="blockArc">
            <a:avLst>
              <a:gd name="adj1" fmla="val 10800000"/>
              <a:gd name="adj2" fmla="val 2"/>
              <a:gd name="adj3" fmla="val 12856"/>
            </a:avLst>
          </a:prstGeom>
          <a:solidFill>
            <a:srgbClr val="1E5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4" name="TextBox 23">
            <a:extLst>
              <a:ext uri="{FF2B5EF4-FFF2-40B4-BE49-F238E27FC236}">
                <a16:creationId xmlns:a16="http://schemas.microsoft.com/office/drawing/2014/main" id="{D1A7AB30-411F-4C06-9476-D760FA76B8F6}"/>
              </a:ext>
            </a:extLst>
          </p:cNvPr>
          <p:cNvSpPr txBox="1"/>
          <p:nvPr/>
        </p:nvSpPr>
        <p:spPr>
          <a:xfrm>
            <a:off x="1717474" y="590483"/>
            <a:ext cx="2298290" cy="715581"/>
          </a:xfrm>
          <a:prstGeom prst="rect">
            <a:avLst/>
          </a:prstGeom>
          <a:noFill/>
        </p:spPr>
        <p:txBody>
          <a:bodyPr wrap="square" lIns="68580" tIns="34290" rIns="68580" bIns="34290" anchor="t">
            <a:spAutoFit/>
          </a:bodyPr>
          <a:lstStyle/>
          <a:p>
            <a:pPr algn="ctr" rtl="0" fontAlgn="base"/>
            <a:r>
              <a:rPr lang="en-GB" sz="1050" b="1" dirty="0">
                <a:latin typeface="Segoe UI Light"/>
                <a:cs typeface="Segoe UI Light"/>
              </a:rPr>
              <a:t>Line up in silence</a:t>
            </a:r>
          </a:p>
          <a:p>
            <a:pPr algn="ctr" rtl="0" fontAlgn="base"/>
            <a:r>
              <a:rPr lang="en-GB" sz="1050" b="1" dirty="0">
                <a:latin typeface="Segoe UI Light"/>
                <a:cs typeface="Segoe UI Light"/>
              </a:rPr>
              <a:t>Correct uniform on entry</a:t>
            </a:r>
          </a:p>
          <a:p>
            <a:pPr algn="ctr" rtl="0" fontAlgn="base"/>
            <a:r>
              <a:rPr lang="en-GB" sz="1050" b="1" dirty="0">
                <a:latin typeface="Segoe UI Light"/>
                <a:cs typeface="Segoe UI Light"/>
              </a:rPr>
              <a:t>Sit down quietly</a:t>
            </a:r>
          </a:p>
          <a:p>
            <a:pPr algn="ctr" rtl="0" fontAlgn="base"/>
            <a:r>
              <a:rPr lang="en-GB" sz="1050" b="1" dirty="0">
                <a:latin typeface="Segoe UI Light"/>
                <a:cs typeface="Segoe UI Light"/>
              </a:rPr>
              <a:t> Do the ‘Do It Now Task’</a:t>
            </a:r>
            <a:endParaRPr lang="en-GB" sz="1050" dirty="0">
              <a:latin typeface="Segoe UI Light"/>
              <a:cs typeface="Segoe UI Light"/>
            </a:endParaRPr>
          </a:p>
        </p:txBody>
      </p:sp>
      <p:pic>
        <p:nvPicPr>
          <p:cNvPr id="25" name="Picture 2" descr="silence Icon 5445673">
            <a:extLst>
              <a:ext uri="{FF2B5EF4-FFF2-40B4-BE49-F238E27FC236}">
                <a16:creationId xmlns:a16="http://schemas.microsoft.com/office/drawing/2014/main" id="{27DA968B-6113-46CA-BC5F-E97BF0CA8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2" y="231152"/>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AC00684-6E90-4FEE-BD26-FB77A90F36A3}"/>
              </a:ext>
            </a:extLst>
          </p:cNvPr>
          <p:cNvSpPr txBox="1"/>
          <p:nvPr/>
        </p:nvSpPr>
        <p:spPr>
          <a:xfrm>
            <a:off x="1677622" y="2131198"/>
            <a:ext cx="2698031" cy="715581"/>
          </a:xfrm>
          <a:prstGeom prst="rect">
            <a:avLst/>
          </a:prstGeom>
          <a:noFill/>
        </p:spPr>
        <p:txBody>
          <a:bodyPr wrap="square" lIns="68580" tIns="34290" rIns="68580" bIns="34290" anchor="t">
            <a:spAutoFit/>
          </a:bodyPr>
          <a:lstStyle/>
          <a:p>
            <a:pPr algn="ctr" rtl="0" fontAlgn="base"/>
            <a:r>
              <a:rPr lang="en-GB" sz="1050" dirty="0">
                <a:latin typeface="Segoe UI" panose="020B0502040204020203" pitchFamily="34" charset="0"/>
              </a:rPr>
              <a:t>DO NOT move around the room</a:t>
            </a:r>
          </a:p>
          <a:p>
            <a:pPr algn="ctr" rtl="0" fontAlgn="base"/>
            <a:r>
              <a:rPr lang="en-GB" sz="1050" dirty="0">
                <a:latin typeface="Segoe UI" panose="020B0502040204020203" pitchFamily="34" charset="0"/>
              </a:rPr>
              <a:t>Complete your lesson goal</a:t>
            </a:r>
          </a:p>
          <a:p>
            <a:pPr algn="ctr" rtl="0" fontAlgn="base"/>
            <a:r>
              <a:rPr lang="en-GB" sz="1050" dirty="0">
                <a:latin typeface="Segoe UI" panose="020B0502040204020203" pitchFamily="34" charset="0"/>
              </a:rPr>
              <a:t>Listen and do not interrupt</a:t>
            </a:r>
          </a:p>
          <a:p>
            <a:pPr algn="ctr" rtl="0" fontAlgn="base"/>
            <a:endParaRPr lang="en-GB" sz="1050" dirty="0">
              <a:latin typeface="Segoe UI" panose="020B0502040204020203" pitchFamily="34" charset="0"/>
            </a:endParaRPr>
          </a:p>
        </p:txBody>
      </p:sp>
      <p:sp>
        <p:nvSpPr>
          <p:cNvPr id="29" name="TextBox 28">
            <a:extLst>
              <a:ext uri="{FF2B5EF4-FFF2-40B4-BE49-F238E27FC236}">
                <a16:creationId xmlns:a16="http://schemas.microsoft.com/office/drawing/2014/main" id="{CB2DAD8B-5C31-46DD-836E-8D42F31EA342}"/>
              </a:ext>
            </a:extLst>
          </p:cNvPr>
          <p:cNvSpPr txBox="1"/>
          <p:nvPr/>
        </p:nvSpPr>
        <p:spPr>
          <a:xfrm>
            <a:off x="1371146" y="3566090"/>
            <a:ext cx="2983403" cy="877163"/>
          </a:xfrm>
          <a:prstGeom prst="rect">
            <a:avLst/>
          </a:prstGeom>
          <a:noFill/>
        </p:spPr>
        <p:txBody>
          <a:bodyPr wrap="square" lIns="68580" tIns="34290" rIns="68580" bIns="34290" anchor="t">
            <a:spAutoFit/>
          </a:bodyPr>
          <a:lstStyle/>
          <a:p>
            <a:pPr algn="ctr" rtl="0" fontAlgn="base"/>
            <a:r>
              <a:rPr lang="en-GB" sz="1050" b="1" dirty="0">
                <a:latin typeface="Segoe UI Light"/>
                <a:cs typeface="Segoe UI Light"/>
              </a:rPr>
              <a:t>Use good manners –</a:t>
            </a:r>
          </a:p>
          <a:p>
            <a:pPr algn="ctr" rtl="0" fontAlgn="base"/>
            <a:r>
              <a:rPr lang="en-GB" sz="1050" b="1" dirty="0">
                <a:latin typeface="Segoe UI Light"/>
                <a:cs typeface="Segoe UI Light"/>
              </a:rPr>
              <a:t>“Yes Miss / Here Miss”</a:t>
            </a:r>
          </a:p>
          <a:p>
            <a:pPr algn="ctr" rtl="0" fontAlgn="base"/>
            <a:r>
              <a:rPr lang="en-GB" sz="1050" b="1" dirty="0">
                <a:latin typeface="Segoe UI Light"/>
                <a:cs typeface="Segoe UI Light"/>
              </a:rPr>
              <a:t>“Please may I / Thank you Miss”</a:t>
            </a:r>
            <a:r>
              <a:rPr lang="en-GB" sz="1050" dirty="0">
                <a:latin typeface="Segoe UI Light"/>
                <a:cs typeface="Segoe UI Light"/>
              </a:rPr>
              <a:t>​</a:t>
            </a:r>
          </a:p>
          <a:p>
            <a:pPr algn="ctr" fontAlgn="base"/>
            <a:r>
              <a:rPr lang="en-GB" sz="1050" b="1" dirty="0">
                <a:latin typeface="Segoe UI Light"/>
                <a:cs typeface="Segoe UI Light"/>
              </a:rPr>
              <a:t>Choose your language carefully </a:t>
            </a:r>
          </a:p>
          <a:p>
            <a:pPr algn="ctr" fontAlgn="base"/>
            <a:r>
              <a:rPr lang="en-GB" sz="1050" b="1" dirty="0">
                <a:latin typeface="Segoe UI Light"/>
                <a:cs typeface="Segoe UI Light"/>
              </a:rPr>
              <a:t>Help others</a:t>
            </a:r>
            <a:endParaRPr lang="en-GB" sz="1050" dirty="0">
              <a:latin typeface="Segoe UI" panose="020B0502040204020203" pitchFamily="34" charset="0"/>
            </a:endParaRPr>
          </a:p>
        </p:txBody>
      </p:sp>
      <p:sp>
        <p:nvSpPr>
          <p:cNvPr id="42" name="Rectangle 41">
            <a:extLst>
              <a:ext uri="{FF2B5EF4-FFF2-40B4-BE49-F238E27FC236}">
                <a16:creationId xmlns:a16="http://schemas.microsoft.com/office/drawing/2014/main" id="{82E09845-1F4F-4D5F-9DED-3A5377BA7957}"/>
              </a:ext>
            </a:extLst>
          </p:cNvPr>
          <p:cNvSpPr/>
          <p:nvPr/>
        </p:nvSpPr>
        <p:spPr>
          <a:xfrm rot="16200000">
            <a:off x="4207657" y="207157"/>
            <a:ext cx="5138654" cy="47340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31" name="Picture 2">
            <a:extLst>
              <a:ext uri="{FF2B5EF4-FFF2-40B4-BE49-F238E27FC236}">
                <a16:creationId xmlns:a16="http://schemas.microsoft.com/office/drawing/2014/main" id="{1B58C21A-2B6A-465C-BE1D-C8459312F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7255" y="4562105"/>
            <a:ext cx="573233" cy="5779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3EE293-FDAD-4D63-A500-3582BA5F5E30}"/>
              </a:ext>
            </a:extLst>
          </p:cNvPr>
          <p:cNvSpPr txBox="1"/>
          <p:nvPr/>
        </p:nvSpPr>
        <p:spPr>
          <a:xfrm>
            <a:off x="4577035" y="368446"/>
            <a:ext cx="4793672" cy="577081"/>
          </a:xfrm>
          <a:prstGeom prst="rect">
            <a:avLst/>
          </a:prstGeom>
          <a:noFill/>
        </p:spPr>
        <p:txBody>
          <a:bodyPr wrap="square" lIns="68580" tIns="34290" rIns="68580" bIns="34290" rtlCol="0" anchor="t">
            <a:spAutoFit/>
          </a:bodyPr>
          <a:lstStyle/>
          <a:p>
            <a:pPr algn="ctr"/>
            <a:r>
              <a:rPr lang="en-US" sz="3300" b="1" dirty="0">
                <a:solidFill>
                  <a:srgbClr val="1E526B"/>
                </a:solidFill>
                <a:latin typeface="Segoe UI Light"/>
                <a:cs typeface="Segoe UI Light"/>
              </a:rPr>
              <a:t>Plenary</a:t>
            </a:r>
          </a:p>
        </p:txBody>
      </p:sp>
      <p:sp>
        <p:nvSpPr>
          <p:cNvPr id="11" name="TextBox 10">
            <a:extLst>
              <a:ext uri="{FF2B5EF4-FFF2-40B4-BE49-F238E27FC236}">
                <a16:creationId xmlns:a16="http://schemas.microsoft.com/office/drawing/2014/main" id="{6BC342A5-8FF5-4D0B-8BD7-17A2945CF6F3}"/>
              </a:ext>
            </a:extLst>
          </p:cNvPr>
          <p:cNvSpPr txBox="1"/>
          <p:nvPr/>
        </p:nvSpPr>
        <p:spPr>
          <a:xfrm>
            <a:off x="4526949" y="1662882"/>
            <a:ext cx="4696715" cy="2839239"/>
          </a:xfrm>
          <a:prstGeom prst="rect">
            <a:avLst/>
          </a:prstGeom>
          <a:noFill/>
        </p:spPr>
        <p:txBody>
          <a:bodyPr wrap="square" lIns="68580" tIns="34290" rIns="68580" bIns="34290" rtlCol="0" anchor="t">
            <a:spAutoFit/>
          </a:bodyPr>
          <a:lstStyle/>
          <a:p>
            <a:pPr marL="900113" lvl="1" indent="-557213">
              <a:buFont typeface="+mj-lt"/>
              <a:buAutoNum type="arabicPeriod"/>
            </a:pPr>
            <a:r>
              <a:rPr lang="en-GB" sz="3000" dirty="0">
                <a:latin typeface="Segoe UI Light"/>
                <a:cs typeface="Segoe UI Light"/>
              </a:rPr>
              <a:t>Log off</a:t>
            </a:r>
          </a:p>
          <a:p>
            <a:pPr marL="900113" lvl="1" indent="-557213">
              <a:buFont typeface="+mj-lt"/>
              <a:buAutoNum type="arabicPeriod"/>
            </a:pPr>
            <a:r>
              <a:rPr lang="en-GB" sz="3000" dirty="0">
                <a:latin typeface="Segoe UI Light"/>
                <a:cs typeface="Segoe UI Light"/>
              </a:rPr>
              <a:t>Headphones on monitors</a:t>
            </a:r>
          </a:p>
          <a:p>
            <a:pPr marL="900113" lvl="1" indent="-557213">
              <a:buFont typeface="+mj-lt"/>
              <a:buAutoNum type="arabicPeriod"/>
            </a:pPr>
            <a:r>
              <a:rPr lang="en-GB" sz="3000" dirty="0">
                <a:latin typeface="Segoe UI Light"/>
                <a:cs typeface="Segoe UI Light"/>
              </a:rPr>
              <a:t>Chairs under</a:t>
            </a:r>
          </a:p>
          <a:p>
            <a:pPr marL="900113" lvl="1" indent="-557213">
              <a:buFont typeface="+mj-lt"/>
              <a:buAutoNum type="arabicPeriod"/>
            </a:pPr>
            <a:r>
              <a:rPr lang="en-GB" sz="3000" dirty="0">
                <a:latin typeface="Segoe UI Light"/>
                <a:cs typeface="Segoe UI Light"/>
              </a:rPr>
              <a:t>Stand in Silence behind your chairs</a:t>
            </a:r>
          </a:p>
        </p:txBody>
      </p:sp>
    </p:spTree>
    <p:extLst>
      <p:ext uri="{BB962C8B-B14F-4D97-AF65-F5344CB8AC3E}">
        <p14:creationId xmlns:p14="http://schemas.microsoft.com/office/powerpoint/2010/main" val="342063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7"/>
        <p:cNvGrpSpPr/>
        <p:nvPr/>
      </p:nvGrpSpPr>
      <p:grpSpPr>
        <a:xfrm>
          <a:off x="0" y="0"/>
          <a:ext cx="0" cy="0"/>
          <a:chOff x="0" y="0"/>
          <a:chExt cx="0" cy="0"/>
        </a:xfrm>
      </p:grpSpPr>
      <p:sp>
        <p:nvSpPr>
          <p:cNvPr id="58" name="Google Shape;58;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59" name="Google Shape;59;p10"/>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Starter activity</a:t>
            </a:r>
            <a:endParaRPr/>
          </a:p>
        </p:txBody>
      </p:sp>
      <p:sp>
        <p:nvSpPr>
          <p:cNvPr id="60" name="Google Shape;60;p1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Wired or wireless?</a:t>
            </a:r>
            <a:endParaRPr/>
          </a:p>
        </p:txBody>
      </p:sp>
      <p:sp>
        <p:nvSpPr>
          <p:cNvPr id="61" name="Google Shape;61;p10"/>
          <p:cNvSpPr txBox="1">
            <a:spLocks noGrp="1"/>
          </p:cNvSpPr>
          <p:nvPr>
            <p:ph type="body" idx="2"/>
          </p:nvPr>
        </p:nvSpPr>
        <p:spPr>
          <a:xfrm>
            <a:off x="210925" y="1228200"/>
            <a:ext cx="3309900" cy="126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t>Look at the image of the living room and the devices within it.  Identify if the devices are connected to the network through wires or wirelessly.</a:t>
            </a:r>
            <a:endParaRPr/>
          </a:p>
        </p:txBody>
      </p:sp>
      <p:pic>
        <p:nvPicPr>
          <p:cNvPr id="62" name="Google Shape;62;p10"/>
          <p:cNvPicPr preferRelativeResize="0"/>
          <p:nvPr/>
        </p:nvPicPr>
        <p:blipFill>
          <a:blip r:embed="rId3">
            <a:alphaModFix/>
          </a:blip>
          <a:stretch>
            <a:fillRect/>
          </a:stretch>
        </p:blipFill>
        <p:spPr>
          <a:xfrm>
            <a:off x="334188" y="2740500"/>
            <a:ext cx="400050" cy="409575"/>
          </a:xfrm>
          <a:prstGeom prst="rect">
            <a:avLst/>
          </a:prstGeom>
          <a:noFill/>
          <a:ln>
            <a:noFill/>
          </a:ln>
        </p:spPr>
      </p:pic>
      <p:pic>
        <p:nvPicPr>
          <p:cNvPr id="63" name="Google Shape;63;p10"/>
          <p:cNvPicPr preferRelativeResize="0"/>
          <p:nvPr/>
        </p:nvPicPr>
        <p:blipFill>
          <a:blip r:embed="rId4">
            <a:alphaModFix/>
          </a:blip>
          <a:stretch>
            <a:fillRect/>
          </a:stretch>
        </p:blipFill>
        <p:spPr>
          <a:xfrm>
            <a:off x="3318300" y="218925"/>
            <a:ext cx="5793827" cy="471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69" name="Google Shape;69;p11"/>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Starter activity</a:t>
            </a:r>
            <a:endParaRPr/>
          </a:p>
        </p:txBody>
      </p:sp>
      <p:sp>
        <p:nvSpPr>
          <p:cNvPr id="70" name="Google Shape;70;p11"/>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Wired or wireless?</a:t>
            </a:r>
            <a:endParaRPr/>
          </a:p>
        </p:txBody>
      </p:sp>
      <p:sp>
        <p:nvSpPr>
          <p:cNvPr id="71" name="Google Shape;71;p11"/>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Answers:</a:t>
            </a:r>
            <a:endParaRPr/>
          </a:p>
          <a:p>
            <a:pPr marL="457200" lvl="0" indent="-342900" algn="l" rtl="0">
              <a:spcBef>
                <a:spcPts val="0"/>
              </a:spcBef>
              <a:spcAft>
                <a:spcPts val="0"/>
              </a:spcAft>
              <a:buSzPts val="1800"/>
              <a:buChar char="●"/>
            </a:pPr>
            <a:r>
              <a:rPr lang="en"/>
              <a:t>Router – Wired</a:t>
            </a:r>
            <a:endParaRPr/>
          </a:p>
          <a:p>
            <a:pPr marL="457200" lvl="0" indent="-342900" algn="l" rtl="0">
              <a:spcBef>
                <a:spcPts val="0"/>
              </a:spcBef>
              <a:spcAft>
                <a:spcPts val="0"/>
              </a:spcAft>
              <a:buSzPts val="1800"/>
              <a:buChar char="●"/>
            </a:pPr>
            <a:r>
              <a:rPr lang="en"/>
              <a:t>Desktop PC – Wired</a:t>
            </a:r>
            <a:endParaRPr/>
          </a:p>
          <a:p>
            <a:pPr marL="457200" lvl="0" indent="-342900" algn="l" rtl="0">
              <a:spcBef>
                <a:spcPts val="0"/>
              </a:spcBef>
              <a:spcAft>
                <a:spcPts val="0"/>
              </a:spcAft>
              <a:buSzPts val="1800"/>
              <a:buChar char="●"/>
            </a:pPr>
            <a:r>
              <a:rPr lang="en"/>
              <a:t>Printer – Wired or wireless</a:t>
            </a:r>
            <a:endParaRPr/>
          </a:p>
          <a:p>
            <a:pPr marL="457200" lvl="0" indent="-342900" algn="l" rtl="0">
              <a:spcBef>
                <a:spcPts val="0"/>
              </a:spcBef>
              <a:spcAft>
                <a:spcPts val="0"/>
              </a:spcAft>
              <a:buSzPts val="1800"/>
              <a:buChar char="●"/>
            </a:pPr>
            <a:r>
              <a:rPr lang="en"/>
              <a:t>TV – Wired or wireless</a:t>
            </a:r>
            <a:endParaRPr/>
          </a:p>
          <a:p>
            <a:pPr marL="457200" lvl="0" indent="-342900" algn="l" rtl="0">
              <a:spcBef>
                <a:spcPts val="0"/>
              </a:spcBef>
              <a:spcAft>
                <a:spcPts val="0"/>
              </a:spcAft>
              <a:buSzPts val="1800"/>
              <a:buChar char="●"/>
            </a:pPr>
            <a:r>
              <a:rPr lang="en"/>
              <a:t>Games console – Wired or wireless</a:t>
            </a:r>
            <a:endParaRPr/>
          </a:p>
          <a:p>
            <a:pPr marL="457200" lvl="0" indent="-342900" algn="l" rtl="0">
              <a:spcBef>
                <a:spcPts val="0"/>
              </a:spcBef>
              <a:spcAft>
                <a:spcPts val="0"/>
              </a:spcAft>
              <a:buSzPts val="1800"/>
              <a:buChar char="●"/>
            </a:pPr>
            <a:r>
              <a:rPr lang="en"/>
              <a:t>Tablet – Wireless</a:t>
            </a:r>
            <a:endParaRPr/>
          </a:p>
          <a:p>
            <a:pPr marL="457200" lvl="0" indent="-342900" algn="l" rtl="0">
              <a:spcBef>
                <a:spcPts val="0"/>
              </a:spcBef>
              <a:spcAft>
                <a:spcPts val="0"/>
              </a:spcAft>
              <a:buSzPts val="1800"/>
              <a:buChar char="●"/>
            </a:pPr>
            <a:r>
              <a:rPr lang="en"/>
              <a:t>Smartphone – Wireless</a:t>
            </a:r>
            <a:endParaRPr/>
          </a:p>
        </p:txBody>
      </p:sp>
      <p:sp>
        <p:nvSpPr>
          <p:cNvPr id="72" name="Google Shape;72;p11"/>
          <p:cNvSpPr txBox="1">
            <a:spLocks noGrp="1"/>
          </p:cNvSpPr>
          <p:nvPr>
            <p:ph type="body" idx="2"/>
          </p:nvPr>
        </p:nvSpPr>
        <p:spPr>
          <a:xfrm>
            <a:off x="310900" y="4191150"/>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dirty="0">
                <a:solidFill>
                  <a:srgbClr val="FFFFFF"/>
                </a:solidFill>
              </a:rPr>
              <a:t>Some devices can be either wired or wireless. Why might it be best for a games console to use a wired connection? </a:t>
            </a:r>
            <a:endParaRPr dirty="0"/>
          </a:p>
        </p:txBody>
      </p:sp>
      <p:pic>
        <p:nvPicPr>
          <p:cNvPr id="73" name="Google Shape;73;p11"/>
          <p:cNvPicPr preferRelativeResize="0"/>
          <p:nvPr/>
        </p:nvPicPr>
        <p:blipFill>
          <a:blip r:embed="rId3">
            <a:alphaModFix/>
          </a:blip>
          <a:stretch>
            <a:fillRect/>
          </a:stretch>
        </p:blipFill>
        <p:spPr>
          <a:xfrm>
            <a:off x="8175088" y="463850"/>
            <a:ext cx="400050" cy="409575"/>
          </a:xfrm>
          <a:prstGeom prst="rect">
            <a:avLst/>
          </a:prstGeom>
          <a:noFill/>
          <a:ln>
            <a:noFill/>
          </a:ln>
        </p:spPr>
      </p:pic>
      <p:pic>
        <p:nvPicPr>
          <p:cNvPr id="74" name="Google Shape;74;p11"/>
          <p:cNvPicPr preferRelativeResize="0"/>
          <p:nvPr/>
        </p:nvPicPr>
        <p:blipFill>
          <a:blip r:embed="rId4">
            <a:alphaModFix/>
          </a:blip>
          <a:stretch>
            <a:fillRect/>
          </a:stretch>
        </p:blipFill>
        <p:spPr>
          <a:xfrm>
            <a:off x="3760586" y="384825"/>
            <a:ext cx="4990389" cy="406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 this lesson, you will:</a:t>
            </a:r>
            <a:endParaRPr/>
          </a:p>
          <a:p>
            <a:pPr marL="457200" lvl="0" indent="-342900" algn="l" rtl="0">
              <a:lnSpc>
                <a:spcPct val="100000"/>
              </a:lnSpc>
              <a:spcBef>
                <a:spcPts val="1000"/>
              </a:spcBef>
              <a:spcAft>
                <a:spcPts val="0"/>
              </a:spcAft>
              <a:buSzPts val="1800"/>
              <a:buChar char="●"/>
            </a:pPr>
            <a:r>
              <a:rPr lang="en"/>
              <a:t>Compare wired to wireless connections and list examples of specific technologies currently used to implement such connections</a:t>
            </a:r>
            <a:endParaRPr/>
          </a:p>
          <a:p>
            <a:pPr marL="457200" lvl="0" indent="-342900" algn="l" rtl="0">
              <a:lnSpc>
                <a:spcPct val="100000"/>
              </a:lnSpc>
              <a:spcBef>
                <a:spcPts val="0"/>
              </a:spcBef>
              <a:spcAft>
                <a:spcPts val="0"/>
              </a:spcAft>
              <a:buSzPts val="1800"/>
              <a:buChar char="●"/>
            </a:pPr>
            <a:r>
              <a:rPr lang="en"/>
              <a:t>Define ‘bandwidth’, using the appropriate units for measuring the rate at which data is transmitted, and discuss familiar examples where bandwidth is important</a:t>
            </a:r>
            <a:endParaRPr/>
          </a:p>
        </p:txBody>
      </p:sp>
      <p:sp>
        <p:nvSpPr>
          <p:cNvPr id="80" name="Google Shape;80;p12"/>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 3: Wired and wireless networks</a:t>
            </a:r>
            <a:endParaRPr/>
          </a:p>
        </p:txBody>
      </p:sp>
      <p:sp>
        <p:nvSpPr>
          <p:cNvPr id="81" name="Google Shape;81;p1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82" name="Google Shape;82;p1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Objectives</a:t>
            </a:r>
            <a:endParaRPr/>
          </a:p>
        </p:txBody>
      </p:sp>
      <p:pic>
        <p:nvPicPr>
          <p:cNvPr id="83" name="Google Shape;83;p12"/>
          <p:cNvPicPr preferRelativeResize="0"/>
          <p:nvPr/>
        </p:nvPicPr>
        <p:blipFill>
          <a:blip r:embed="rId3">
            <a:alphaModFix/>
          </a:blip>
          <a:stretch>
            <a:fillRect/>
          </a:stretch>
        </p:blipFill>
        <p:spPr>
          <a:xfrm>
            <a:off x="8238175" y="430975"/>
            <a:ext cx="419100" cy="41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Wired and wireless data transmission</a:t>
            </a:r>
            <a:endParaRPr b="0"/>
          </a:p>
        </p:txBody>
      </p:sp>
      <p:sp>
        <p:nvSpPr>
          <p:cNvPr id="89" name="Google Shape;89;p1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90" name="Google Shape;90;p13"/>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computer network can be either wired or wireless.  </a:t>
            </a:r>
            <a:endParaRPr/>
          </a:p>
          <a:p>
            <a:pPr marL="457200" lvl="0" indent="-342900" algn="l" rtl="0">
              <a:spcBef>
                <a:spcPts val="1600"/>
              </a:spcBef>
              <a:spcAft>
                <a:spcPts val="0"/>
              </a:spcAft>
              <a:buSzPts val="1800"/>
              <a:buChar char="●"/>
            </a:pPr>
            <a:r>
              <a:rPr lang="en"/>
              <a:t>Wired networks send data along cables.</a:t>
            </a:r>
            <a:endParaRPr/>
          </a:p>
          <a:p>
            <a:pPr marL="457200" lvl="0" indent="-342900" algn="l" rtl="0">
              <a:spcBef>
                <a:spcPts val="0"/>
              </a:spcBef>
              <a:spcAft>
                <a:spcPts val="0"/>
              </a:spcAft>
              <a:buSzPts val="1800"/>
              <a:buChar char="●"/>
            </a:pPr>
            <a:r>
              <a:rPr lang="en"/>
              <a:t>Wireless networks send data through the air using radio waves.</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91" name="Google Shape;91;p1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sp>
        <p:nvSpPr>
          <p:cNvPr id="92" name="Google Shape;92;p13"/>
          <p:cNvSpPr txBox="1">
            <a:spLocks noGrp="1"/>
          </p:cNvSpPr>
          <p:nvPr>
            <p:ph type="body" idx="2"/>
          </p:nvPr>
        </p:nvSpPr>
        <p:spPr>
          <a:xfrm>
            <a:off x="382200" y="4225075"/>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Do you know any names of wireless technologies? (Think, pair, share)</a:t>
            </a:r>
            <a:endParaRPr/>
          </a:p>
        </p:txBody>
      </p:sp>
      <p:pic>
        <p:nvPicPr>
          <p:cNvPr id="93" name="Google Shape;93;p13"/>
          <p:cNvPicPr preferRelativeResize="0"/>
          <p:nvPr/>
        </p:nvPicPr>
        <p:blipFill>
          <a:blip r:embed="rId3">
            <a:alphaModFix/>
          </a:blip>
          <a:stretch>
            <a:fillRect/>
          </a:stretch>
        </p:blipFill>
        <p:spPr>
          <a:xfrm>
            <a:off x="6233850" y="1170125"/>
            <a:ext cx="1389826" cy="991700"/>
          </a:xfrm>
          <a:prstGeom prst="rect">
            <a:avLst/>
          </a:prstGeom>
          <a:noFill/>
          <a:ln>
            <a:noFill/>
          </a:ln>
        </p:spPr>
      </p:pic>
      <p:pic>
        <p:nvPicPr>
          <p:cNvPr id="94" name="Google Shape;94;p13"/>
          <p:cNvPicPr preferRelativeResize="0"/>
          <p:nvPr/>
        </p:nvPicPr>
        <p:blipFill>
          <a:blip r:embed="rId4">
            <a:alphaModFix/>
          </a:blip>
          <a:stretch>
            <a:fillRect/>
          </a:stretch>
        </p:blipFill>
        <p:spPr>
          <a:xfrm>
            <a:off x="6233850" y="2578782"/>
            <a:ext cx="1389826" cy="1229330"/>
          </a:xfrm>
          <a:prstGeom prst="rect">
            <a:avLst/>
          </a:prstGeom>
          <a:noFill/>
          <a:ln>
            <a:noFill/>
          </a:ln>
        </p:spPr>
      </p:pic>
      <p:pic>
        <p:nvPicPr>
          <p:cNvPr id="95" name="Google Shape;95;p13"/>
          <p:cNvPicPr preferRelativeResize="0"/>
          <p:nvPr/>
        </p:nvPicPr>
        <p:blipFill>
          <a:blip r:embed="rId5">
            <a:alphaModFix/>
          </a:blip>
          <a:stretch>
            <a:fillRect/>
          </a:stretch>
        </p:blipFill>
        <p:spPr>
          <a:xfrm>
            <a:off x="8275613" y="428450"/>
            <a:ext cx="400050" cy="40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Do you know any names of wireless</a:t>
            </a:r>
            <a:endParaRPr/>
          </a:p>
          <a:p>
            <a:pPr marL="0" lvl="0" indent="0" algn="l" rtl="0">
              <a:spcBef>
                <a:spcPts val="0"/>
              </a:spcBef>
              <a:spcAft>
                <a:spcPts val="0"/>
              </a:spcAft>
              <a:buNone/>
            </a:pPr>
            <a:r>
              <a:rPr lang="en"/>
              <a:t>technologies?  </a:t>
            </a:r>
            <a:endParaRPr/>
          </a:p>
        </p:txBody>
      </p:sp>
      <p:sp>
        <p:nvSpPr>
          <p:cNvPr id="101" name="Google Shape;101;p1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102" name="Google Shape;102;p14"/>
          <p:cNvSpPr txBox="1">
            <a:spLocks noGrp="1"/>
          </p:cNvSpPr>
          <p:nvPr>
            <p:ph type="body" idx="1"/>
          </p:nvPr>
        </p:nvSpPr>
        <p:spPr>
          <a:xfrm>
            <a:off x="310900" y="1170125"/>
            <a:ext cx="47556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Popular examples of wireless technologies are: </a:t>
            </a:r>
            <a:endParaRPr/>
          </a:p>
          <a:p>
            <a:pPr marL="457200" lvl="0" indent="-342900" algn="l" rtl="0">
              <a:spcBef>
                <a:spcPts val="1600"/>
              </a:spcBef>
              <a:spcAft>
                <a:spcPts val="0"/>
              </a:spcAft>
              <a:buSzPts val="1800"/>
              <a:buChar char="●"/>
            </a:pPr>
            <a:r>
              <a:rPr lang="en"/>
              <a:t>Bluetooth</a:t>
            </a:r>
            <a:endParaRPr/>
          </a:p>
          <a:p>
            <a:pPr marL="457200" lvl="0" indent="-342900" algn="l" rtl="0">
              <a:spcBef>
                <a:spcPts val="0"/>
              </a:spcBef>
              <a:spcAft>
                <a:spcPts val="0"/>
              </a:spcAft>
              <a:buSzPts val="1800"/>
              <a:buChar char="●"/>
            </a:pPr>
            <a:r>
              <a:rPr lang="en"/>
              <a:t>WiFi</a:t>
            </a:r>
            <a:endParaRPr/>
          </a:p>
          <a:p>
            <a:pPr marL="457200" lvl="0" indent="-342900" algn="l" rtl="0">
              <a:spcBef>
                <a:spcPts val="0"/>
              </a:spcBef>
              <a:spcAft>
                <a:spcPts val="0"/>
              </a:spcAft>
              <a:buSzPts val="1800"/>
              <a:buChar char="●"/>
            </a:pPr>
            <a:r>
              <a:rPr lang="en"/>
              <a:t>3G (third generation wireless mobile)</a:t>
            </a:r>
            <a:endParaRPr/>
          </a:p>
          <a:p>
            <a:pPr marL="457200" lvl="0" indent="-342900" algn="l" rtl="0">
              <a:spcBef>
                <a:spcPts val="0"/>
              </a:spcBef>
              <a:spcAft>
                <a:spcPts val="0"/>
              </a:spcAft>
              <a:buSzPts val="1800"/>
              <a:buChar char="●"/>
            </a:pPr>
            <a:r>
              <a:rPr lang="en"/>
              <a:t>4G (fourth generation wireless mobile)</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03" name="Google Shape;103;p1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pic>
        <p:nvPicPr>
          <p:cNvPr id="104" name="Google Shape;104;p14"/>
          <p:cNvPicPr preferRelativeResize="0"/>
          <p:nvPr/>
        </p:nvPicPr>
        <p:blipFill>
          <a:blip r:embed="rId3">
            <a:alphaModFix/>
          </a:blip>
          <a:stretch>
            <a:fillRect/>
          </a:stretch>
        </p:blipFill>
        <p:spPr>
          <a:xfrm>
            <a:off x="5872393" y="1825050"/>
            <a:ext cx="1448532" cy="1335400"/>
          </a:xfrm>
          <a:prstGeom prst="rect">
            <a:avLst/>
          </a:prstGeom>
          <a:noFill/>
          <a:ln>
            <a:noFill/>
          </a:ln>
        </p:spPr>
      </p:pic>
      <p:sp>
        <p:nvSpPr>
          <p:cNvPr id="105" name="Google Shape;105;p14"/>
          <p:cNvSpPr txBox="1">
            <a:spLocks noGrp="1"/>
          </p:cNvSpPr>
          <p:nvPr>
            <p:ph type="body" idx="2"/>
          </p:nvPr>
        </p:nvSpPr>
        <p:spPr>
          <a:xfrm>
            <a:off x="382200" y="4225075"/>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What is the difference between 3G and 4G?</a:t>
            </a:r>
            <a:endParaRPr/>
          </a:p>
        </p:txBody>
      </p:sp>
      <p:pic>
        <p:nvPicPr>
          <p:cNvPr id="106" name="Google Shape;106;p14"/>
          <p:cNvPicPr preferRelativeResize="0"/>
          <p:nvPr/>
        </p:nvPicPr>
        <p:blipFill>
          <a:blip r:embed="rId4">
            <a:alphaModFix/>
          </a:blip>
          <a:stretch>
            <a:fillRect/>
          </a:stretch>
        </p:blipFill>
        <p:spPr>
          <a:xfrm>
            <a:off x="8270013" y="411700"/>
            <a:ext cx="400050" cy="409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Bandwidth</a:t>
            </a:r>
            <a:endParaRPr b="0"/>
          </a:p>
        </p:txBody>
      </p:sp>
      <p:sp>
        <p:nvSpPr>
          <p:cNvPr id="112" name="Google Shape;112;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113" name="Google Shape;113;p15"/>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Bandwidth is the amount of data that can be moved from one point to another in a given time. Higher bandwidth = more data per second</a:t>
            </a:r>
            <a:endParaRPr/>
          </a:p>
          <a:p>
            <a:pPr marL="457200" lvl="0" indent="0" algn="l" rtl="0">
              <a:spcBef>
                <a:spcPts val="1400"/>
              </a:spcBef>
              <a:spcAft>
                <a:spcPts val="0"/>
              </a:spcAft>
              <a:buNone/>
            </a:pPr>
            <a:endParaRPr/>
          </a:p>
          <a:p>
            <a:pPr marL="457200" lvl="0" indent="-342900" algn="l" rtl="0">
              <a:spcBef>
                <a:spcPts val="1400"/>
              </a:spcBef>
              <a:spcAft>
                <a:spcPts val="0"/>
              </a:spcAft>
              <a:buSzPts val="1800"/>
              <a:buChar char="●"/>
            </a:pPr>
            <a:r>
              <a:rPr lang="en"/>
              <a:t>The concept is similar to the volume of water flowing through a pipe. This depends on the size and thickness of the pipe.</a:t>
            </a:r>
            <a:endParaRPr/>
          </a:p>
          <a:p>
            <a:pPr marL="457200" lvl="0" indent="0" algn="l" rtl="0">
              <a:spcBef>
                <a:spcPts val="1400"/>
              </a:spcBef>
              <a:spcAft>
                <a:spcPts val="0"/>
              </a:spcAft>
              <a:buNone/>
            </a:pPr>
            <a:endParaRPr/>
          </a:p>
          <a:p>
            <a:pPr marL="457200" lvl="0" indent="-342900" algn="l" rtl="0">
              <a:spcBef>
                <a:spcPts val="1400"/>
              </a:spcBef>
              <a:spcAft>
                <a:spcPts val="0"/>
              </a:spcAft>
              <a:buSzPts val="1800"/>
              <a:buChar char="●"/>
            </a:pPr>
            <a:r>
              <a:rPr lang="en"/>
              <a:t>More bandwidth </a:t>
            </a:r>
            <a:r>
              <a:rPr lang="en" b="1"/>
              <a:t>DOES NOT</a:t>
            </a:r>
            <a:r>
              <a:rPr lang="en"/>
              <a:t> increase the speed.  </a:t>
            </a:r>
            <a:endParaRPr/>
          </a:p>
          <a:p>
            <a:pPr marL="914400" lvl="1" indent="-317500" algn="l" rtl="0">
              <a:spcBef>
                <a:spcPts val="0"/>
              </a:spcBef>
              <a:spcAft>
                <a:spcPts val="0"/>
              </a:spcAft>
              <a:buSzPts val="1400"/>
              <a:buChar char="○"/>
            </a:pPr>
            <a:r>
              <a:rPr lang="en"/>
              <a:t>In the analogy of a pipe, the water doesn’t travel any faster as the pipe gets bigger, but you get more water because more can flow through at the given time.</a:t>
            </a:r>
            <a:endParaRPr/>
          </a:p>
          <a:p>
            <a:pPr marL="0" lvl="0" indent="0" algn="l" rtl="0">
              <a:spcBef>
                <a:spcPts val="14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14" name="Google Shape;114;p15"/>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2</a:t>
            </a:r>
            <a:endParaRPr/>
          </a:p>
        </p:txBody>
      </p:sp>
      <p:pic>
        <p:nvPicPr>
          <p:cNvPr id="115" name="Google Shape;115;p15"/>
          <p:cNvPicPr preferRelativeResize="0"/>
          <p:nvPr/>
        </p:nvPicPr>
        <p:blipFill>
          <a:blip r:embed="rId3">
            <a:alphaModFix/>
          </a:blip>
          <a:stretch>
            <a:fillRect/>
          </a:stretch>
        </p:blipFill>
        <p:spPr>
          <a:xfrm>
            <a:off x="8324550" y="413338"/>
            <a:ext cx="428625" cy="428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311400" y="3109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Bandwidth</a:t>
            </a:r>
            <a:endParaRPr b="0"/>
          </a:p>
        </p:txBody>
      </p:sp>
      <p:sp>
        <p:nvSpPr>
          <p:cNvPr id="121" name="Google Shape;121;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122" name="Google Shape;122;p1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2</a:t>
            </a:r>
            <a:endParaRPr/>
          </a:p>
        </p:txBody>
      </p:sp>
      <p:sp>
        <p:nvSpPr>
          <p:cNvPr id="123" name="Google Shape;123;p16"/>
          <p:cNvSpPr txBox="1">
            <a:spLocks noGrp="1"/>
          </p:cNvSpPr>
          <p:nvPr>
            <p:ph type="body" idx="2"/>
          </p:nvPr>
        </p:nvSpPr>
        <p:spPr>
          <a:xfrm>
            <a:off x="470600" y="4114800"/>
            <a:ext cx="8379600" cy="8913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Look at the three cables (A, B, and C).  Which has the greatest bandwidth? </a:t>
            </a:r>
            <a:endParaRPr sz="1600">
              <a:solidFill>
                <a:srgbClr val="FFFFFF"/>
              </a:solidFill>
            </a:endParaRPr>
          </a:p>
          <a:p>
            <a:pPr marL="0" lvl="0" indent="0" algn="ctr" rtl="0">
              <a:lnSpc>
                <a:spcPct val="100000"/>
              </a:lnSpc>
              <a:spcBef>
                <a:spcPts val="0"/>
              </a:spcBef>
              <a:spcAft>
                <a:spcPts val="0"/>
              </a:spcAft>
              <a:buNone/>
            </a:pPr>
            <a:r>
              <a:rPr lang="en" sz="1600">
                <a:solidFill>
                  <a:srgbClr val="FFFFFF"/>
                </a:solidFill>
              </a:rPr>
              <a:t>(Think, pair, share)</a:t>
            </a:r>
            <a:endParaRPr/>
          </a:p>
        </p:txBody>
      </p:sp>
      <p:sp>
        <p:nvSpPr>
          <p:cNvPr id="124" name="Google Shape;124;p16"/>
          <p:cNvSpPr/>
          <p:nvPr/>
        </p:nvSpPr>
        <p:spPr>
          <a:xfrm>
            <a:off x="2713725" y="1245075"/>
            <a:ext cx="1378200" cy="1319700"/>
          </a:xfrm>
          <a:prstGeom prst="donut">
            <a:avLst>
              <a:gd name="adj" fmla="val 8149"/>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4032400" y="2007075"/>
            <a:ext cx="1378200" cy="1319700"/>
          </a:xfrm>
          <a:prstGeom prst="donut">
            <a:avLst>
              <a:gd name="adj" fmla="val 33684"/>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5403350" y="2734611"/>
            <a:ext cx="1037100" cy="1049400"/>
          </a:xfrm>
          <a:prstGeom prst="donut">
            <a:avLst>
              <a:gd name="adj" fmla="val 17763"/>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txBox="1"/>
          <p:nvPr/>
        </p:nvSpPr>
        <p:spPr>
          <a:xfrm>
            <a:off x="3054475" y="2498500"/>
            <a:ext cx="5970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Quicksand"/>
                <a:ea typeface="Quicksand"/>
                <a:cs typeface="Quicksand"/>
                <a:sym typeface="Quicksand"/>
              </a:rPr>
              <a:t>A</a:t>
            </a:r>
            <a:endParaRPr sz="1800">
              <a:latin typeface="Quicksand"/>
              <a:ea typeface="Quicksand"/>
              <a:cs typeface="Quicksand"/>
              <a:sym typeface="Quicksand"/>
            </a:endParaRPr>
          </a:p>
        </p:txBody>
      </p:sp>
      <p:sp>
        <p:nvSpPr>
          <p:cNvPr id="128" name="Google Shape;128;p16"/>
          <p:cNvSpPr txBox="1"/>
          <p:nvPr/>
        </p:nvSpPr>
        <p:spPr>
          <a:xfrm>
            <a:off x="4426075" y="3260500"/>
            <a:ext cx="5970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Quicksand"/>
                <a:ea typeface="Quicksand"/>
                <a:cs typeface="Quicksand"/>
                <a:sym typeface="Quicksand"/>
              </a:rPr>
              <a:t>B</a:t>
            </a:r>
            <a:endParaRPr sz="1800">
              <a:latin typeface="Quicksand"/>
              <a:ea typeface="Quicksand"/>
              <a:cs typeface="Quicksand"/>
              <a:sym typeface="Quicksand"/>
            </a:endParaRPr>
          </a:p>
        </p:txBody>
      </p:sp>
      <p:sp>
        <p:nvSpPr>
          <p:cNvPr id="129" name="Google Shape;129;p16"/>
          <p:cNvSpPr txBox="1"/>
          <p:nvPr/>
        </p:nvSpPr>
        <p:spPr>
          <a:xfrm>
            <a:off x="5645275" y="3717700"/>
            <a:ext cx="5970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Quicksand"/>
                <a:ea typeface="Quicksand"/>
                <a:cs typeface="Quicksand"/>
                <a:sym typeface="Quicksand"/>
              </a:rPr>
              <a:t>C</a:t>
            </a:r>
            <a:endParaRPr sz="1800">
              <a:latin typeface="Quicksand"/>
              <a:ea typeface="Quicksand"/>
              <a:cs typeface="Quicksand"/>
              <a:sym typeface="Quicksand"/>
            </a:endParaRPr>
          </a:p>
        </p:txBody>
      </p:sp>
      <p:pic>
        <p:nvPicPr>
          <p:cNvPr id="130" name="Google Shape;130;p16"/>
          <p:cNvPicPr preferRelativeResize="0"/>
          <p:nvPr/>
        </p:nvPicPr>
        <p:blipFill>
          <a:blip r:embed="rId3">
            <a:alphaModFix/>
          </a:blip>
          <a:stretch>
            <a:fillRect/>
          </a:stretch>
        </p:blipFill>
        <p:spPr>
          <a:xfrm>
            <a:off x="8270013" y="411700"/>
            <a:ext cx="400050" cy="409575"/>
          </a:xfrm>
          <a:prstGeom prst="rect">
            <a:avLst/>
          </a:prstGeom>
          <a:noFill/>
          <a:ln>
            <a:noFill/>
          </a:ln>
        </p:spPr>
      </p:pic>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F114C7EFE4FF498AE064C06622F751" ma:contentTypeVersion="15" ma:contentTypeDescription="Create a new document." ma:contentTypeScope="" ma:versionID="e41d8061e1ad80f56d7f9f1313aae95d">
  <xsd:schema xmlns:xsd="http://www.w3.org/2001/XMLSchema" xmlns:xs="http://www.w3.org/2001/XMLSchema" xmlns:p="http://schemas.microsoft.com/office/2006/metadata/properties" xmlns:ns2="a966b4a5-4248-447b-b597-ec598d04f9cf" xmlns:ns3="a392c3a2-4d82-4657-818b-0acf1aab57df" targetNamespace="http://schemas.microsoft.com/office/2006/metadata/properties" ma:root="true" ma:fieldsID="217e459a01ee40869a2846bf0a5512da" ns2:_="" ns3:_="">
    <xsd:import namespace="a966b4a5-4248-447b-b597-ec598d04f9cf"/>
    <xsd:import namespace="a392c3a2-4d82-4657-818b-0acf1aab57d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6b4a5-4248-447b-b597-ec598d04f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327267d-bc41-472e-8668-b780c28214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92c3a2-4d82-4657-818b-0acf1aab57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f9ecd9-ffb7-411b-a20b-d2110bea7e35}" ma:internalName="TaxCatchAll" ma:showField="CatchAllData" ma:web="a392c3a2-4d82-4657-818b-0acf1aab57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92c3a2-4d82-4657-818b-0acf1aab57df" xsi:nil="true"/>
    <lcf76f155ced4ddcb4097134ff3c332f xmlns="a966b4a5-4248-447b-b597-ec598d04f9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762FEF-F9E9-4938-9C62-253EEAB914FA}">
  <ds:schemaRefs>
    <ds:schemaRef ds:uri="http://schemas.microsoft.com/sharepoint/v3/contenttype/forms"/>
  </ds:schemaRefs>
</ds:datastoreItem>
</file>

<file path=customXml/itemProps2.xml><?xml version="1.0" encoding="utf-8"?>
<ds:datastoreItem xmlns:ds="http://schemas.openxmlformats.org/officeDocument/2006/customXml" ds:itemID="{3867DA51-68EF-4579-9B3E-08AF02CA9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66b4a5-4248-447b-b597-ec598d04f9cf"/>
    <ds:schemaRef ds:uri="a392c3a2-4d82-4657-818b-0acf1aab5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AAD923-80AA-48BA-A3DD-0D840E459C92}">
  <ds:schemaRefs>
    <ds:schemaRef ds:uri="http://schemas.microsoft.com/office/2006/metadata/properties"/>
    <ds:schemaRef ds:uri="http://schemas.microsoft.com/office/infopath/2007/PartnerControls"/>
    <ds:schemaRef ds:uri="a392c3a2-4d82-4657-818b-0acf1aab57df"/>
    <ds:schemaRef ds:uri="a966b4a5-4248-447b-b597-ec598d04f9cf"/>
  </ds:schemaRefs>
</ds:datastoreItem>
</file>

<file path=docProps/app.xml><?xml version="1.0" encoding="utf-8"?>
<Properties xmlns="http://schemas.openxmlformats.org/officeDocument/2006/extended-properties" xmlns:vt="http://schemas.openxmlformats.org/officeDocument/2006/docPropsVTypes">
  <TotalTime>0</TotalTime>
  <Words>3397</Words>
  <Application>Microsoft Office PowerPoint</Application>
  <PresentationFormat>On-screen Show (16:9)</PresentationFormat>
  <Paragraphs>450</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Quicksand</vt:lpstr>
      <vt:lpstr>Segoe UI Light</vt:lpstr>
      <vt:lpstr>Quicksand Light</vt:lpstr>
      <vt:lpstr>Segoe UI</vt:lpstr>
      <vt:lpstr>Arial</vt:lpstr>
      <vt:lpstr>NCCE Slides</vt:lpstr>
      <vt:lpstr>PowerPoint Presentation</vt:lpstr>
      <vt:lpstr>Lesson 3: Wired and wireless networks</vt:lpstr>
      <vt:lpstr>Wired or wireless?</vt:lpstr>
      <vt:lpstr>Wired or wireless?</vt:lpstr>
      <vt:lpstr>Lesson 3: Wired and wireless networks</vt:lpstr>
      <vt:lpstr>Wired and wireless data transmission</vt:lpstr>
      <vt:lpstr>Do you know any names of wireless technologies?  </vt:lpstr>
      <vt:lpstr>Bandwidth</vt:lpstr>
      <vt:lpstr>Bandwidth</vt:lpstr>
      <vt:lpstr>Answer:</vt:lpstr>
      <vt:lpstr>Measuring bandwidth</vt:lpstr>
      <vt:lpstr>Bandwidth compared</vt:lpstr>
      <vt:lpstr>Answer:</vt:lpstr>
      <vt:lpstr>Performance test</vt:lpstr>
      <vt:lpstr>The future</vt:lpstr>
      <vt:lpstr>PowerPoint Presentation</vt:lpstr>
      <vt:lpstr>Answer: Buffering</vt:lpstr>
      <vt:lpstr>Bandwidth matters</vt:lpstr>
      <vt:lpstr>Bandwidth matters – Answers</vt:lpstr>
      <vt:lpstr>Wired versus wireless</vt:lpstr>
      <vt:lpstr>Wired versus wireless</vt:lpstr>
      <vt:lpstr>Wired networks – Answers</vt:lpstr>
      <vt:lpstr>Wireless networks – Answers</vt:lpstr>
      <vt:lpstr>Scenarios: wired or wireless? </vt:lpstr>
      <vt:lpstr>Wired or wireless? – Answers </vt:lpstr>
      <vt:lpstr>Exit ticket</vt:lpstr>
      <vt:lpstr>Next lesson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Wired and wireless networks</dc:title>
  <cp:lastModifiedBy>Trubshaw, Miss R (John Taylor Free School)</cp:lastModifiedBy>
  <cp:revision>1</cp:revision>
  <dcterms:modified xsi:type="dcterms:W3CDTF">2023-03-12T19:14:47Z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0x010100F8F114C7EFE4FF498AE064C06622F751</vt:lpwstr>
  </property>
  <property fmtid="{D5CDD505-2E9C-101B-9397-08002B2CF9AE}" pid="3" name="MediaServiceImageTags">
    <vt:lpwstr/>
  </property>
</Properties>
</file>