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Lst>
  <p:notesMasterIdLst>
    <p:notesMasterId r:id="rId28"/>
  </p:notesMasterIdLst>
  <p:sldIdLst>
    <p:sldId id="256" r:id="rId3"/>
    <p:sldId id="279" r:id="rId4"/>
    <p:sldId id="257" r:id="rId5"/>
    <p:sldId id="258" r:id="rId6"/>
    <p:sldId id="259" r:id="rId7"/>
    <p:sldId id="260" r:id="rId8"/>
    <p:sldId id="261" r:id="rId9"/>
    <p:sldId id="262" r:id="rId10"/>
    <p:sldId id="263" r:id="rId11"/>
    <p:sldId id="264" r:id="rId12"/>
    <p:sldId id="265" r:id="rId13"/>
    <p:sldId id="266" r:id="rId14"/>
    <p:sldId id="267" r:id="rId15"/>
    <p:sldId id="268" r:id="rId16"/>
    <p:sldId id="280" r:id="rId17"/>
    <p:sldId id="269" r:id="rId18"/>
    <p:sldId id="270" r:id="rId19"/>
    <p:sldId id="271" r:id="rId20"/>
    <p:sldId id="272" r:id="rId21"/>
    <p:sldId id="273" r:id="rId22"/>
    <p:sldId id="274" r:id="rId23"/>
    <p:sldId id="275" r:id="rId24"/>
    <p:sldId id="276" r:id="rId25"/>
    <p:sldId id="277" r:id="rId26"/>
    <p:sldId id="278" r:id="rId27"/>
  </p:sldIdLst>
  <p:sldSz cx="9144000" cy="5143500" type="screen16x9"/>
  <p:notesSz cx="6858000" cy="9144000"/>
  <p:embeddedFontLst>
    <p:embeddedFont>
      <p:font typeface="Quicksand" panose="020B0604020202020204" charset="0"/>
      <p:regular r:id="rId29"/>
      <p:bold r:id="rId30"/>
    </p:embeddedFont>
    <p:embeddedFont>
      <p:font typeface="Quicksand Light" panose="020B0604020202020204" charset="0"/>
      <p:regular r:id="rId31"/>
      <p:bold r:id="rId32"/>
    </p:embeddedFon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F3F9C0-B473-4EC2-ADF8-4A786C003599}">
  <a:tblStyle styleId="{5DF3F9C0-B473-4EC2-ADF8-4A786C003599}"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98"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ncce.io/tcc"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ncce.io/og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vectors/message-private-message-mail-email-369540/"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freestockphotos.biz/stockphoto/15372" TargetMode="External"/><Relationship Id="rId5" Type="http://schemas.openxmlformats.org/officeDocument/2006/relationships/hyperlink" Target="https://svgsilh.com/image/157273.html" TargetMode="External"/><Relationship Id="rId4" Type="http://schemas.openxmlformats.org/officeDocument/2006/relationships/hyperlink" Target="https://svgsilh.com/image/36481.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vectors/message-private-message-mail-email-369540/"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svgsilh.com/image/157273.html" TargetMode="External"/><Relationship Id="rId4" Type="http://schemas.openxmlformats.org/officeDocument/2006/relationships/hyperlink" Target="https://svgsilh.com/image/36481.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vectors/message-private-message-mail-email-36954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freestockphotos.biz/stockphoto/15372" TargetMode="External"/><Relationship Id="rId5" Type="http://schemas.openxmlformats.org/officeDocument/2006/relationships/hyperlink" Target="https://svgsilh.com/image/157273.html" TargetMode="External"/><Relationship Id="rId4" Type="http://schemas.openxmlformats.org/officeDocument/2006/relationships/hyperlink" Target="https://svgsilh.com/image/36481.htm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vectors/message-private-message-mail-email-369540/"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freestockphotos.biz/stockphoto/15372" TargetMode="External"/><Relationship Id="rId5" Type="http://schemas.openxmlformats.org/officeDocument/2006/relationships/hyperlink" Target="https://svgsilh.com/image/157273.html" TargetMode="External"/><Relationship Id="rId4" Type="http://schemas.openxmlformats.org/officeDocument/2006/relationships/hyperlink" Target="https://svgsilh.com/image/36481.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photos/handshake-hand-give-business-man-205602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oodfreephotos.com/albums/vector-images/two-guys-bowing-vector-clipart.p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odfreephotos.com/albums/vector-images/two-guys-bowing-vector-clipart.p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vectors/connection-communication-network-434876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photos/hiking-mountain-climbing-mountain-103162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pixabay.com/vectors/message-private-message-mail-email-369540/"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vectors/connection-communication-network-434876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abay.com/vectors/connection-communication-network-4348764/"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statista.com/statistics/471264/iot-number-of-connected-devices-worldwide/"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vectors/classroom-comic-characters-129777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3eee167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3eee167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a:latin typeface="Quicksand"/>
                <a:ea typeface="Quicksand"/>
                <a:cs typeface="Quicksand"/>
                <a:sym typeface="Quicksand"/>
              </a:rPr>
              <a:t>Last updated: 09-03-21</a:t>
            </a:r>
            <a:endParaRPr sz="1000">
              <a:latin typeface="Quicksand"/>
              <a:ea typeface="Quicksand"/>
              <a:cs typeface="Quicksand"/>
              <a:sym typeface="Quicksand"/>
            </a:endParaRPr>
          </a:p>
          <a:p>
            <a:pPr marL="0" lvl="0" indent="0" algn="l" rtl="0">
              <a:lnSpc>
                <a:spcPct val="115000"/>
              </a:lnSpc>
              <a:spcBef>
                <a:spcPts val="0"/>
              </a:spcBef>
              <a:spcAft>
                <a:spcPts val="0"/>
              </a:spcAft>
              <a:buNone/>
            </a:pPr>
            <a:endParaRPr sz="1000">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r>
              <a:rPr lang="en-GB" sz="900">
                <a:solidFill>
                  <a:srgbClr val="666666"/>
                </a:solidFill>
                <a:latin typeface="Quicksand"/>
                <a:ea typeface="Quicksand"/>
                <a:cs typeface="Quicksand"/>
                <a:sym typeface="Quicksand"/>
              </a:rPr>
              <a:t>Resources are updated regularly — the latest version is available at: </a:t>
            </a:r>
            <a:r>
              <a:rPr lang="en-GB" sz="900" u="sng">
                <a:solidFill>
                  <a:srgbClr val="1155CC"/>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ncce.io/tcc</a:t>
            </a:r>
            <a:r>
              <a:rPr lang="en-GB" sz="900">
                <a:solidFill>
                  <a:srgbClr val="666666"/>
                </a:solidFill>
                <a:latin typeface="Quicksand"/>
                <a:ea typeface="Quicksand"/>
                <a:cs typeface="Quicksand"/>
                <a:sym typeface="Quicksand"/>
              </a:rPr>
              <a:t>.</a:t>
            </a:r>
            <a:endParaRPr sz="900">
              <a:solidFill>
                <a:srgbClr val="666666"/>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endParaRPr sz="900">
              <a:solidFill>
                <a:srgbClr val="666666"/>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r>
              <a:rPr lang="en-GB" sz="900">
                <a:solidFill>
                  <a:srgbClr val="666666"/>
                </a:solidFill>
                <a:latin typeface="Quicksand"/>
                <a:ea typeface="Quicksand"/>
                <a:cs typeface="Quicksand"/>
                <a:sym typeface="Quicksand"/>
              </a:rPr>
              <a:t>This resource is licensed under the Open Government Licence, version 3. For more information on this licence, see</a:t>
            </a:r>
            <a:r>
              <a:rPr lang="en-GB" sz="900" u="sng">
                <a:solidFill>
                  <a:srgbClr val="1155CC"/>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 ncce.io/ogl</a:t>
            </a:r>
            <a:r>
              <a:rPr lang="en-GB" sz="900">
                <a:solidFill>
                  <a:srgbClr val="666666"/>
                </a:solidFill>
                <a:latin typeface="Quicksand"/>
                <a:ea typeface="Quicksand"/>
                <a:cs typeface="Quicksand"/>
                <a:sym typeface="Quicksand"/>
              </a:rPr>
              <a:t>.</a:t>
            </a:r>
            <a:endParaRPr sz="900">
              <a:solidFill>
                <a:srgbClr val="666666"/>
              </a:solidFill>
              <a:latin typeface="Quicksand"/>
              <a:ea typeface="Quicksand"/>
              <a:cs typeface="Quicksand"/>
              <a:sym typeface="Quicksand"/>
            </a:endParaRPr>
          </a:p>
          <a:p>
            <a:pPr marL="0" lvl="0" indent="0" algn="l" rtl="0">
              <a:lnSpc>
                <a:spcPct val="115000"/>
              </a:lnSpc>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63eee167c0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63eee167c0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Ask the learners to discuss how they might send a message from their location to a person in Australia without the use of computer networks. Ask the learners to try to think of multiple methods, as well as the information that they would need in order to get the message to the intended recipient in Australia.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The simplest discussions might focus on an individual writing a message and then travelling from the UK to Australia to deliver it (via car, plane, or boat, etc.). More complex discussions might involve</a:t>
            </a:r>
            <a:r>
              <a:rPr lang="en-GB" b="1">
                <a:latin typeface="Quicksand"/>
                <a:ea typeface="Quicksand"/>
                <a:cs typeface="Quicksand"/>
                <a:sym typeface="Quicksand"/>
              </a:rPr>
              <a:t> </a:t>
            </a:r>
            <a:r>
              <a:rPr lang="en-GB">
                <a:latin typeface="Quicksand"/>
                <a:ea typeface="Quicksand"/>
                <a:cs typeface="Quicksand"/>
                <a:sym typeface="Quicksand"/>
              </a:rPr>
              <a:t>using more than one person in different countries on the way to Australia, who can each travel a short distance before passing it on to the next person in line. For this scenario, the recipient’s name and address would need to be included with the message. This would be one of the </a:t>
            </a:r>
            <a:r>
              <a:rPr lang="en-GB" b="1">
                <a:latin typeface="Quicksand"/>
                <a:ea typeface="Quicksand"/>
                <a:cs typeface="Quicksand"/>
                <a:sym typeface="Quicksand"/>
              </a:rPr>
              <a:t>rules</a:t>
            </a:r>
            <a:r>
              <a:rPr lang="en-GB">
                <a:latin typeface="Quicksand"/>
                <a:ea typeface="Quicksand"/>
                <a:cs typeface="Quicksand"/>
                <a:sym typeface="Quicksand"/>
              </a:rPr>
              <a:t> of the communication. Discussions may also include communication methods mentioned in activity 1, such as carrier pigeon.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Image sources:</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Message image: https://pixabay.com/vectors/message-private-message-mail-email-369540/</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UK image: https://svgsilh.com/image/36481.html</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Australia image: https://svgsilh.com/image/157273.html</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Computer icon: http://www.freestockphotos.biz/stockphoto/15372</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Prohibited icon: https://pixabay.com/vectors/no-symbol-prohibition-sign-39767/</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63eee167c0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63eee167c0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This is the same scenario as before, except that computer networks do exist. Ask the learners to try to think of multiple methods, as well as the information that they would need in order to get the message to the intended recipient in Australia.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Discussions will most likely be based around email, but could include instant message, or FaceTime and Skype. Most forms of computer-based communication would require the </a:t>
            </a:r>
            <a:r>
              <a:rPr lang="en-GB" b="1">
                <a:latin typeface="Quicksand"/>
                <a:ea typeface="Quicksand"/>
                <a:cs typeface="Quicksand"/>
                <a:sym typeface="Quicksand"/>
              </a:rPr>
              <a:t>email address</a:t>
            </a:r>
            <a:r>
              <a:rPr lang="en-GB">
                <a:latin typeface="Quicksand"/>
                <a:ea typeface="Quicksand"/>
                <a:cs typeface="Quicksand"/>
                <a:sym typeface="Quicksand"/>
              </a:rPr>
              <a:t> of the sender and the recipient. This would be one of the </a:t>
            </a:r>
            <a:r>
              <a:rPr lang="en-GB" b="1">
                <a:latin typeface="Quicksand"/>
                <a:ea typeface="Quicksand"/>
                <a:cs typeface="Quicksand"/>
                <a:sym typeface="Quicksand"/>
              </a:rPr>
              <a:t>rules</a:t>
            </a:r>
            <a:r>
              <a:rPr lang="en-GB">
                <a:latin typeface="Quicksand"/>
                <a:ea typeface="Quicksand"/>
                <a:cs typeface="Quicksand"/>
                <a:sym typeface="Quicksand"/>
              </a:rPr>
              <a:t> of the communication.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Image sources:</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Message image: </a:t>
            </a:r>
            <a:r>
              <a:rPr lang="en-GB"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https://pixabay.com/vectors/message-private-message-mail-email-369540/</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UK image: </a:t>
            </a:r>
            <a:r>
              <a:rPr lang="en-GB" u="sng">
                <a:solidFill>
                  <a:schemeClr val="folHlink"/>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https://svgsilh.com/image/36481.html</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Australia image: </a:t>
            </a:r>
            <a:r>
              <a:rPr lang="en-GB" u="sng">
                <a:solidFill>
                  <a:schemeClr val="folHlink"/>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https://svgsilh.com/image/157273.html</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Computer icon: </a:t>
            </a:r>
            <a:r>
              <a:rPr lang="en-GB" u="sng">
                <a:solidFill>
                  <a:schemeClr val="folHlink"/>
                </a:solidFill>
                <a:latin typeface="Quicksand"/>
                <a:ea typeface="Quicksand"/>
                <a:cs typeface="Quicksand"/>
                <a:sym typeface="Quicksand"/>
                <a:hlinkClick r:id="rId6">
                  <a:extLst>
                    <a:ext uri="{A12FA001-AC4F-418D-AE19-62706E023703}">
                      <ahyp:hlinkClr xmlns:ahyp="http://schemas.microsoft.com/office/drawing/2018/hyperlinkcolor" val="tx"/>
                    </a:ext>
                  </a:extLst>
                </a:hlinkClick>
              </a:rPr>
              <a:t>http://www.freestockphotos.biz/stockphoto/15372</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63eee167c0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63eee167c0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Ask the learners to think about what happens when a letter is sent (which may have been a common answer when discussing sending a message between the UK and Australia with no computer networks). Hopefully, the learners will discuss the use of post office depots that are located at key intervals along the journey. The letter is passed to these depots until it reaches its final destination.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Image sources:</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Message image: </a:t>
            </a:r>
            <a:r>
              <a:rPr lang="en-GB"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https://pixabay.com/vectors/message-private-message-mail-email-369540/</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UK image: </a:t>
            </a:r>
            <a:r>
              <a:rPr lang="en-GB" u="sng">
                <a:solidFill>
                  <a:schemeClr val="folHlink"/>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https://svgsilh.com/image/36481.html</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Australia image: </a:t>
            </a:r>
            <a:r>
              <a:rPr lang="en-GB" u="sng">
                <a:solidFill>
                  <a:schemeClr val="folHlink"/>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https://svgsilh.com/image/157273.html</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3eee167c0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3eee167c0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34343"/>
                </a:solidFill>
                <a:latin typeface="Quicksand"/>
                <a:ea typeface="Quicksand"/>
                <a:cs typeface="Quicksand"/>
                <a:sym typeface="Quicksand"/>
              </a:rPr>
              <a:t>Hopefully, a common answer to the second scenario, where computer networks existed, was “email”. A common misconception is that a message is transmitted directly from one machine to another across a network or the internet. Learners may believe that when an email is sent, it simply ‘enters the cloud’ and then appears at the recipient’s machine, or that it travels directly along a cable from point A to point B. This is not the case. </a:t>
            </a:r>
            <a:endParaRPr>
              <a:solidFill>
                <a:srgbClr val="434343"/>
              </a:solidFill>
              <a:latin typeface="Quicksand"/>
              <a:ea typeface="Quicksand"/>
              <a:cs typeface="Quicksand"/>
              <a:sym typeface="Quicksand"/>
            </a:endParaRPr>
          </a:p>
          <a:p>
            <a:pPr marL="0" lvl="0" indent="0" algn="l" rtl="0">
              <a:spcBef>
                <a:spcPts val="0"/>
              </a:spcBef>
              <a:spcAft>
                <a:spcPts val="0"/>
              </a:spcAft>
              <a:buNone/>
            </a:pPr>
            <a:endParaRPr>
              <a:solidFill>
                <a:srgbClr val="434343"/>
              </a:solidFill>
              <a:latin typeface="Quicksand"/>
              <a:ea typeface="Quicksand"/>
              <a:cs typeface="Quicksand"/>
              <a:sym typeface="Quicksand"/>
            </a:endParaRPr>
          </a:p>
          <a:p>
            <a:pPr marL="0" lvl="0" indent="0" algn="l" rtl="0">
              <a:spcBef>
                <a:spcPts val="0"/>
              </a:spcBef>
              <a:spcAft>
                <a:spcPts val="0"/>
              </a:spcAft>
              <a:buNone/>
            </a:pPr>
            <a:r>
              <a:rPr lang="en-GB">
                <a:solidFill>
                  <a:srgbClr val="434343"/>
                </a:solidFill>
                <a:latin typeface="Quicksand"/>
                <a:ea typeface="Quicksand"/>
                <a:cs typeface="Quicksand"/>
                <a:sym typeface="Quicksand"/>
              </a:rPr>
              <a:t>The purpose of this slide is to illustrate that a message may pass through many intermediary devices along the way, that then pass the message on. This is exactly the same as how a letter may travel across a country or the globe, going from one post office depot to another until it reaches the recipient. Indeed, this is the same principle as the semaphore in activity 1, which used towers positioned a visible distance apart to relay a signal via the positioning of the towers’ wooden paddles.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Image sources:</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Message image: </a:t>
            </a:r>
            <a:r>
              <a:rPr lang="en-GB"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https://pixabay.com/vectors/message-private-message-mail-email-369540/</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UK image: </a:t>
            </a:r>
            <a:r>
              <a:rPr lang="en-GB" u="sng">
                <a:solidFill>
                  <a:schemeClr val="folHlink"/>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https://svgsilh.com/image/36481.html</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Australia image: </a:t>
            </a:r>
            <a:r>
              <a:rPr lang="en-GB" u="sng">
                <a:solidFill>
                  <a:schemeClr val="folHlink"/>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https://svgsilh.com/image/157273.html</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Computer icon: </a:t>
            </a:r>
            <a:r>
              <a:rPr lang="en-GB" u="sng">
                <a:solidFill>
                  <a:schemeClr val="folHlink"/>
                </a:solidFill>
                <a:latin typeface="Quicksand"/>
                <a:ea typeface="Quicksand"/>
                <a:cs typeface="Quicksand"/>
                <a:sym typeface="Quicksand"/>
                <a:hlinkClick r:id="rId6">
                  <a:extLst>
                    <a:ext uri="{A12FA001-AC4F-418D-AE19-62706E023703}">
                      <ahyp:hlinkClr xmlns:ahyp="http://schemas.microsoft.com/office/drawing/2018/hyperlinkcolor" val="tx"/>
                    </a:ext>
                  </a:extLst>
                </a:hlinkClick>
              </a:rPr>
              <a:t>http://www.freestockphotos.biz/stockphoto/15372</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a:extLst>
            <a:ext uri="{FF2B5EF4-FFF2-40B4-BE49-F238E27FC236}">
              <a16:creationId xmlns:a16="http://schemas.microsoft.com/office/drawing/2014/main" id="{F543C635-C2D6-338A-FCDE-2141446CE620}"/>
            </a:ext>
          </a:extLst>
        </p:cNvPr>
        <p:cNvGrpSpPr/>
        <p:nvPr/>
      </p:nvGrpSpPr>
      <p:grpSpPr>
        <a:xfrm>
          <a:off x="0" y="0"/>
          <a:ext cx="0" cy="0"/>
          <a:chOff x="0" y="0"/>
          <a:chExt cx="0" cy="0"/>
        </a:xfrm>
      </p:grpSpPr>
      <p:sp>
        <p:nvSpPr>
          <p:cNvPr id="278" name="Google Shape;278;g63eee167c0_0_169:notes">
            <a:extLst>
              <a:ext uri="{FF2B5EF4-FFF2-40B4-BE49-F238E27FC236}">
                <a16:creationId xmlns:a16="http://schemas.microsoft.com/office/drawing/2014/main" id="{99B80E19-9809-E33D-31EE-866E224B7E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3eee167c0_0_169:notes">
            <a:extLst>
              <a:ext uri="{FF2B5EF4-FFF2-40B4-BE49-F238E27FC236}">
                <a16:creationId xmlns:a16="http://schemas.microsoft.com/office/drawing/2014/main" id="{513E93C1-BF77-8904-913D-DB1F3B5C70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34343"/>
                </a:solidFill>
                <a:latin typeface="Quicksand"/>
                <a:ea typeface="Quicksand"/>
                <a:cs typeface="Quicksand"/>
                <a:sym typeface="Quicksand"/>
              </a:rPr>
              <a:t>Hopefully, a common answer to the second scenario, where computer networks existed, was “email”. A common misconception is that a message is transmitted directly from one machine to another across a network or the internet. Learners may believe that when an email is sent, it simply ‘enters the cloud’ and then appears at the recipient’s machine, or that it travels directly along a cable from point A to point B. This is not the case. </a:t>
            </a:r>
            <a:endParaRPr>
              <a:solidFill>
                <a:srgbClr val="434343"/>
              </a:solidFill>
              <a:latin typeface="Quicksand"/>
              <a:ea typeface="Quicksand"/>
              <a:cs typeface="Quicksand"/>
              <a:sym typeface="Quicksand"/>
            </a:endParaRPr>
          </a:p>
          <a:p>
            <a:pPr marL="0" lvl="0" indent="0" algn="l" rtl="0">
              <a:spcBef>
                <a:spcPts val="0"/>
              </a:spcBef>
              <a:spcAft>
                <a:spcPts val="0"/>
              </a:spcAft>
              <a:buNone/>
            </a:pPr>
            <a:endParaRPr>
              <a:solidFill>
                <a:srgbClr val="434343"/>
              </a:solidFill>
              <a:latin typeface="Quicksand"/>
              <a:ea typeface="Quicksand"/>
              <a:cs typeface="Quicksand"/>
              <a:sym typeface="Quicksand"/>
            </a:endParaRPr>
          </a:p>
          <a:p>
            <a:pPr marL="0" lvl="0" indent="0" algn="l" rtl="0">
              <a:spcBef>
                <a:spcPts val="0"/>
              </a:spcBef>
              <a:spcAft>
                <a:spcPts val="0"/>
              </a:spcAft>
              <a:buNone/>
            </a:pPr>
            <a:r>
              <a:rPr lang="en-GB">
                <a:solidFill>
                  <a:srgbClr val="434343"/>
                </a:solidFill>
                <a:latin typeface="Quicksand"/>
                <a:ea typeface="Quicksand"/>
                <a:cs typeface="Quicksand"/>
                <a:sym typeface="Quicksand"/>
              </a:rPr>
              <a:t>The purpose of this slide is to illustrate that a message may pass through many intermediary devices along the way, that then pass the message on. This is exactly the same as how a letter may travel across a country or the globe, going from one post office depot to another until it reaches the recipient. Indeed, this is the same principle as the semaphore in activity 1, which used towers positioned a visible distance apart to relay a signal via the positioning of the towers’ wooden paddles.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Image sources:</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Message image: </a:t>
            </a:r>
            <a:r>
              <a:rPr lang="en-GB"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https://pixabay.com/vectors/message-private-message-mail-email-369540/</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UK image: </a:t>
            </a:r>
            <a:r>
              <a:rPr lang="en-GB" u="sng">
                <a:solidFill>
                  <a:schemeClr val="folHlink"/>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https://svgsilh.com/image/36481.html</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Australia image: </a:t>
            </a:r>
            <a:r>
              <a:rPr lang="en-GB" u="sng">
                <a:solidFill>
                  <a:schemeClr val="folHlink"/>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https://svgsilh.com/image/157273.html</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Computer icon: </a:t>
            </a:r>
            <a:r>
              <a:rPr lang="en-GB" u="sng">
                <a:solidFill>
                  <a:schemeClr val="folHlink"/>
                </a:solidFill>
                <a:latin typeface="Quicksand"/>
                <a:ea typeface="Quicksand"/>
                <a:cs typeface="Quicksand"/>
                <a:sym typeface="Quicksand"/>
                <a:hlinkClick r:id="rId6">
                  <a:extLst>
                    <a:ext uri="{A12FA001-AC4F-418D-AE19-62706E023703}">
                      <ahyp:hlinkClr xmlns:ahyp="http://schemas.microsoft.com/office/drawing/2018/hyperlinkcolor" val="tx"/>
                    </a:ext>
                  </a:extLst>
                </a:hlinkClick>
              </a:rPr>
              <a:t>http://www.freestockphotos.biz/stockphoto/15372</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extLst>
      <p:ext uri="{BB962C8B-B14F-4D97-AF65-F5344CB8AC3E}">
        <p14:creationId xmlns:p14="http://schemas.microsoft.com/office/powerpoint/2010/main" val="2049379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63eee167c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63eee167c0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Describe the meaning of the word ‘protocol’ and ask the questions shown on the slide.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Image source: </a:t>
            </a:r>
            <a:r>
              <a:rPr lang="en-GB" u="sng">
                <a:solidFill>
                  <a:schemeClr val="hlink"/>
                </a:solidFill>
                <a:latin typeface="Quicksand"/>
                <a:ea typeface="Quicksand"/>
                <a:cs typeface="Quicksand"/>
                <a:sym typeface="Quicksand"/>
                <a:hlinkClick r:id="rId3"/>
              </a:rPr>
              <a:t>https://pixabay.com/photos/handshake-hand-give-business-man-2056023/</a:t>
            </a:r>
            <a:endParaRPr>
              <a:latin typeface="Quicksand"/>
              <a:ea typeface="Quicksand"/>
              <a:cs typeface="Quicksand"/>
              <a:sym typeface="Quicksan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3eee167c0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3eee167c0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Review the answer to the question asked on slide 14. In addition, learners can explore how greetings may differ in different countries.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Bowing image source: </a:t>
            </a:r>
            <a:r>
              <a:rPr lang="en-GB"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https://www.goodfreephotos.com/albums/vector-images/two-guys-bowing-vector-clipart.png</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3eee167c0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3eee167c0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Bowing image source: </a:t>
            </a:r>
            <a:r>
              <a:rPr lang="en-GB"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https://www.goodfreephotos.com/albums/vector-images/two-guys-bowing-vector-clipart.png</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63eee167c0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63eee167c0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Learners are given a series of universal commands between a climber and a belayer, which they should put in the correct order to ensure the safe ascent of the climber. The commands are on the lesson worksheet.</a:t>
            </a:r>
            <a:endParaRPr>
              <a:latin typeface="Quicksand"/>
              <a:ea typeface="Quicksand"/>
              <a:cs typeface="Quicksand"/>
              <a:sym typeface="Quicksan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63eee167c0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63eee167c0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63eee167c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63eee167c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Pose the question to the learners and ask them to write their answers on a sticky note or piece of paper. This is a thought-provoking question, and you will not give the answer until the end of the lesson. The learners can revise their answers at any point in the lesson, but they should attempt to answer the question at the start.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Connections image source: </a:t>
            </a:r>
            <a:r>
              <a:rPr lang="en-GB"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https://pixabay.com/vectors/connection-communication-network-4348764/</a:t>
            </a:r>
            <a:br>
              <a:rPr lang="en-GB">
                <a:latin typeface="Quicksand"/>
                <a:ea typeface="Quicksand"/>
                <a:cs typeface="Quicksand"/>
                <a:sym typeface="Quicksand"/>
              </a:rPr>
            </a:br>
            <a:endParaRPr>
              <a:latin typeface="Quicksand"/>
              <a:ea typeface="Quicksand"/>
              <a:cs typeface="Quicksand"/>
              <a:sym typeface="Quicksand"/>
            </a:endParaRPr>
          </a:p>
          <a:p>
            <a:pPr marL="387350" lvl="0" indent="-15875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3eee167c0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3eee167c0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Climber image source: </a:t>
            </a:r>
            <a:r>
              <a:rPr lang="en-GB"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https://pixabay.com/photos/hiking-mountain-climbing-mountain-1031628/</a:t>
            </a:r>
            <a:endParaRPr>
              <a:latin typeface="Quicksand"/>
              <a:ea typeface="Quicksand"/>
              <a:cs typeface="Quicksand"/>
              <a:sym typeface="Quicksan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63eee167c0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63eee167c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What rules exist for an email address?</a:t>
            </a:r>
            <a:endParaRPr>
              <a:latin typeface="Quicksand"/>
              <a:ea typeface="Quicksand"/>
              <a:cs typeface="Quicksand"/>
              <a:sym typeface="Quicksand"/>
            </a:endParaRPr>
          </a:p>
          <a:p>
            <a:pPr marL="0" lvl="0" indent="0" algn="l" rtl="0">
              <a:spcBef>
                <a:spcPts val="0"/>
              </a:spcBef>
              <a:spcAft>
                <a:spcPts val="0"/>
              </a:spcAft>
              <a:buNone/>
            </a:pPr>
            <a:r>
              <a:rPr lang="en-GB" b="1">
                <a:latin typeface="Quicksand"/>
                <a:ea typeface="Quicksand"/>
                <a:cs typeface="Quicksand"/>
                <a:sym typeface="Quicksand"/>
              </a:rPr>
              <a:t>Possible answers:</a:t>
            </a:r>
            <a:r>
              <a:rPr lang="en-GB">
                <a:latin typeface="Quicksand"/>
                <a:ea typeface="Quicksand"/>
                <a:cs typeface="Quicksand"/>
                <a:sym typeface="Quicksand"/>
              </a:rPr>
              <a:t> </a:t>
            </a:r>
            <a:endParaRPr>
              <a:latin typeface="Quicksand"/>
              <a:ea typeface="Quicksand"/>
              <a:cs typeface="Quicksand"/>
              <a:sym typeface="Quicksand"/>
            </a:endParaRPr>
          </a:p>
          <a:p>
            <a:pPr marL="457200" lvl="0" indent="-298450" algn="l" rtl="0">
              <a:spcBef>
                <a:spcPts val="0"/>
              </a:spcBef>
              <a:spcAft>
                <a:spcPts val="0"/>
              </a:spcAft>
              <a:buClr>
                <a:srgbClr val="5B5BA5"/>
              </a:buClr>
              <a:buSzPts val="1100"/>
              <a:buFont typeface="Quicksand"/>
              <a:buChar char="●"/>
            </a:pPr>
            <a:r>
              <a:rPr lang="en-GB">
                <a:latin typeface="Quicksand"/>
                <a:ea typeface="Quicksand"/>
                <a:cs typeface="Quicksand"/>
                <a:sym typeface="Quicksand"/>
              </a:rPr>
              <a:t>An ‘@’ symbol must be used. </a:t>
            </a:r>
            <a:endParaRPr>
              <a:latin typeface="Quicksand"/>
              <a:ea typeface="Quicksand"/>
              <a:cs typeface="Quicksand"/>
              <a:sym typeface="Quicksand"/>
            </a:endParaRPr>
          </a:p>
          <a:p>
            <a:pPr marL="457200" lvl="0" indent="-298450" algn="l" rtl="0">
              <a:spcBef>
                <a:spcPts val="0"/>
              </a:spcBef>
              <a:spcAft>
                <a:spcPts val="0"/>
              </a:spcAft>
              <a:buClr>
                <a:srgbClr val="5B5BA5"/>
              </a:buClr>
              <a:buSzPts val="1100"/>
              <a:buFont typeface="Quicksand"/>
              <a:buChar char="●"/>
            </a:pPr>
            <a:r>
              <a:rPr lang="en-GB">
                <a:latin typeface="Quicksand"/>
                <a:ea typeface="Quicksand"/>
                <a:cs typeface="Quicksand"/>
                <a:sym typeface="Quicksand"/>
              </a:rPr>
              <a:t>The email address must be unique.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These are examples of computer protocols used in communication across a network. More computer-based protocols will be covered later in this unit.</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What parts of this web address show a protocol being used? </a:t>
            </a:r>
            <a:r>
              <a:rPr lang="en-GB" b="1"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http://www.bbc.co.uk</a:t>
            </a:r>
            <a:endParaRPr b="1">
              <a:latin typeface="Quicksand"/>
              <a:ea typeface="Quicksand"/>
              <a:cs typeface="Quicksand"/>
              <a:sym typeface="Quicksand"/>
            </a:endParaRPr>
          </a:p>
          <a:p>
            <a:pPr marL="0" lvl="0" indent="0" algn="l" rtl="0">
              <a:spcBef>
                <a:spcPts val="0"/>
              </a:spcBef>
              <a:spcAft>
                <a:spcPts val="0"/>
              </a:spcAft>
              <a:buNone/>
            </a:pPr>
            <a:r>
              <a:rPr lang="en-GB" b="1">
                <a:latin typeface="Quicksand"/>
                <a:ea typeface="Quicksand"/>
                <a:cs typeface="Quicksand"/>
                <a:sym typeface="Quicksand"/>
              </a:rPr>
              <a:t>Possible answers:</a:t>
            </a:r>
            <a:endParaRPr b="1">
              <a:latin typeface="Quicksand"/>
              <a:ea typeface="Quicksand"/>
              <a:cs typeface="Quicksand"/>
              <a:sym typeface="Quicksand"/>
            </a:endParaRPr>
          </a:p>
          <a:p>
            <a:pPr marL="457200" lvl="0" indent="-298450" algn="l" rtl="0">
              <a:spcBef>
                <a:spcPts val="0"/>
              </a:spcBef>
              <a:spcAft>
                <a:spcPts val="0"/>
              </a:spcAft>
              <a:buClr>
                <a:srgbClr val="5B5BA5"/>
              </a:buClr>
              <a:buSzPts val="1100"/>
              <a:buFont typeface="Quicksand"/>
              <a:buChar char="●"/>
            </a:pPr>
            <a:r>
              <a:rPr lang="en-GB">
                <a:latin typeface="Quicksand"/>
                <a:ea typeface="Quicksand"/>
                <a:cs typeface="Quicksand"/>
                <a:sym typeface="Quicksand"/>
              </a:rPr>
              <a:t>All website addresses start with ‘http://’ followed by ‘www’.</a:t>
            </a:r>
            <a:endParaRPr>
              <a:latin typeface="Quicksand"/>
              <a:ea typeface="Quicksand"/>
              <a:cs typeface="Quicksand"/>
              <a:sym typeface="Quicksand"/>
            </a:endParaRPr>
          </a:p>
          <a:p>
            <a:pPr marL="457200" lvl="0" indent="-298450" algn="l" rtl="0">
              <a:spcBef>
                <a:spcPts val="0"/>
              </a:spcBef>
              <a:spcAft>
                <a:spcPts val="0"/>
              </a:spcAft>
              <a:buClr>
                <a:srgbClr val="5B5BA5"/>
              </a:buClr>
              <a:buSzPts val="1100"/>
              <a:buFont typeface="Quicksand"/>
              <a:buChar char="●"/>
            </a:pPr>
            <a:r>
              <a:rPr lang="en-GB">
                <a:latin typeface="Quicksand"/>
                <a:ea typeface="Quicksand"/>
                <a:cs typeface="Quicksand"/>
                <a:sym typeface="Quicksand"/>
              </a:rPr>
              <a:t>All website addresses are unique. </a:t>
            </a:r>
            <a:endParaRPr>
              <a:latin typeface="Quicksand"/>
              <a:ea typeface="Quicksand"/>
              <a:cs typeface="Quicksand"/>
              <a:sym typeface="Quicksand"/>
            </a:endParaRPr>
          </a:p>
          <a:p>
            <a:pPr marL="457200" lvl="0" indent="-298450" algn="l" rtl="0">
              <a:spcBef>
                <a:spcPts val="0"/>
              </a:spcBef>
              <a:spcAft>
                <a:spcPts val="0"/>
              </a:spcAft>
              <a:buClr>
                <a:srgbClr val="5B5BA5"/>
              </a:buClr>
              <a:buSzPts val="1100"/>
              <a:buFont typeface="Quicksand"/>
              <a:buChar char="●"/>
            </a:pPr>
            <a:r>
              <a:rPr lang="en-GB">
                <a:latin typeface="Quicksand"/>
                <a:ea typeface="Quicksand"/>
                <a:cs typeface="Quicksand"/>
                <a:sym typeface="Quicksand"/>
              </a:rPr>
              <a:t>They use dots to separate each part of the address.</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Message image source: </a:t>
            </a:r>
            <a:r>
              <a:rPr lang="en-GB" u="sng">
                <a:solidFill>
                  <a:schemeClr val="folHlink"/>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https://pixabay.com/vectors/message-private-message-mail-email-369540/</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3eee167c0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3eee167c0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Ask learners to share their answers to this question. Ask learners if their answer changed over the course of the lesson, and if so, why.</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Connections image source: </a:t>
            </a:r>
            <a:r>
              <a:rPr lang="en-GB"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https://pixabay.com/vectors/connection-communication-network-4348764/</a:t>
            </a:r>
            <a:br>
              <a:rPr lang="en-GB">
                <a:latin typeface="Quicksand"/>
                <a:ea typeface="Quicksand"/>
                <a:cs typeface="Quicksand"/>
                <a:sym typeface="Quicksand"/>
              </a:rPr>
            </a:br>
            <a:endParaRPr>
              <a:latin typeface="Quicksand"/>
              <a:ea typeface="Quicksand"/>
              <a:cs typeface="Quicksand"/>
              <a:sym typeface="Quicksan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63eee167c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63eee167c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Ask learners to share their answers to this question. Ask learners if their answer changed over the course of the lesson, and if so, why.</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Connections image source: </a:t>
            </a:r>
            <a:r>
              <a:rPr lang="en-GB"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https://pixabay.com/vectors/connection-communication-network-4348764/</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Statistics: </a:t>
            </a:r>
            <a:r>
              <a:rPr lang="en-GB" u="sng">
                <a:solidFill>
                  <a:schemeClr val="folHlink"/>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https://www.statista.com/statistics/471264/iot-number-of-connected-devices-worldwide/</a:t>
            </a:r>
            <a:br>
              <a:rPr lang="en-GB">
                <a:latin typeface="Quicksand"/>
                <a:ea typeface="Quicksand"/>
                <a:cs typeface="Quicksand"/>
                <a:sym typeface="Quicksand"/>
              </a:rPr>
            </a:br>
            <a:endParaRPr>
              <a:latin typeface="Quicksand"/>
              <a:ea typeface="Quicksand"/>
              <a:cs typeface="Quicksand"/>
              <a:sym typeface="Quicksan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63eee167c0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63eee167c0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63eee167c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63eee167c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3eee167c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3eee167c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This slide shows five communication methods, five images, and five years. Learners need to identify which method goes with which image and year. The activity is also provided in the worksheet for pupils to complete electronically, if required.</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Image sources:</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Pigeon image: https://pixabay.com/vectors/pigeon-animal-bird-wings-feathers-24418/</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Telegram image: https://pixabay.com/vectors/code-communication-hand-history-1295854/</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Email image: https://pixabay.com/illustrations/mail-message-email-send-message-1454731/</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Telephone image: https://pixabay.com/illustrations/retro-telephone-dial-phone-vintage-4273184/</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Semaphore image 1: https://en.wikipedia.org/wiki/Semaphore_telegraph#/media/File:Chappe_semaphore.jpg</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Semaphore image 2: https://en.wikipedia.org/wiki/Semaphore_telegraph#/media/File:Chappe.svg</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3eee167c0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63eee167c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These are all forms of communication that involve passing a message on between multiple operators or devices until the message is received by the recipient. A computer network operates in the same way.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Interesting facts about each communication method that you could share:</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457200" lvl="0" indent="-298450" algn="l" rtl="0">
              <a:spcBef>
                <a:spcPts val="0"/>
              </a:spcBef>
              <a:spcAft>
                <a:spcPts val="0"/>
              </a:spcAft>
              <a:buClr>
                <a:srgbClr val="5B5BA5"/>
              </a:buClr>
              <a:buSzPts val="1100"/>
              <a:buChar char="●"/>
            </a:pPr>
            <a:r>
              <a:rPr lang="en-GB" b="1">
                <a:latin typeface="Quicksand"/>
                <a:ea typeface="Quicksand"/>
                <a:cs typeface="Quicksand"/>
                <a:sym typeface="Quicksand"/>
              </a:rPr>
              <a:t>Carrier pigeon: </a:t>
            </a:r>
            <a:r>
              <a:rPr lang="en-GB">
                <a:latin typeface="Quicksand"/>
                <a:ea typeface="Quicksand"/>
                <a:cs typeface="Quicksand"/>
                <a:sym typeface="Quicksand"/>
              </a:rPr>
              <a:t>Carrier or homing pigeons are birds that have been trained to find their way back home over great distances. Carrier pigeons were used historically to send short messages on a small piece of paper attached to the leg of the bird. They were used in battle by armies to communicate. Some pigeons can fly at over 60 mph. By 1167, a regular carrier pigeon communication service had been created between Baghdad and Syria. Over 54,000 pigeons were used in WW1 and WW2 to relay secret messages. </a:t>
            </a:r>
            <a:endParaRPr>
              <a:latin typeface="Quicksand"/>
              <a:ea typeface="Quicksand"/>
              <a:cs typeface="Quicksand"/>
              <a:sym typeface="Quicksand"/>
            </a:endParaRPr>
          </a:p>
          <a:p>
            <a:pPr marL="457200" lvl="0" indent="-298450" algn="l" rtl="0">
              <a:spcBef>
                <a:spcPts val="0"/>
              </a:spcBef>
              <a:spcAft>
                <a:spcPts val="0"/>
              </a:spcAft>
              <a:buClr>
                <a:srgbClr val="5B5BA5"/>
              </a:buClr>
              <a:buSzPts val="1100"/>
              <a:buChar char="●"/>
            </a:pPr>
            <a:r>
              <a:rPr lang="en-GB" b="1">
                <a:latin typeface="Quicksand"/>
                <a:ea typeface="Quicksand"/>
                <a:cs typeface="Quicksand"/>
                <a:sym typeface="Quicksand"/>
              </a:rPr>
              <a:t>Semaphore:</a:t>
            </a:r>
            <a:r>
              <a:rPr lang="en-GB">
                <a:latin typeface="Quicksand"/>
                <a:ea typeface="Quicksand"/>
                <a:cs typeface="Quicksand"/>
                <a:sym typeface="Quicksand"/>
              </a:rPr>
              <a:t> The semaphore was first introduced in France in 1791, when France was on the brink of a revolution. The French government needed a way to send and receive messages quickly. Claude Chappe (along with his 4 brothers) created a system that was made of towers placed less than 20 miles apart. Each tower had two moving wooden arms and a crossbar. The position of these arms and the crossbar could be changed, and 196 different symbols were created based on these differing positions. A signal displayed by one tower would be observed by an operator using a telescope at the next tower, who would then make the same signal for the next tower — and so the message was sent from tower to tower. Operators needed to check their nearest towers very regularly and re-create the signal as quickly as possible. It was a very tiring job. </a:t>
            </a:r>
            <a:endParaRPr>
              <a:latin typeface="Quicksand"/>
              <a:ea typeface="Quicksand"/>
              <a:cs typeface="Quicksand"/>
              <a:sym typeface="Quicksand"/>
            </a:endParaRPr>
          </a:p>
          <a:p>
            <a:pPr marL="457200" lvl="0" indent="-298450" algn="l" rtl="0">
              <a:spcBef>
                <a:spcPts val="0"/>
              </a:spcBef>
              <a:spcAft>
                <a:spcPts val="0"/>
              </a:spcAft>
              <a:buClr>
                <a:srgbClr val="5B5BA5"/>
              </a:buClr>
              <a:buSzPts val="1100"/>
              <a:buChar char="●"/>
            </a:pPr>
            <a:r>
              <a:rPr lang="en-GB" b="1">
                <a:latin typeface="Quicksand"/>
                <a:ea typeface="Quicksand"/>
                <a:cs typeface="Quicksand"/>
                <a:sym typeface="Quicksand"/>
              </a:rPr>
              <a:t>Telegrams:</a:t>
            </a:r>
            <a:r>
              <a:rPr lang="en-GB">
                <a:latin typeface="Quicksand"/>
                <a:ea typeface="Quicksand"/>
                <a:cs typeface="Quicksand"/>
                <a:sym typeface="Quicksand"/>
              </a:rPr>
              <a:t> In 1837, two sets of inventors simultaneously developed an electrical telegraph: Wheatstone and Cooke in England, and Samuel Morse in the United States. Morse went on to develop an alphabet using dots and dashes that became known as ‘Morse code’. By 1861, this Morse telegraph system connected the West and East Coast of America.</a:t>
            </a:r>
            <a:endParaRPr>
              <a:latin typeface="Quicksand"/>
              <a:ea typeface="Quicksand"/>
              <a:cs typeface="Quicksand"/>
              <a:sym typeface="Quicksand"/>
            </a:endParaRPr>
          </a:p>
          <a:p>
            <a:pPr marL="457200" lvl="0" indent="-298450" algn="l" rtl="0">
              <a:spcBef>
                <a:spcPts val="0"/>
              </a:spcBef>
              <a:spcAft>
                <a:spcPts val="0"/>
              </a:spcAft>
              <a:buClr>
                <a:srgbClr val="5B5BA5"/>
              </a:buClr>
              <a:buSzPts val="1100"/>
              <a:buChar char="●"/>
            </a:pPr>
            <a:r>
              <a:rPr lang="en-GB" b="1">
                <a:latin typeface="Quicksand"/>
                <a:ea typeface="Quicksand"/>
                <a:cs typeface="Quicksand"/>
                <a:sym typeface="Quicksand"/>
              </a:rPr>
              <a:t>Telephone:</a:t>
            </a:r>
            <a:r>
              <a:rPr lang="en-GB">
                <a:latin typeface="Quicksand"/>
                <a:ea typeface="Quicksand"/>
                <a:cs typeface="Quicksand"/>
                <a:sym typeface="Quicksand"/>
              </a:rPr>
              <a:t> Alexander Graham Bell is commonly credited as the inventor of the telephone, though many individuals contributed to the devices that we use today. Alexander Graham Bell filed for the patent of the telephone system in 1876.</a:t>
            </a:r>
            <a:endParaRPr>
              <a:latin typeface="Quicksand"/>
              <a:ea typeface="Quicksand"/>
              <a:cs typeface="Quicksand"/>
              <a:sym typeface="Quicksand"/>
            </a:endParaRPr>
          </a:p>
          <a:p>
            <a:pPr marL="457200" lvl="0" indent="-298450" algn="l" rtl="0">
              <a:spcBef>
                <a:spcPts val="0"/>
              </a:spcBef>
              <a:spcAft>
                <a:spcPts val="0"/>
              </a:spcAft>
              <a:buClr>
                <a:srgbClr val="5B5BA5"/>
              </a:buClr>
              <a:buSzPts val="1100"/>
              <a:buChar char="●"/>
            </a:pPr>
            <a:r>
              <a:rPr lang="en-GB" b="1">
                <a:latin typeface="Quicksand"/>
                <a:ea typeface="Quicksand"/>
                <a:cs typeface="Quicksand"/>
                <a:sym typeface="Quicksand"/>
              </a:rPr>
              <a:t>Email: </a:t>
            </a:r>
            <a:r>
              <a:rPr lang="en-GB">
                <a:latin typeface="Quicksand"/>
                <a:ea typeface="Quicksand"/>
                <a:cs typeface="Quicksand"/>
                <a:sym typeface="Quicksand"/>
              </a:rPr>
              <a:t>1961: The very first version of what we now know as email was created in 1965 at Massachusetts Institute of Technology (MIT). This allowed users to share files and messages on a central disk on a server, logging in from remote machines. In 2019, there are 293.6 billion emails sent every day. In 2023, more than 347.3 billion emails will be sent daily. At least half of all emails are spam. (Source: https://www.statista.com)</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Image sources:</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Pigeon image: https://pixabay.com/vectors/pigeon-animal-bird-wings-feathers-24418/</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Message in a bottle image: https://pixabay.com/vectors/message-in-a-bottle-drift-bottle-154178/</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Telegram image: https://pixabay.com/vectors/code-communication-hand-history-1295854/</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Email image: https://pixabay.com/illustrations/mail-message-email-send-message-1454731/</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Telephone image: https://pixabay.com/illustrations/retro-telephone-dial-phone-vintage-4273184/</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3eee167c0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3eee167c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Give the learners the definition of a computer network.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Source of image of computer: https://cdn.pixabay.com/photo/2012/04/02/16/18/network-24862_960_720.png</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3eee167c0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3eee167c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Ask the question to the learners. Ask them to think of the answers, then to pair with a neighbour and discuss their answers with each other.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Share image source: </a:t>
            </a:r>
            <a:r>
              <a:rPr lang="en-GB" u="sng">
                <a:solidFill>
                  <a:schemeClr val="folHlink"/>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https://pixabay.com/vectors/classroom-comic-characters-1297775/</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63eee167c0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3eee167c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Go through the answers to the question. The daily activities shown are simply examples, and there are many ways in which computer networks may be used daily by the learners. Learners should be given the opportunity to amend their current answers.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Source of image of computer: https://cdn.pixabay.com/photo/2012/04/02/16/18/network-24862_960_720.png</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3eee167c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3eee167c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Computers have evolved greatly over the last 70 years. Discuss the timeline with your learners. This shows some key milestones in the growth of computer networking.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1950–1970: Mainframe computers grew in popularity. These were single computers supporting multiple users/terminals connecting to it at the same time. These machines were very large and expensive. </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1969: The internet was brought online in 1969. It was initially called the ARPANET. It was a project run by the Advanced Research Projects Agency (ARPA) to connect four American universities together. </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1989: A British scientist called Tim Berners-Lee invented the World Wide Web in 1989. The original purpose of the web was to allow automatic information sharing between scientists in different universities around the world. </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1999: Nokia brought out a revolutionary new mobile phone called the 7110. This was the world’s first mobile phone that could access information from the internet. The mobile phone became a global communication device. Users could check weather reports as well as email. However, all information was text only.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Learners should now have a basic overview of how computer networks have evolved over time. Now, ask your learners the same question that was asked at the very start of the lesson, “How many devices are now connected to the internet?”. Ask them to review their answers, then to pair with a neighbour and discuss their answers with each other. If they are struggling to think of an answer, you could inform them that there are currently around 8 billion people on the planet. You could also mention that many devices now connected to the internet require no human-to-computer interaction; they are communicating with themselves independently. This is known as the Internet of Things (IoT) and includes devices such as smart meters sending gas and electric readings each day from our homes to our providers. If the learners’ answers differ from the start of the lesson, ask them to amend them. The answer will be revealed at the end of the lesson.</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Image sources:</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PC image: https://en.wikipedia.org/wiki/BBC_Micro#/media/File:BBC_Micro_Front_Restored.jpg</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Word Wide Web image: https://commons.wikimedia.org/wiki/File:Emojione_1F310.svg</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Nokia 7110 image: https://en.wikipedia.org/wiki/Nokia_7110#/media/File:Nokia_7110_open.png</a:t>
            </a: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Mainframe image: https://commons.wikimedia.org/wiki/File:IBM_Electronic_Data_Processing_Machine_-_GPN-2000-001881.jpg</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5800">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7" name="Google Shape;57;p14"/>
          <p:cNvSpPr txBox="1">
            <a:spLocks noGrp="1"/>
          </p:cNvSpPr>
          <p:nvPr>
            <p:ph type="subTitle" idx="1"/>
          </p:nvPr>
        </p:nvSpPr>
        <p:spPr>
          <a:xfrm>
            <a:off x="532725" y="2665400"/>
            <a:ext cx="8095800" cy="73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8" name="Google Shape;58;p14"/>
          <p:cNvSpPr txBox="1">
            <a:spLocks noGrp="1"/>
          </p:cNvSpPr>
          <p:nvPr>
            <p:ph type="subTitle" idx="2"/>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59" name="Google Shape;59;p14"/>
          <p:cNvPicPr preferRelativeResize="0"/>
          <p:nvPr/>
        </p:nvPicPr>
        <p:blipFill>
          <a:blip r:embed="rId2">
            <a:alphaModFix/>
          </a:blip>
          <a:stretch>
            <a:fillRect/>
          </a:stretch>
        </p:blipFill>
        <p:spPr>
          <a:xfrm>
            <a:off x="7367675" y="4249150"/>
            <a:ext cx="1465423" cy="650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60"/>
        <p:cNvGrpSpPr/>
        <p:nvPr/>
      </p:nvGrpSpPr>
      <p:grpSpPr>
        <a:xfrm>
          <a:off x="0" y="0"/>
          <a:ext cx="0" cy="0"/>
          <a:chOff x="0" y="0"/>
          <a:chExt cx="0" cy="0"/>
        </a:xfrm>
      </p:grpSpPr>
      <p:sp>
        <p:nvSpPr>
          <p:cNvPr id="61" name="Google Shape;61;p15"/>
          <p:cNvSpPr txBox="1">
            <a:spLocks noGrp="1"/>
          </p:cNvSpPr>
          <p:nvPr>
            <p:ph type="body" idx="1"/>
          </p:nvPr>
        </p:nvSpPr>
        <p:spPr>
          <a:xfrm>
            <a:off x="310900" y="1017725"/>
            <a:ext cx="8522100" cy="3811500"/>
          </a:xfrm>
          <a:prstGeom prst="rect">
            <a:avLst/>
          </a:prstGeom>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160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62" name="Google Shape;62;p15"/>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3" name="Google Shape;63;p1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Light"/>
                <a:ea typeface="Quicksand Light"/>
                <a:cs typeface="Quicksand Light"/>
                <a:sym typeface="Quicksand Light"/>
              </a:defRPr>
            </a:lvl1pPr>
            <a:lvl2pPr lvl="1" rtl="0">
              <a:buNone/>
              <a:defRPr sz="800">
                <a:solidFill>
                  <a:srgbClr val="494985"/>
                </a:solidFill>
                <a:latin typeface="Quicksand Light"/>
                <a:ea typeface="Quicksand Light"/>
                <a:cs typeface="Quicksand Light"/>
                <a:sym typeface="Quicksand Light"/>
              </a:defRPr>
            </a:lvl2pPr>
            <a:lvl3pPr lvl="2" rtl="0">
              <a:buNone/>
              <a:defRPr sz="800">
                <a:solidFill>
                  <a:srgbClr val="494985"/>
                </a:solidFill>
                <a:latin typeface="Quicksand Light"/>
                <a:ea typeface="Quicksand Light"/>
                <a:cs typeface="Quicksand Light"/>
                <a:sym typeface="Quicksand Light"/>
              </a:defRPr>
            </a:lvl3pPr>
            <a:lvl4pPr lvl="3" rtl="0">
              <a:buNone/>
              <a:defRPr sz="800">
                <a:solidFill>
                  <a:srgbClr val="494985"/>
                </a:solidFill>
                <a:latin typeface="Quicksand Light"/>
                <a:ea typeface="Quicksand Light"/>
                <a:cs typeface="Quicksand Light"/>
                <a:sym typeface="Quicksand Light"/>
              </a:defRPr>
            </a:lvl4pPr>
            <a:lvl5pPr lvl="4" rtl="0">
              <a:buNone/>
              <a:defRPr sz="800">
                <a:solidFill>
                  <a:srgbClr val="494985"/>
                </a:solidFill>
                <a:latin typeface="Quicksand Light"/>
                <a:ea typeface="Quicksand Light"/>
                <a:cs typeface="Quicksand Light"/>
                <a:sym typeface="Quicksand Light"/>
              </a:defRPr>
            </a:lvl5pPr>
            <a:lvl6pPr lvl="5" rtl="0">
              <a:buNone/>
              <a:defRPr sz="800">
                <a:solidFill>
                  <a:srgbClr val="494985"/>
                </a:solidFill>
                <a:latin typeface="Quicksand Light"/>
                <a:ea typeface="Quicksand Light"/>
                <a:cs typeface="Quicksand Light"/>
                <a:sym typeface="Quicksand Light"/>
              </a:defRPr>
            </a:lvl6pPr>
            <a:lvl7pPr lvl="6" rtl="0">
              <a:buNone/>
              <a:defRPr sz="800">
                <a:solidFill>
                  <a:srgbClr val="494985"/>
                </a:solidFill>
                <a:latin typeface="Quicksand Light"/>
                <a:ea typeface="Quicksand Light"/>
                <a:cs typeface="Quicksand Light"/>
                <a:sym typeface="Quicksand Light"/>
              </a:defRPr>
            </a:lvl7pPr>
            <a:lvl8pPr lvl="7" rtl="0">
              <a:buNone/>
              <a:defRPr sz="800">
                <a:solidFill>
                  <a:srgbClr val="494985"/>
                </a:solidFill>
                <a:latin typeface="Quicksand Light"/>
                <a:ea typeface="Quicksand Light"/>
                <a:cs typeface="Quicksand Light"/>
                <a:sym typeface="Quicksand Light"/>
              </a:defRPr>
            </a:lvl8pPr>
            <a:lvl9pPr lvl="8" rtl="0">
              <a:buNone/>
              <a:defRPr sz="800">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t>‹#›</a:t>
            </a:fld>
            <a:endParaRPr/>
          </a:p>
        </p:txBody>
      </p:sp>
      <p:sp>
        <p:nvSpPr>
          <p:cNvPr id="64" name="Google Shape;64;p15"/>
          <p:cNvSpPr txBox="1">
            <a:spLocks noGrp="1"/>
          </p:cNvSpPr>
          <p:nvPr>
            <p:ph type="subTitle" idx="2"/>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65"/>
        <p:cNvGrpSpPr/>
        <p:nvPr/>
      </p:nvGrpSpPr>
      <p:grpSpPr>
        <a:xfrm>
          <a:off x="0" y="0"/>
          <a:ext cx="0" cy="0"/>
          <a:chOff x="0" y="0"/>
          <a:chExt cx="0" cy="0"/>
        </a:xfrm>
      </p:grpSpPr>
      <p:sp>
        <p:nvSpPr>
          <p:cNvPr id="66" name="Google Shape;66;p16"/>
          <p:cNvSpPr txBox="1">
            <a:spLocks noGrp="1"/>
          </p:cNvSpPr>
          <p:nvPr>
            <p:ph type="body" idx="1"/>
          </p:nvPr>
        </p:nvSpPr>
        <p:spPr>
          <a:xfrm>
            <a:off x="310900" y="1017725"/>
            <a:ext cx="8521200" cy="30972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7" name="Google Shape;67;p16"/>
          <p:cNvSpPr txBox="1">
            <a:spLocks noGrp="1"/>
          </p:cNvSpPr>
          <p:nvPr>
            <p:ph type="body" idx="2"/>
          </p:nvPr>
        </p:nvSpPr>
        <p:spPr>
          <a:xfrm>
            <a:off x="310900" y="4117599"/>
            <a:ext cx="8521200" cy="698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8" name="Google Shape;68;p16"/>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9" name="Google Shape;69;p1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Light"/>
                <a:ea typeface="Quicksand Light"/>
                <a:cs typeface="Quicksand Light"/>
                <a:sym typeface="Quicksand Light"/>
              </a:defRPr>
            </a:lvl1pPr>
            <a:lvl2pPr lvl="1" rtl="0">
              <a:buNone/>
              <a:defRPr sz="800">
                <a:solidFill>
                  <a:srgbClr val="494985"/>
                </a:solidFill>
                <a:latin typeface="Quicksand Light"/>
                <a:ea typeface="Quicksand Light"/>
                <a:cs typeface="Quicksand Light"/>
                <a:sym typeface="Quicksand Light"/>
              </a:defRPr>
            </a:lvl2pPr>
            <a:lvl3pPr lvl="2" rtl="0">
              <a:buNone/>
              <a:defRPr sz="800">
                <a:solidFill>
                  <a:srgbClr val="494985"/>
                </a:solidFill>
                <a:latin typeface="Quicksand Light"/>
                <a:ea typeface="Quicksand Light"/>
                <a:cs typeface="Quicksand Light"/>
                <a:sym typeface="Quicksand Light"/>
              </a:defRPr>
            </a:lvl3pPr>
            <a:lvl4pPr lvl="3" rtl="0">
              <a:buNone/>
              <a:defRPr sz="800">
                <a:solidFill>
                  <a:srgbClr val="494985"/>
                </a:solidFill>
                <a:latin typeface="Quicksand Light"/>
                <a:ea typeface="Quicksand Light"/>
                <a:cs typeface="Quicksand Light"/>
                <a:sym typeface="Quicksand Light"/>
              </a:defRPr>
            </a:lvl4pPr>
            <a:lvl5pPr lvl="4" rtl="0">
              <a:buNone/>
              <a:defRPr sz="800">
                <a:solidFill>
                  <a:srgbClr val="494985"/>
                </a:solidFill>
                <a:latin typeface="Quicksand Light"/>
                <a:ea typeface="Quicksand Light"/>
                <a:cs typeface="Quicksand Light"/>
                <a:sym typeface="Quicksand Light"/>
              </a:defRPr>
            </a:lvl5pPr>
            <a:lvl6pPr lvl="5" rtl="0">
              <a:buNone/>
              <a:defRPr sz="800">
                <a:solidFill>
                  <a:srgbClr val="494985"/>
                </a:solidFill>
                <a:latin typeface="Quicksand Light"/>
                <a:ea typeface="Quicksand Light"/>
                <a:cs typeface="Quicksand Light"/>
                <a:sym typeface="Quicksand Light"/>
              </a:defRPr>
            </a:lvl6pPr>
            <a:lvl7pPr lvl="6" rtl="0">
              <a:buNone/>
              <a:defRPr sz="800">
                <a:solidFill>
                  <a:srgbClr val="494985"/>
                </a:solidFill>
                <a:latin typeface="Quicksand Light"/>
                <a:ea typeface="Quicksand Light"/>
                <a:cs typeface="Quicksand Light"/>
                <a:sym typeface="Quicksand Light"/>
              </a:defRPr>
            </a:lvl7pPr>
            <a:lvl8pPr lvl="7" rtl="0">
              <a:buNone/>
              <a:defRPr sz="800">
                <a:solidFill>
                  <a:srgbClr val="494985"/>
                </a:solidFill>
                <a:latin typeface="Quicksand Light"/>
                <a:ea typeface="Quicksand Light"/>
                <a:cs typeface="Quicksand Light"/>
                <a:sym typeface="Quicksand Light"/>
              </a:defRPr>
            </a:lvl8pPr>
            <a:lvl9pPr lvl="8" rtl="0">
              <a:buNone/>
              <a:defRPr sz="800">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t>‹#›</a:t>
            </a:fld>
            <a:endParaRPr/>
          </a:p>
        </p:txBody>
      </p:sp>
      <p:sp>
        <p:nvSpPr>
          <p:cNvPr id="70" name="Google Shape;70;p16"/>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spTree>
      <p:nvGrpSpPr>
        <p:cNvPr id="1" name="Shape 71"/>
        <p:cNvGrpSpPr/>
        <p:nvPr/>
      </p:nvGrpSpPr>
      <p:grpSpPr>
        <a:xfrm>
          <a:off x="0" y="0"/>
          <a:ext cx="0" cy="0"/>
          <a:chOff x="0" y="0"/>
          <a:chExt cx="0" cy="0"/>
        </a:xfrm>
      </p:grpSpPr>
      <p:sp>
        <p:nvSpPr>
          <p:cNvPr id="72" name="Google Shape;72;p17"/>
          <p:cNvSpPr txBox="1">
            <a:spLocks noGrp="1"/>
          </p:cNvSpPr>
          <p:nvPr>
            <p:ph type="body" idx="1"/>
          </p:nvPr>
        </p:nvSpPr>
        <p:spPr>
          <a:xfrm>
            <a:off x="310900" y="472000"/>
            <a:ext cx="8521200" cy="37953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3" name="Google Shape;73;p17"/>
          <p:cNvSpPr txBox="1">
            <a:spLocks noGrp="1"/>
          </p:cNvSpPr>
          <p:nvPr>
            <p:ph type="body" idx="2"/>
          </p:nvPr>
        </p:nvSpPr>
        <p:spPr>
          <a:xfrm>
            <a:off x="310900" y="4282175"/>
            <a:ext cx="8521200" cy="5460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74" name="Google Shape;74;p1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Light"/>
                <a:ea typeface="Quicksand Light"/>
                <a:cs typeface="Quicksand Light"/>
                <a:sym typeface="Quicksand Light"/>
              </a:defRPr>
            </a:lvl1pPr>
            <a:lvl2pPr lvl="1" rtl="0">
              <a:buNone/>
              <a:defRPr sz="800">
                <a:solidFill>
                  <a:srgbClr val="494985"/>
                </a:solidFill>
                <a:latin typeface="Quicksand Light"/>
                <a:ea typeface="Quicksand Light"/>
                <a:cs typeface="Quicksand Light"/>
                <a:sym typeface="Quicksand Light"/>
              </a:defRPr>
            </a:lvl2pPr>
            <a:lvl3pPr lvl="2" rtl="0">
              <a:buNone/>
              <a:defRPr sz="800">
                <a:solidFill>
                  <a:srgbClr val="494985"/>
                </a:solidFill>
                <a:latin typeface="Quicksand Light"/>
                <a:ea typeface="Quicksand Light"/>
                <a:cs typeface="Quicksand Light"/>
                <a:sym typeface="Quicksand Light"/>
              </a:defRPr>
            </a:lvl3pPr>
            <a:lvl4pPr lvl="3" rtl="0">
              <a:buNone/>
              <a:defRPr sz="800">
                <a:solidFill>
                  <a:srgbClr val="494985"/>
                </a:solidFill>
                <a:latin typeface="Quicksand Light"/>
                <a:ea typeface="Quicksand Light"/>
                <a:cs typeface="Quicksand Light"/>
                <a:sym typeface="Quicksand Light"/>
              </a:defRPr>
            </a:lvl4pPr>
            <a:lvl5pPr lvl="4" rtl="0">
              <a:buNone/>
              <a:defRPr sz="800">
                <a:solidFill>
                  <a:srgbClr val="494985"/>
                </a:solidFill>
                <a:latin typeface="Quicksand Light"/>
                <a:ea typeface="Quicksand Light"/>
                <a:cs typeface="Quicksand Light"/>
                <a:sym typeface="Quicksand Light"/>
              </a:defRPr>
            </a:lvl5pPr>
            <a:lvl6pPr lvl="5" rtl="0">
              <a:buNone/>
              <a:defRPr sz="800">
                <a:solidFill>
                  <a:srgbClr val="494985"/>
                </a:solidFill>
                <a:latin typeface="Quicksand Light"/>
                <a:ea typeface="Quicksand Light"/>
                <a:cs typeface="Quicksand Light"/>
                <a:sym typeface="Quicksand Light"/>
              </a:defRPr>
            </a:lvl6pPr>
            <a:lvl7pPr lvl="6" rtl="0">
              <a:buNone/>
              <a:defRPr sz="800">
                <a:solidFill>
                  <a:srgbClr val="494985"/>
                </a:solidFill>
                <a:latin typeface="Quicksand Light"/>
                <a:ea typeface="Quicksand Light"/>
                <a:cs typeface="Quicksand Light"/>
                <a:sym typeface="Quicksand Light"/>
              </a:defRPr>
            </a:lvl7pPr>
            <a:lvl8pPr lvl="7" rtl="0">
              <a:buNone/>
              <a:defRPr sz="800">
                <a:solidFill>
                  <a:srgbClr val="494985"/>
                </a:solidFill>
                <a:latin typeface="Quicksand Light"/>
                <a:ea typeface="Quicksand Light"/>
                <a:cs typeface="Quicksand Light"/>
                <a:sym typeface="Quicksand Light"/>
              </a:defRPr>
            </a:lvl8pPr>
            <a:lvl9pPr lvl="8" rtl="0">
              <a:buNone/>
              <a:defRPr sz="800">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t>‹#›</a:t>
            </a:fld>
            <a:endParaRPr/>
          </a:p>
        </p:txBody>
      </p:sp>
      <p:sp>
        <p:nvSpPr>
          <p:cNvPr id="75" name="Google Shape;75;p17"/>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76"/>
        <p:cNvGrpSpPr/>
        <p:nvPr/>
      </p:nvGrpSpPr>
      <p:grpSpPr>
        <a:xfrm>
          <a:off x="0" y="0"/>
          <a:ext cx="0" cy="0"/>
          <a:chOff x="0" y="0"/>
          <a:chExt cx="0" cy="0"/>
        </a:xfrm>
      </p:grpSpPr>
      <p:sp>
        <p:nvSpPr>
          <p:cNvPr id="77" name="Google Shape;77;p18"/>
          <p:cNvSpPr txBox="1">
            <a:spLocks noGrp="1"/>
          </p:cNvSpPr>
          <p:nvPr>
            <p:ph type="body" idx="1"/>
          </p:nvPr>
        </p:nvSpPr>
        <p:spPr>
          <a:xfrm>
            <a:off x="310900" y="1017725"/>
            <a:ext cx="8521200" cy="38115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8" name="Google Shape;78;p18"/>
          <p:cNvSpPr txBox="1">
            <a:spLocks noGrp="1"/>
          </p:cNvSpPr>
          <p:nvPr>
            <p:ph type="title"/>
          </p:nvPr>
        </p:nvSpPr>
        <p:spPr>
          <a:xfrm>
            <a:off x="310900" y="319600"/>
            <a:ext cx="8521200" cy="70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9" name="Google Shape;79;p1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Light"/>
                <a:ea typeface="Quicksand Light"/>
                <a:cs typeface="Quicksand Light"/>
                <a:sym typeface="Quicksand Light"/>
              </a:defRPr>
            </a:lvl1pPr>
            <a:lvl2pPr lvl="1" rtl="0">
              <a:buNone/>
              <a:defRPr sz="800">
                <a:solidFill>
                  <a:srgbClr val="494985"/>
                </a:solidFill>
                <a:latin typeface="Quicksand Light"/>
                <a:ea typeface="Quicksand Light"/>
                <a:cs typeface="Quicksand Light"/>
                <a:sym typeface="Quicksand Light"/>
              </a:defRPr>
            </a:lvl2pPr>
            <a:lvl3pPr lvl="2" rtl="0">
              <a:buNone/>
              <a:defRPr sz="800">
                <a:solidFill>
                  <a:srgbClr val="494985"/>
                </a:solidFill>
                <a:latin typeface="Quicksand Light"/>
                <a:ea typeface="Quicksand Light"/>
                <a:cs typeface="Quicksand Light"/>
                <a:sym typeface="Quicksand Light"/>
              </a:defRPr>
            </a:lvl3pPr>
            <a:lvl4pPr lvl="3" rtl="0">
              <a:buNone/>
              <a:defRPr sz="800">
                <a:solidFill>
                  <a:srgbClr val="494985"/>
                </a:solidFill>
                <a:latin typeface="Quicksand Light"/>
                <a:ea typeface="Quicksand Light"/>
                <a:cs typeface="Quicksand Light"/>
                <a:sym typeface="Quicksand Light"/>
              </a:defRPr>
            </a:lvl4pPr>
            <a:lvl5pPr lvl="4" rtl="0">
              <a:buNone/>
              <a:defRPr sz="800">
                <a:solidFill>
                  <a:srgbClr val="494985"/>
                </a:solidFill>
                <a:latin typeface="Quicksand Light"/>
                <a:ea typeface="Quicksand Light"/>
                <a:cs typeface="Quicksand Light"/>
                <a:sym typeface="Quicksand Light"/>
              </a:defRPr>
            </a:lvl5pPr>
            <a:lvl6pPr lvl="5" rtl="0">
              <a:buNone/>
              <a:defRPr sz="800">
                <a:solidFill>
                  <a:srgbClr val="494985"/>
                </a:solidFill>
                <a:latin typeface="Quicksand Light"/>
                <a:ea typeface="Quicksand Light"/>
                <a:cs typeface="Quicksand Light"/>
                <a:sym typeface="Quicksand Light"/>
              </a:defRPr>
            </a:lvl6pPr>
            <a:lvl7pPr lvl="6" rtl="0">
              <a:buNone/>
              <a:defRPr sz="800">
                <a:solidFill>
                  <a:srgbClr val="494985"/>
                </a:solidFill>
                <a:latin typeface="Quicksand Light"/>
                <a:ea typeface="Quicksand Light"/>
                <a:cs typeface="Quicksand Light"/>
                <a:sym typeface="Quicksand Light"/>
              </a:defRPr>
            </a:lvl7pPr>
            <a:lvl8pPr lvl="7" rtl="0">
              <a:buNone/>
              <a:defRPr sz="800">
                <a:solidFill>
                  <a:srgbClr val="494985"/>
                </a:solidFill>
                <a:latin typeface="Quicksand Light"/>
                <a:ea typeface="Quicksand Light"/>
                <a:cs typeface="Quicksand Light"/>
                <a:sym typeface="Quicksand Light"/>
              </a:defRPr>
            </a:lvl8pPr>
            <a:lvl9pPr lvl="8" rtl="0">
              <a:buNone/>
              <a:defRPr sz="800">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t>‹#›</a:t>
            </a:fld>
            <a:endParaRPr/>
          </a:p>
        </p:txBody>
      </p:sp>
      <p:sp>
        <p:nvSpPr>
          <p:cNvPr id="80" name="Google Shape;80;p18"/>
          <p:cNvSpPr txBox="1">
            <a:spLocks noGrp="1"/>
          </p:cNvSpPr>
          <p:nvPr>
            <p:ph type="subTitle" idx="2"/>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81"/>
        <p:cNvGrpSpPr/>
        <p:nvPr/>
      </p:nvGrpSpPr>
      <p:grpSpPr>
        <a:xfrm>
          <a:off x="0" y="0"/>
          <a:ext cx="0" cy="0"/>
          <a:chOff x="0" y="0"/>
          <a:chExt cx="0" cy="0"/>
        </a:xfrm>
      </p:grpSpPr>
      <p:sp>
        <p:nvSpPr>
          <p:cNvPr id="82" name="Google Shape;82;p19"/>
          <p:cNvSpPr txBox="1">
            <a:spLocks noGrp="1"/>
          </p:cNvSpPr>
          <p:nvPr>
            <p:ph type="body" idx="1"/>
          </p:nvPr>
        </p:nvSpPr>
        <p:spPr>
          <a:xfrm>
            <a:off x="310900" y="1170124"/>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3" name="Google Shape;83;p19"/>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Light"/>
                <a:ea typeface="Quicksand Light"/>
                <a:cs typeface="Quicksand Light"/>
                <a:sym typeface="Quicksand Light"/>
              </a:defRPr>
            </a:lvl1pPr>
            <a:lvl2pPr lvl="1" rtl="0">
              <a:buNone/>
              <a:defRPr sz="800">
                <a:solidFill>
                  <a:srgbClr val="494985"/>
                </a:solidFill>
                <a:latin typeface="Quicksand Light"/>
                <a:ea typeface="Quicksand Light"/>
                <a:cs typeface="Quicksand Light"/>
                <a:sym typeface="Quicksand Light"/>
              </a:defRPr>
            </a:lvl2pPr>
            <a:lvl3pPr lvl="2" rtl="0">
              <a:buNone/>
              <a:defRPr sz="800">
                <a:solidFill>
                  <a:srgbClr val="494985"/>
                </a:solidFill>
                <a:latin typeface="Quicksand Light"/>
                <a:ea typeface="Quicksand Light"/>
                <a:cs typeface="Quicksand Light"/>
                <a:sym typeface="Quicksand Light"/>
              </a:defRPr>
            </a:lvl3pPr>
            <a:lvl4pPr lvl="3" rtl="0">
              <a:buNone/>
              <a:defRPr sz="800">
                <a:solidFill>
                  <a:srgbClr val="494985"/>
                </a:solidFill>
                <a:latin typeface="Quicksand Light"/>
                <a:ea typeface="Quicksand Light"/>
                <a:cs typeface="Quicksand Light"/>
                <a:sym typeface="Quicksand Light"/>
              </a:defRPr>
            </a:lvl4pPr>
            <a:lvl5pPr lvl="4" rtl="0">
              <a:buNone/>
              <a:defRPr sz="800">
                <a:solidFill>
                  <a:srgbClr val="494985"/>
                </a:solidFill>
                <a:latin typeface="Quicksand Light"/>
                <a:ea typeface="Quicksand Light"/>
                <a:cs typeface="Quicksand Light"/>
                <a:sym typeface="Quicksand Light"/>
              </a:defRPr>
            </a:lvl5pPr>
            <a:lvl6pPr lvl="5" rtl="0">
              <a:buNone/>
              <a:defRPr sz="800">
                <a:solidFill>
                  <a:srgbClr val="494985"/>
                </a:solidFill>
                <a:latin typeface="Quicksand Light"/>
                <a:ea typeface="Quicksand Light"/>
                <a:cs typeface="Quicksand Light"/>
                <a:sym typeface="Quicksand Light"/>
              </a:defRPr>
            </a:lvl6pPr>
            <a:lvl7pPr lvl="6" rtl="0">
              <a:buNone/>
              <a:defRPr sz="800">
                <a:solidFill>
                  <a:srgbClr val="494985"/>
                </a:solidFill>
                <a:latin typeface="Quicksand Light"/>
                <a:ea typeface="Quicksand Light"/>
                <a:cs typeface="Quicksand Light"/>
                <a:sym typeface="Quicksand Light"/>
              </a:defRPr>
            </a:lvl7pPr>
            <a:lvl8pPr lvl="7" rtl="0">
              <a:buNone/>
              <a:defRPr sz="800">
                <a:solidFill>
                  <a:srgbClr val="494985"/>
                </a:solidFill>
                <a:latin typeface="Quicksand Light"/>
                <a:ea typeface="Quicksand Light"/>
                <a:cs typeface="Quicksand Light"/>
                <a:sym typeface="Quicksand Light"/>
              </a:defRPr>
            </a:lvl8pPr>
            <a:lvl9pPr lvl="8" rtl="0">
              <a:buNone/>
              <a:defRPr sz="800">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t>‹#›</a:t>
            </a:fld>
            <a:endParaRPr/>
          </a:p>
        </p:txBody>
      </p:sp>
      <p:sp>
        <p:nvSpPr>
          <p:cNvPr id="85" name="Google Shape;85;p19"/>
          <p:cNvSpPr txBox="1">
            <a:spLocks noGrp="1"/>
          </p:cNvSpPr>
          <p:nvPr>
            <p:ph type="body" idx="2"/>
          </p:nvPr>
        </p:nvSpPr>
        <p:spPr>
          <a:xfrm>
            <a:off x="4736600" y="1170100"/>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6" name="Google Shape;86;p19"/>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0900" y="319600"/>
            <a:ext cx="8521200" cy="450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latin typeface="Quicksand Light"/>
                <a:ea typeface="Quicksand Light"/>
                <a:cs typeface="Quicksand Light"/>
                <a:sym typeface="Quicksand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9" name="Google Shape;89;p2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Light"/>
                <a:ea typeface="Quicksand Light"/>
                <a:cs typeface="Quicksand Light"/>
                <a:sym typeface="Quicksand Light"/>
              </a:defRPr>
            </a:lvl1pPr>
            <a:lvl2pPr lvl="1" rtl="0">
              <a:buNone/>
              <a:defRPr sz="800">
                <a:solidFill>
                  <a:srgbClr val="494985"/>
                </a:solidFill>
                <a:latin typeface="Quicksand Light"/>
                <a:ea typeface="Quicksand Light"/>
                <a:cs typeface="Quicksand Light"/>
                <a:sym typeface="Quicksand Light"/>
              </a:defRPr>
            </a:lvl2pPr>
            <a:lvl3pPr lvl="2" rtl="0">
              <a:buNone/>
              <a:defRPr sz="800">
                <a:solidFill>
                  <a:srgbClr val="494985"/>
                </a:solidFill>
                <a:latin typeface="Quicksand Light"/>
                <a:ea typeface="Quicksand Light"/>
                <a:cs typeface="Quicksand Light"/>
                <a:sym typeface="Quicksand Light"/>
              </a:defRPr>
            </a:lvl3pPr>
            <a:lvl4pPr lvl="3" rtl="0">
              <a:buNone/>
              <a:defRPr sz="800">
                <a:solidFill>
                  <a:srgbClr val="494985"/>
                </a:solidFill>
                <a:latin typeface="Quicksand Light"/>
                <a:ea typeface="Quicksand Light"/>
                <a:cs typeface="Quicksand Light"/>
                <a:sym typeface="Quicksand Light"/>
              </a:defRPr>
            </a:lvl4pPr>
            <a:lvl5pPr lvl="4" rtl="0">
              <a:buNone/>
              <a:defRPr sz="800">
                <a:solidFill>
                  <a:srgbClr val="494985"/>
                </a:solidFill>
                <a:latin typeface="Quicksand Light"/>
                <a:ea typeface="Quicksand Light"/>
                <a:cs typeface="Quicksand Light"/>
                <a:sym typeface="Quicksand Light"/>
              </a:defRPr>
            </a:lvl5pPr>
            <a:lvl6pPr lvl="5" rtl="0">
              <a:buNone/>
              <a:defRPr sz="800">
                <a:solidFill>
                  <a:srgbClr val="494985"/>
                </a:solidFill>
                <a:latin typeface="Quicksand Light"/>
                <a:ea typeface="Quicksand Light"/>
                <a:cs typeface="Quicksand Light"/>
                <a:sym typeface="Quicksand Light"/>
              </a:defRPr>
            </a:lvl6pPr>
            <a:lvl7pPr lvl="6" rtl="0">
              <a:buNone/>
              <a:defRPr sz="800">
                <a:solidFill>
                  <a:srgbClr val="494985"/>
                </a:solidFill>
                <a:latin typeface="Quicksand Light"/>
                <a:ea typeface="Quicksand Light"/>
                <a:cs typeface="Quicksand Light"/>
                <a:sym typeface="Quicksand Light"/>
              </a:defRPr>
            </a:lvl7pPr>
            <a:lvl8pPr lvl="7" rtl="0">
              <a:buNone/>
              <a:defRPr sz="800">
                <a:solidFill>
                  <a:srgbClr val="494985"/>
                </a:solidFill>
                <a:latin typeface="Quicksand Light"/>
                <a:ea typeface="Quicksand Light"/>
                <a:cs typeface="Quicksand Light"/>
                <a:sym typeface="Quicksand Light"/>
              </a:defRPr>
            </a:lvl8pPr>
            <a:lvl9pPr lvl="8" rtl="0">
              <a:buNone/>
              <a:defRPr sz="800">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t>‹#›</a:t>
            </a:fld>
            <a:endParaRPr/>
          </a:p>
        </p:txBody>
      </p:sp>
      <p:sp>
        <p:nvSpPr>
          <p:cNvPr id="90" name="Google Shape;90;p20"/>
          <p:cNvSpPr txBox="1">
            <a:spLocks noGrp="1"/>
          </p:cNvSpPr>
          <p:nvPr>
            <p:ph type="subTitle" idx="1"/>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 name="Google Shape;13;p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 name="Google Shape;2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 name="Google Shape;25;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 name="Google Shape;4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9D2E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1155CC">
            <a:alpha val="5590"/>
          </a:srgbClr>
        </a:solidFill>
        <a:effectLst/>
      </p:bgPr>
    </p:bg>
    <p:spTree>
      <p:nvGrpSpPr>
        <p:cNvPr id="1" name="Shape 50"/>
        <p:cNvGrpSpPr/>
        <p:nvPr/>
      </p:nvGrpSpPr>
      <p:grpSpPr>
        <a:xfrm>
          <a:off x="0" y="0"/>
          <a:ext cx="0" cy="0"/>
          <a:chOff x="0" y="0"/>
          <a:chExt cx="0" cy="0"/>
        </a:xfrm>
      </p:grpSpPr>
      <p:sp>
        <p:nvSpPr>
          <p:cNvPr id="51" name="Google Shape;51;p13"/>
          <p:cNvSpPr/>
          <p:nvPr/>
        </p:nvSpPr>
        <p:spPr>
          <a:xfrm>
            <a:off x="0" y="2725"/>
            <a:ext cx="9144000" cy="30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310900" y="310900"/>
            <a:ext cx="8521500" cy="706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3" name="Google Shape;53;p13"/>
          <p:cNvSpPr txBox="1">
            <a:spLocks noGrp="1"/>
          </p:cNvSpPr>
          <p:nvPr>
            <p:ph type="body" idx="1"/>
          </p:nvPr>
        </p:nvSpPr>
        <p:spPr>
          <a:xfrm>
            <a:off x="310900" y="1017725"/>
            <a:ext cx="8521500" cy="38103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Quicksand"/>
              <a:buChar char="●"/>
              <a:defRPr sz="1800">
                <a:solidFill>
                  <a:schemeClr val="dk1"/>
                </a:solidFill>
                <a:latin typeface="Quicksand"/>
                <a:ea typeface="Quicksand"/>
                <a:cs typeface="Quicksand"/>
                <a:sym typeface="Quicksand"/>
              </a:defRPr>
            </a:lvl1pPr>
            <a:lvl2pPr marL="914400" lvl="1"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rtl="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54" name="Google Shape;54;p13"/>
          <p:cNvSpPr txBox="1">
            <a:spLocks noGrp="1"/>
          </p:cNvSpPr>
          <p:nvPr>
            <p:ph type="sldNum" idx="12"/>
          </p:nvPr>
        </p:nvSpPr>
        <p:spPr>
          <a:xfrm>
            <a:off x="8832200" y="4829300"/>
            <a:ext cx="311700" cy="314100"/>
          </a:xfrm>
          <a:prstGeom prst="rect">
            <a:avLst/>
          </a:prstGeom>
          <a:noFill/>
          <a:ln>
            <a:noFill/>
          </a:ln>
        </p:spPr>
        <p:txBody>
          <a:bodyPr spcFirstLastPara="1" wrap="square" lIns="91425" tIns="91425" rIns="91425" bIns="91425" anchor="ctr" anchorCtr="0">
            <a:noAutofit/>
          </a:bodyPr>
          <a:lstStyle>
            <a:lvl1pPr lvl="0" algn="ctr" rtl="0">
              <a:buNone/>
              <a:defRPr sz="800">
                <a:solidFill>
                  <a:srgbClr val="494985"/>
                </a:solidFill>
                <a:latin typeface="Quicksand Light"/>
                <a:ea typeface="Quicksand Light"/>
                <a:cs typeface="Quicksand Light"/>
                <a:sym typeface="Quicksand Light"/>
              </a:defRPr>
            </a:lvl1pPr>
            <a:lvl2pPr lvl="1" algn="ctr" rtl="0">
              <a:buNone/>
              <a:defRPr sz="800">
                <a:solidFill>
                  <a:srgbClr val="494985"/>
                </a:solidFill>
                <a:latin typeface="Quicksand Light"/>
                <a:ea typeface="Quicksand Light"/>
                <a:cs typeface="Quicksand Light"/>
                <a:sym typeface="Quicksand Light"/>
              </a:defRPr>
            </a:lvl2pPr>
            <a:lvl3pPr lvl="2" algn="ctr" rtl="0">
              <a:buNone/>
              <a:defRPr sz="800">
                <a:solidFill>
                  <a:srgbClr val="494985"/>
                </a:solidFill>
                <a:latin typeface="Quicksand Light"/>
                <a:ea typeface="Quicksand Light"/>
                <a:cs typeface="Quicksand Light"/>
                <a:sym typeface="Quicksand Light"/>
              </a:defRPr>
            </a:lvl3pPr>
            <a:lvl4pPr lvl="3" algn="ctr" rtl="0">
              <a:buNone/>
              <a:defRPr sz="800">
                <a:solidFill>
                  <a:srgbClr val="494985"/>
                </a:solidFill>
                <a:latin typeface="Quicksand Light"/>
                <a:ea typeface="Quicksand Light"/>
                <a:cs typeface="Quicksand Light"/>
                <a:sym typeface="Quicksand Light"/>
              </a:defRPr>
            </a:lvl4pPr>
            <a:lvl5pPr lvl="4" algn="ctr" rtl="0">
              <a:buNone/>
              <a:defRPr sz="800">
                <a:solidFill>
                  <a:srgbClr val="494985"/>
                </a:solidFill>
                <a:latin typeface="Quicksand Light"/>
                <a:ea typeface="Quicksand Light"/>
                <a:cs typeface="Quicksand Light"/>
                <a:sym typeface="Quicksand Light"/>
              </a:defRPr>
            </a:lvl5pPr>
            <a:lvl6pPr lvl="5" algn="ctr" rtl="0">
              <a:buNone/>
              <a:defRPr sz="800">
                <a:solidFill>
                  <a:srgbClr val="494985"/>
                </a:solidFill>
                <a:latin typeface="Quicksand Light"/>
                <a:ea typeface="Quicksand Light"/>
                <a:cs typeface="Quicksand Light"/>
                <a:sym typeface="Quicksand Light"/>
              </a:defRPr>
            </a:lvl6pPr>
            <a:lvl7pPr lvl="6" algn="ctr" rtl="0">
              <a:buNone/>
              <a:defRPr sz="800">
                <a:solidFill>
                  <a:srgbClr val="494985"/>
                </a:solidFill>
                <a:latin typeface="Quicksand Light"/>
                <a:ea typeface="Quicksand Light"/>
                <a:cs typeface="Quicksand Light"/>
                <a:sym typeface="Quicksand Light"/>
              </a:defRPr>
            </a:lvl7pPr>
            <a:lvl8pPr lvl="7" algn="ctr" rtl="0">
              <a:buNone/>
              <a:defRPr sz="800">
                <a:solidFill>
                  <a:srgbClr val="494985"/>
                </a:solidFill>
                <a:latin typeface="Quicksand Light"/>
                <a:ea typeface="Quicksand Light"/>
                <a:cs typeface="Quicksand Light"/>
                <a:sym typeface="Quicksand Light"/>
              </a:defRPr>
            </a:lvl8pPr>
            <a:lvl9pPr lvl="8" algn="ctr" rtl="0">
              <a:buNone/>
              <a:defRPr sz="800">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6">
          <p15:clr>
            <a:srgbClr val="EA4335"/>
          </p15:clr>
        </p15:guide>
        <p15:guide id="2" orient="horz" pos="196">
          <p15:clr>
            <a:srgbClr val="EA4335"/>
          </p15:clr>
        </p15:guide>
        <p15:guide id="3" orient="horz" pos="641">
          <p15:clr>
            <a:srgbClr val="EA4335"/>
          </p15:clr>
        </p15:guide>
        <p15:guide id="4" pos="2776">
          <p15:clr>
            <a:srgbClr val="EA4335"/>
          </p15:clr>
        </p15:guide>
        <p15:guide id="5" orient="horz" pos="812">
          <p15:clr>
            <a:srgbClr val="EA4335"/>
          </p15:clr>
        </p15:guide>
        <p15:guide id="6" pos="2984">
          <p15:clr>
            <a:srgbClr val="EA4335"/>
          </p15:clr>
        </p15:guide>
        <p15:guide id="7" pos="5564">
          <p15:clr>
            <a:srgbClr val="EA4335"/>
          </p15:clr>
        </p15:guide>
        <p15:guide id="8" orient="horz" pos="2592">
          <p15:clr>
            <a:srgbClr val="EA4335"/>
          </p15:clr>
        </p15:guide>
        <p15:guide id="9" pos="2448">
          <p15:clr>
            <a:srgbClr val="EA4335"/>
          </p15:clr>
        </p15:guide>
        <p15:guide id="10" pos="3312">
          <p15:clr>
            <a:srgbClr val="EA4335"/>
          </p15:clr>
        </p15:guide>
        <p15:guide id="11" orient="horz" pos="3041">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hyperlink" Target="https://www.britannica.com/video/222274/A-Packets-Tale-How-Does-the-Internet-Work"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bbc.co.uk/bitesize/topics/z4gwhyc/articles/zgwnsbk"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Lesson 1: Computer networks</a:t>
            </a:r>
            <a:endParaRPr dirty="0"/>
          </a:p>
        </p:txBody>
      </p:sp>
      <p:sp>
        <p:nvSpPr>
          <p:cNvPr id="96" name="Google Shape;96;p21"/>
          <p:cNvSpPr txBox="1">
            <a:spLocks noGrp="1"/>
          </p:cNvSpPr>
          <p:nvPr>
            <p:ph type="subTitle" idx="1"/>
          </p:nvPr>
        </p:nvSpPr>
        <p:spPr>
          <a:xfrm>
            <a:off x="524100" y="3421600"/>
            <a:ext cx="8095800" cy="73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Year 7 – Networks: from semaphores to the Internet</a:t>
            </a:r>
            <a:endParaRPr/>
          </a:p>
          <a:p>
            <a:pPr marL="0" lvl="0" indent="0" algn="l" rtl="0">
              <a:spcBef>
                <a:spcPts val="1600"/>
              </a:spcBef>
              <a:spcAft>
                <a:spcPts val="160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6"/>
        <p:cNvGrpSpPr/>
        <p:nvPr/>
      </p:nvGrpSpPr>
      <p:grpSpPr>
        <a:xfrm>
          <a:off x="0" y="0"/>
          <a:ext cx="0" cy="0"/>
          <a:chOff x="0" y="0"/>
          <a:chExt cx="0" cy="0"/>
        </a:xfrm>
      </p:grpSpPr>
      <p:sp>
        <p:nvSpPr>
          <p:cNvPr id="197" name="Google Shape;197;p2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10</a:t>
            </a:fld>
            <a:endParaRPr/>
          </a:p>
        </p:txBody>
      </p:sp>
      <p:sp>
        <p:nvSpPr>
          <p:cNvPr id="198" name="Google Shape;198;p29"/>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sp>
        <p:nvSpPr>
          <p:cNvPr id="199" name="Google Shape;199;p29"/>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Key milestones of Computers becoming connected</a:t>
            </a:r>
            <a:endParaRPr dirty="0"/>
          </a:p>
        </p:txBody>
      </p:sp>
      <p:pic>
        <p:nvPicPr>
          <p:cNvPr id="200" name="Google Shape;200;p29"/>
          <p:cNvPicPr preferRelativeResize="0"/>
          <p:nvPr/>
        </p:nvPicPr>
        <p:blipFill>
          <a:blip r:embed="rId3">
            <a:alphaModFix/>
          </a:blip>
          <a:stretch>
            <a:fillRect/>
          </a:stretch>
        </p:blipFill>
        <p:spPr>
          <a:xfrm>
            <a:off x="3144673" y="3981704"/>
            <a:ext cx="967160" cy="689100"/>
          </a:xfrm>
          <a:prstGeom prst="rect">
            <a:avLst/>
          </a:prstGeom>
          <a:noFill/>
          <a:ln>
            <a:noFill/>
          </a:ln>
        </p:spPr>
      </p:pic>
      <p:sp>
        <p:nvSpPr>
          <p:cNvPr id="201" name="Google Shape;201;p29"/>
          <p:cNvSpPr/>
          <p:nvPr/>
        </p:nvSpPr>
        <p:spPr>
          <a:xfrm rot="-711236">
            <a:off x="6160950" y="2627201"/>
            <a:ext cx="1350909" cy="57662"/>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rot="711236" flipH="1">
            <a:off x="4876212" y="2627201"/>
            <a:ext cx="1350909" cy="576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p29"/>
          <p:cNvGrpSpPr/>
          <p:nvPr/>
        </p:nvGrpSpPr>
        <p:grpSpPr>
          <a:xfrm>
            <a:off x="5281375" y="2683244"/>
            <a:ext cx="1712700" cy="1230715"/>
            <a:chOff x="5796625" y="2541798"/>
            <a:chExt cx="1712700" cy="1230715"/>
          </a:xfrm>
        </p:grpSpPr>
        <p:sp>
          <p:nvSpPr>
            <p:cNvPr id="204" name="Google Shape;204;p29"/>
            <p:cNvSpPr/>
            <p:nvPr/>
          </p:nvSpPr>
          <p:spPr>
            <a:xfrm rot="-1789476">
              <a:off x="6572742" y="2571072"/>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txBox="1"/>
            <p:nvPr/>
          </p:nvSpPr>
          <p:spPr>
            <a:xfrm>
              <a:off x="6296613" y="2735584"/>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800" b="1">
                  <a:solidFill>
                    <a:srgbClr val="5E5E5E"/>
                  </a:solidFill>
                  <a:latin typeface="Roboto"/>
                  <a:ea typeface="Roboto"/>
                  <a:cs typeface="Roboto"/>
                  <a:sym typeface="Roboto"/>
                </a:rPr>
                <a:t>1999</a:t>
              </a:r>
              <a:endParaRPr sz="800" b="1">
                <a:solidFill>
                  <a:srgbClr val="5E5E5E"/>
                </a:solidFill>
                <a:latin typeface="Roboto"/>
                <a:ea typeface="Roboto"/>
                <a:cs typeface="Roboto"/>
                <a:sym typeface="Roboto"/>
              </a:endParaRPr>
            </a:p>
          </p:txBody>
        </p:sp>
        <p:sp>
          <p:nvSpPr>
            <p:cNvPr id="206" name="Google Shape;206;p29"/>
            <p:cNvSpPr/>
            <p:nvPr/>
          </p:nvSpPr>
          <p:spPr>
            <a:xfrm>
              <a:off x="5796625" y="3069013"/>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7" name="Google Shape;207;p29"/>
            <p:cNvSpPr txBox="1"/>
            <p:nvPr/>
          </p:nvSpPr>
          <p:spPr>
            <a:xfrm>
              <a:off x="5840875" y="3106213"/>
              <a:ext cx="1624200" cy="624600"/>
            </a:xfrm>
            <a:prstGeom prst="rect">
              <a:avLst/>
            </a:prstGeom>
            <a:solidFill>
              <a:srgbClr val="701C7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800">
                  <a:solidFill>
                    <a:srgbClr val="FFFFFF"/>
                  </a:solidFill>
                  <a:latin typeface="Roboto"/>
                  <a:ea typeface="Roboto"/>
                  <a:cs typeface="Roboto"/>
                  <a:sym typeface="Roboto"/>
                </a:rPr>
                <a:t>Mini computers: Nokia introduced a mobile phone that could connect to the internet. </a:t>
              </a:r>
              <a:endParaRPr sz="800">
                <a:solidFill>
                  <a:srgbClr val="FFFFFF"/>
                </a:solidFill>
              </a:endParaRPr>
            </a:p>
          </p:txBody>
        </p:sp>
        <p:sp>
          <p:nvSpPr>
            <p:cNvPr id="208" name="Google Shape;208;p29"/>
            <p:cNvSpPr/>
            <p:nvPr/>
          </p:nvSpPr>
          <p:spPr>
            <a:xfrm>
              <a:off x="6607975" y="3004364"/>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29"/>
          <p:cNvSpPr/>
          <p:nvPr/>
        </p:nvSpPr>
        <p:spPr>
          <a:xfrm rot="-711236">
            <a:off x="3595138" y="2627201"/>
            <a:ext cx="1350909" cy="576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29"/>
          <p:cNvGrpSpPr/>
          <p:nvPr/>
        </p:nvGrpSpPr>
        <p:grpSpPr>
          <a:xfrm>
            <a:off x="4028300" y="1382072"/>
            <a:ext cx="1712700" cy="1246754"/>
            <a:chOff x="4409300" y="1219942"/>
            <a:chExt cx="1712700" cy="1246754"/>
          </a:xfrm>
        </p:grpSpPr>
        <p:sp>
          <p:nvSpPr>
            <p:cNvPr id="211" name="Google Shape;211;p29"/>
            <p:cNvSpPr/>
            <p:nvPr/>
          </p:nvSpPr>
          <p:spPr>
            <a:xfrm rot="-1789476">
              <a:off x="5185416" y="2276970"/>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txBox="1"/>
            <p:nvPr/>
          </p:nvSpPr>
          <p:spPr>
            <a:xfrm>
              <a:off x="4921731" y="1985297"/>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800" b="1">
                  <a:solidFill>
                    <a:srgbClr val="5E5E5E"/>
                  </a:solidFill>
                  <a:latin typeface="Roboto"/>
                  <a:ea typeface="Roboto"/>
                  <a:cs typeface="Roboto"/>
                  <a:sym typeface="Roboto"/>
                </a:rPr>
                <a:t>1989</a:t>
              </a:r>
              <a:endParaRPr sz="800" b="1">
                <a:solidFill>
                  <a:srgbClr val="5E5E5E"/>
                </a:solidFill>
                <a:latin typeface="Roboto"/>
                <a:ea typeface="Roboto"/>
                <a:cs typeface="Roboto"/>
                <a:sym typeface="Roboto"/>
              </a:endParaRPr>
            </a:p>
          </p:txBody>
        </p:sp>
        <p:sp>
          <p:nvSpPr>
            <p:cNvPr id="213" name="Google Shape;213;p29"/>
            <p:cNvSpPr/>
            <p:nvPr/>
          </p:nvSpPr>
          <p:spPr>
            <a:xfrm>
              <a:off x="4409300" y="1219942"/>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4" name="Google Shape;214;p29"/>
            <p:cNvSpPr/>
            <p:nvPr/>
          </p:nvSpPr>
          <p:spPr>
            <a:xfrm rot="10800000">
              <a:off x="5220625" y="1919036"/>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txBox="1"/>
            <p:nvPr/>
          </p:nvSpPr>
          <p:spPr>
            <a:xfrm>
              <a:off x="4453550" y="1257142"/>
              <a:ext cx="1624200" cy="624600"/>
            </a:xfrm>
            <a:prstGeom prst="rect">
              <a:avLst/>
            </a:prstGeom>
            <a:solidFill>
              <a:srgbClr val="701C7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800">
                  <a:solidFill>
                    <a:srgbClr val="FFFFFF"/>
                  </a:solidFill>
                  <a:latin typeface="Roboto"/>
                  <a:ea typeface="Roboto"/>
                  <a:cs typeface="Roboto"/>
                  <a:sym typeface="Roboto"/>
                </a:rPr>
                <a:t>World Wide Web: </a:t>
              </a:r>
              <a:br>
                <a:rPr lang="en-GB" sz="800">
                  <a:solidFill>
                    <a:srgbClr val="FFFFFF"/>
                  </a:solidFill>
                  <a:latin typeface="Roboto"/>
                  <a:ea typeface="Roboto"/>
                  <a:cs typeface="Roboto"/>
                  <a:sym typeface="Roboto"/>
                </a:rPr>
              </a:br>
              <a:r>
                <a:rPr lang="en-GB" sz="800">
                  <a:solidFill>
                    <a:srgbClr val="FFFFFF"/>
                  </a:solidFill>
                  <a:latin typeface="Roboto"/>
                  <a:ea typeface="Roboto"/>
                  <a:cs typeface="Roboto"/>
                  <a:sym typeface="Roboto"/>
                </a:rPr>
                <a:t>Tim Berners-Lee invented the  WWW.</a:t>
              </a:r>
              <a:endParaRPr sz="800">
                <a:solidFill>
                  <a:srgbClr val="FFFFFF"/>
                </a:solidFill>
              </a:endParaRPr>
            </a:p>
          </p:txBody>
        </p:sp>
      </p:grpSp>
      <p:sp>
        <p:nvSpPr>
          <p:cNvPr id="216" name="Google Shape;216;p29"/>
          <p:cNvSpPr/>
          <p:nvPr/>
        </p:nvSpPr>
        <p:spPr>
          <a:xfrm rot="711236" flipH="1">
            <a:off x="2363433" y="2647401"/>
            <a:ext cx="1350909" cy="576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txBox="1"/>
          <p:nvPr/>
        </p:nvSpPr>
        <p:spPr>
          <a:xfrm>
            <a:off x="3279801" y="2877025"/>
            <a:ext cx="7863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800" b="1">
                <a:solidFill>
                  <a:srgbClr val="701C7F"/>
                </a:solidFill>
                <a:latin typeface="Roboto"/>
                <a:ea typeface="Roboto"/>
                <a:cs typeface="Roboto"/>
                <a:sym typeface="Roboto"/>
              </a:rPr>
              <a:t>1974–1977</a:t>
            </a:r>
            <a:endParaRPr sz="800" b="1">
              <a:solidFill>
                <a:srgbClr val="701C7F"/>
              </a:solidFill>
              <a:latin typeface="Roboto"/>
              <a:ea typeface="Roboto"/>
              <a:cs typeface="Roboto"/>
              <a:sym typeface="Roboto"/>
            </a:endParaRPr>
          </a:p>
        </p:txBody>
      </p:sp>
      <p:sp>
        <p:nvSpPr>
          <p:cNvPr id="218" name="Google Shape;218;p29"/>
          <p:cNvSpPr/>
          <p:nvPr/>
        </p:nvSpPr>
        <p:spPr>
          <a:xfrm rot="-1789476">
            <a:off x="3548003" y="2712518"/>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2771888" y="3210459"/>
            <a:ext cx="1712700" cy="703500"/>
          </a:xfrm>
          <a:prstGeom prst="roundRect">
            <a:avLst>
              <a:gd name="adj" fmla="val 4485"/>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0" name="Google Shape;220;p29"/>
          <p:cNvSpPr txBox="1"/>
          <p:nvPr/>
        </p:nvSpPr>
        <p:spPr>
          <a:xfrm>
            <a:off x="2816138" y="3255059"/>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800">
                <a:solidFill>
                  <a:srgbClr val="FFFFFF"/>
                </a:solidFill>
                <a:latin typeface="Roboto"/>
                <a:ea typeface="Roboto"/>
                <a:cs typeface="Roboto"/>
                <a:sym typeface="Roboto"/>
              </a:rPr>
              <a:t>The first personal computers: IBM and Apple were a couple of the brands releasing PCs. </a:t>
            </a:r>
            <a:endParaRPr sz="800">
              <a:solidFill>
                <a:srgbClr val="FFFFFF"/>
              </a:solidFill>
            </a:endParaRPr>
          </a:p>
        </p:txBody>
      </p:sp>
      <p:sp>
        <p:nvSpPr>
          <p:cNvPr id="221" name="Google Shape;221;p29"/>
          <p:cNvSpPr/>
          <p:nvPr/>
        </p:nvSpPr>
        <p:spPr>
          <a:xfrm>
            <a:off x="3583238" y="3145810"/>
            <a:ext cx="90000" cy="67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rot="-711236">
            <a:off x="1029333" y="2627201"/>
            <a:ext cx="1350909" cy="576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1485075" y="1382072"/>
            <a:ext cx="1712700" cy="703500"/>
          </a:xfrm>
          <a:prstGeom prst="roundRect">
            <a:avLst>
              <a:gd name="adj" fmla="val 4485"/>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4" name="Google Shape;224;p29"/>
          <p:cNvSpPr txBox="1"/>
          <p:nvPr/>
        </p:nvSpPr>
        <p:spPr>
          <a:xfrm>
            <a:off x="1992144" y="2147426"/>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800" b="1">
                <a:solidFill>
                  <a:srgbClr val="701C7F"/>
                </a:solidFill>
                <a:latin typeface="Roboto"/>
                <a:ea typeface="Roboto"/>
                <a:cs typeface="Roboto"/>
                <a:sym typeface="Roboto"/>
              </a:rPr>
              <a:t>1969</a:t>
            </a:r>
            <a:endParaRPr sz="800" b="1">
              <a:solidFill>
                <a:srgbClr val="701C7F"/>
              </a:solidFill>
              <a:latin typeface="Roboto"/>
              <a:ea typeface="Roboto"/>
              <a:cs typeface="Roboto"/>
              <a:sym typeface="Roboto"/>
            </a:endParaRPr>
          </a:p>
        </p:txBody>
      </p:sp>
      <p:sp>
        <p:nvSpPr>
          <p:cNvPr id="225" name="Google Shape;225;p29"/>
          <p:cNvSpPr/>
          <p:nvPr/>
        </p:nvSpPr>
        <p:spPr>
          <a:xfrm rot="10800000">
            <a:off x="2296400" y="2081165"/>
            <a:ext cx="90000" cy="67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txBox="1"/>
          <p:nvPr/>
        </p:nvSpPr>
        <p:spPr>
          <a:xfrm>
            <a:off x="1529325" y="1419272"/>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800">
                <a:solidFill>
                  <a:srgbClr val="FFFFFF"/>
                </a:solidFill>
                <a:latin typeface="Roboto"/>
                <a:ea typeface="Roboto"/>
                <a:cs typeface="Roboto"/>
                <a:sym typeface="Roboto"/>
              </a:rPr>
              <a:t>The internet: The first internet was called the ARPANET. Only a few people had access to it initially.</a:t>
            </a:r>
            <a:endParaRPr sz="800">
              <a:solidFill>
                <a:srgbClr val="FFFFFF"/>
              </a:solidFill>
            </a:endParaRPr>
          </a:p>
        </p:txBody>
      </p:sp>
      <p:sp>
        <p:nvSpPr>
          <p:cNvPr id="227" name="Google Shape;227;p29"/>
          <p:cNvSpPr/>
          <p:nvPr/>
        </p:nvSpPr>
        <p:spPr>
          <a:xfrm rot="-1789476">
            <a:off x="2258365" y="2439099"/>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rot="-711236">
            <a:off x="6210308" y="2647401"/>
            <a:ext cx="1350909" cy="576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txBox="1"/>
          <p:nvPr/>
        </p:nvSpPr>
        <p:spPr>
          <a:xfrm>
            <a:off x="7503450" y="876175"/>
            <a:ext cx="1497900" cy="2830200"/>
          </a:xfrm>
          <a:prstGeom prst="rect">
            <a:avLst/>
          </a:prstGeom>
          <a:solidFill>
            <a:srgbClr val="FFFFFF"/>
          </a:solidFill>
          <a:ln w="9525" cap="flat" cmpd="sng">
            <a:solidFill>
              <a:srgbClr val="701C7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Quicksand"/>
                <a:ea typeface="Quicksand"/>
                <a:cs typeface="Quicksand"/>
                <a:sym typeface="Quicksand"/>
              </a:rPr>
              <a:t>Question revisited: </a:t>
            </a:r>
            <a:endParaRPr b="1">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How many devices are now connected to the internet?</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Guidance: There are just under 8 billion people on the planet.</a:t>
            </a:r>
            <a:endParaRPr>
              <a:latin typeface="Quicksand"/>
              <a:ea typeface="Quicksand"/>
              <a:cs typeface="Quicksand"/>
              <a:sym typeface="Quicksand"/>
            </a:endParaRPr>
          </a:p>
        </p:txBody>
      </p:sp>
      <p:pic>
        <p:nvPicPr>
          <p:cNvPr id="230" name="Google Shape;230;p29"/>
          <p:cNvPicPr preferRelativeResize="0"/>
          <p:nvPr/>
        </p:nvPicPr>
        <p:blipFill>
          <a:blip r:embed="rId4">
            <a:alphaModFix/>
          </a:blip>
          <a:stretch>
            <a:fillRect/>
          </a:stretch>
        </p:blipFill>
        <p:spPr>
          <a:xfrm>
            <a:off x="5678925" y="1382075"/>
            <a:ext cx="689100" cy="689100"/>
          </a:xfrm>
          <a:prstGeom prst="rect">
            <a:avLst/>
          </a:prstGeom>
          <a:noFill/>
          <a:ln>
            <a:noFill/>
          </a:ln>
        </p:spPr>
      </p:pic>
      <p:pic>
        <p:nvPicPr>
          <p:cNvPr id="231" name="Google Shape;231;p29"/>
          <p:cNvPicPr preferRelativeResize="0"/>
          <p:nvPr/>
        </p:nvPicPr>
        <p:blipFill>
          <a:blip r:embed="rId5">
            <a:alphaModFix/>
          </a:blip>
          <a:stretch>
            <a:fillRect/>
          </a:stretch>
        </p:blipFill>
        <p:spPr>
          <a:xfrm>
            <a:off x="5914906" y="3913961"/>
            <a:ext cx="445625" cy="1054191"/>
          </a:xfrm>
          <a:prstGeom prst="rect">
            <a:avLst/>
          </a:prstGeom>
          <a:noFill/>
          <a:ln>
            <a:noFill/>
          </a:ln>
        </p:spPr>
      </p:pic>
      <p:sp>
        <p:nvSpPr>
          <p:cNvPr id="232" name="Google Shape;232;p29"/>
          <p:cNvSpPr txBox="1"/>
          <p:nvPr/>
        </p:nvSpPr>
        <p:spPr>
          <a:xfrm>
            <a:off x="6929975" y="4240450"/>
            <a:ext cx="1982700" cy="35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latin typeface="Quicksand"/>
                <a:ea typeface="Quicksand"/>
                <a:cs typeface="Quicksand"/>
                <a:sym typeface="Quicksand"/>
              </a:rPr>
              <a:t>Think, pair, share</a:t>
            </a:r>
            <a:endParaRPr b="1">
              <a:solidFill>
                <a:schemeClr val="dk1"/>
              </a:solidFill>
              <a:latin typeface="Quicksand"/>
              <a:ea typeface="Quicksand"/>
              <a:cs typeface="Quicksand"/>
              <a:sym typeface="Quicksand"/>
            </a:endParaRPr>
          </a:p>
        </p:txBody>
      </p:sp>
      <p:sp>
        <p:nvSpPr>
          <p:cNvPr id="233" name="Google Shape;233;p29"/>
          <p:cNvSpPr/>
          <p:nvPr/>
        </p:nvSpPr>
        <p:spPr>
          <a:xfrm rot="-1789476">
            <a:off x="897415" y="2712524"/>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txBox="1"/>
          <p:nvPr/>
        </p:nvSpPr>
        <p:spPr>
          <a:xfrm>
            <a:off x="629201" y="2902250"/>
            <a:ext cx="7863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800" b="1">
                <a:solidFill>
                  <a:srgbClr val="701C7F"/>
                </a:solidFill>
                <a:latin typeface="Roboto"/>
                <a:ea typeface="Roboto"/>
                <a:cs typeface="Roboto"/>
                <a:sym typeface="Roboto"/>
              </a:rPr>
              <a:t>1950–1970</a:t>
            </a:r>
            <a:endParaRPr sz="800" b="1">
              <a:solidFill>
                <a:srgbClr val="701C7F"/>
              </a:solidFill>
              <a:latin typeface="Roboto"/>
              <a:ea typeface="Roboto"/>
              <a:cs typeface="Roboto"/>
              <a:sym typeface="Roboto"/>
            </a:endParaRPr>
          </a:p>
        </p:txBody>
      </p:sp>
      <p:sp>
        <p:nvSpPr>
          <p:cNvPr id="235" name="Google Shape;235;p29"/>
          <p:cNvSpPr/>
          <p:nvPr/>
        </p:nvSpPr>
        <p:spPr>
          <a:xfrm>
            <a:off x="198113" y="3257534"/>
            <a:ext cx="1712700" cy="703500"/>
          </a:xfrm>
          <a:prstGeom prst="roundRect">
            <a:avLst>
              <a:gd name="adj" fmla="val 4485"/>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6" name="Google Shape;236;p29"/>
          <p:cNvSpPr txBox="1"/>
          <p:nvPr/>
        </p:nvSpPr>
        <p:spPr>
          <a:xfrm>
            <a:off x="242363" y="3257534"/>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800">
                <a:solidFill>
                  <a:srgbClr val="FFFFFF"/>
                </a:solidFill>
                <a:latin typeface="Roboto"/>
                <a:ea typeface="Roboto"/>
                <a:cs typeface="Roboto"/>
                <a:sym typeface="Roboto"/>
              </a:rPr>
              <a:t>Mainframe computers: Mainframe computers grew in popularity. These were large and expensive.</a:t>
            </a:r>
            <a:endParaRPr sz="800">
              <a:solidFill>
                <a:srgbClr val="FFFFFF"/>
              </a:solidFill>
            </a:endParaRPr>
          </a:p>
        </p:txBody>
      </p:sp>
      <p:pic>
        <p:nvPicPr>
          <p:cNvPr id="237" name="Google Shape;237;p29"/>
          <p:cNvPicPr preferRelativeResize="0"/>
          <p:nvPr/>
        </p:nvPicPr>
        <p:blipFill>
          <a:blip r:embed="rId6">
            <a:alphaModFix/>
          </a:blip>
          <a:stretch>
            <a:fillRect/>
          </a:stretch>
        </p:blipFill>
        <p:spPr>
          <a:xfrm>
            <a:off x="494078" y="4040298"/>
            <a:ext cx="967148" cy="766303"/>
          </a:xfrm>
          <a:prstGeom prst="rect">
            <a:avLst/>
          </a:prstGeom>
          <a:noFill/>
          <a:ln>
            <a:noFill/>
          </a:ln>
        </p:spPr>
      </p:pic>
      <p:pic>
        <p:nvPicPr>
          <p:cNvPr id="238" name="Google Shape;238;p29"/>
          <p:cNvPicPr preferRelativeResize="0"/>
          <p:nvPr/>
        </p:nvPicPr>
        <p:blipFill>
          <a:blip r:embed="rId7">
            <a:alphaModFix/>
          </a:blip>
          <a:stretch>
            <a:fillRect/>
          </a:stretch>
        </p:blipFill>
        <p:spPr>
          <a:xfrm>
            <a:off x="8286763" y="319588"/>
            <a:ext cx="400050" cy="409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42"/>
        <p:cNvGrpSpPr/>
        <p:nvPr/>
      </p:nvGrpSpPr>
      <p:grpSpPr>
        <a:xfrm>
          <a:off x="0" y="0"/>
          <a:ext cx="0" cy="0"/>
          <a:chOff x="0" y="0"/>
          <a:chExt cx="0" cy="0"/>
        </a:xfrm>
      </p:grpSpPr>
      <p:sp>
        <p:nvSpPr>
          <p:cNvPr id="243" name="Google Shape;243;p30"/>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Imagine that you needed to send a message from the UK to Australia but </a:t>
            </a:r>
            <a:r>
              <a:rPr lang="en-GB" b="1"/>
              <a:t>no computer networks exist</a:t>
            </a:r>
            <a:r>
              <a:rPr lang="en-GB"/>
              <a:t>. </a:t>
            </a:r>
            <a:endParaRPr/>
          </a:p>
          <a:p>
            <a:pPr marL="457200" lvl="0" indent="-342900" algn="l" rtl="0">
              <a:spcBef>
                <a:spcPts val="1600"/>
              </a:spcBef>
              <a:spcAft>
                <a:spcPts val="0"/>
              </a:spcAft>
              <a:buSzPts val="1800"/>
              <a:buChar char="●"/>
            </a:pPr>
            <a:r>
              <a:rPr lang="en-GB"/>
              <a:t>What methods would you use?</a:t>
            </a:r>
            <a:endParaRPr/>
          </a:p>
          <a:p>
            <a:pPr marL="457200" lvl="0" indent="-342900" algn="l" rtl="0">
              <a:spcBef>
                <a:spcPts val="0"/>
              </a:spcBef>
              <a:spcAft>
                <a:spcPts val="0"/>
              </a:spcAft>
              <a:buSzPts val="1800"/>
              <a:buChar char="●"/>
            </a:pPr>
            <a:r>
              <a:rPr lang="en-GB"/>
              <a:t>What information would you need?</a:t>
            </a:r>
            <a:endParaRPr/>
          </a:p>
          <a:p>
            <a:pPr marL="457200" lvl="0" indent="-342900" algn="l" rtl="0">
              <a:spcBef>
                <a:spcPts val="0"/>
              </a:spcBef>
              <a:spcAft>
                <a:spcPts val="0"/>
              </a:spcAft>
              <a:buSzPts val="1800"/>
              <a:buChar char="●"/>
            </a:pPr>
            <a:r>
              <a:rPr lang="en-GB"/>
              <a:t>Would anyone be involved in relaying the message?</a:t>
            </a:r>
            <a:endParaRPr/>
          </a:p>
          <a:p>
            <a:pPr marL="0" lvl="0" indent="0" algn="l" rtl="0">
              <a:spcBef>
                <a:spcPts val="1600"/>
              </a:spcBef>
              <a:spcAft>
                <a:spcPts val="0"/>
              </a:spcAft>
              <a:buNone/>
            </a:pPr>
            <a:endParaRPr/>
          </a:p>
          <a:p>
            <a:pPr marL="0" lvl="0" indent="0" algn="l" rtl="0">
              <a:spcBef>
                <a:spcPts val="1600"/>
              </a:spcBef>
              <a:spcAft>
                <a:spcPts val="0"/>
              </a:spcAft>
              <a:buNone/>
            </a:pPr>
            <a:r>
              <a:rPr lang="en-GB"/>
              <a:t>Think, pair, share</a:t>
            </a:r>
            <a:endParaRPr/>
          </a:p>
          <a:p>
            <a:pPr marL="0" lvl="0" indent="0" algn="l" rtl="0">
              <a:spcBef>
                <a:spcPts val="1600"/>
              </a:spcBef>
              <a:spcAft>
                <a:spcPts val="1600"/>
              </a:spcAft>
              <a:buNone/>
            </a:pPr>
            <a:endParaRPr/>
          </a:p>
        </p:txBody>
      </p:sp>
      <p:sp>
        <p:nvSpPr>
          <p:cNvPr id="244" name="Google Shape;244;p30"/>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 message to Australia (part 1)</a:t>
            </a:r>
            <a:endParaRPr/>
          </a:p>
        </p:txBody>
      </p:sp>
      <p:sp>
        <p:nvSpPr>
          <p:cNvPr id="245" name="Google Shape;245;p3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11</a:t>
            </a:fld>
            <a:endParaRPr/>
          </a:p>
        </p:txBody>
      </p:sp>
      <p:sp>
        <p:nvSpPr>
          <p:cNvPr id="246" name="Google Shape;246;p30"/>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4</a:t>
            </a:r>
            <a:endParaRPr/>
          </a:p>
        </p:txBody>
      </p:sp>
      <p:pic>
        <p:nvPicPr>
          <p:cNvPr id="247" name="Google Shape;247;p30"/>
          <p:cNvPicPr preferRelativeResize="0"/>
          <p:nvPr/>
        </p:nvPicPr>
        <p:blipFill>
          <a:blip r:embed="rId3">
            <a:alphaModFix/>
          </a:blip>
          <a:stretch>
            <a:fillRect/>
          </a:stretch>
        </p:blipFill>
        <p:spPr>
          <a:xfrm>
            <a:off x="6834775" y="976700"/>
            <a:ext cx="1540375" cy="1540375"/>
          </a:xfrm>
          <a:prstGeom prst="rect">
            <a:avLst/>
          </a:prstGeom>
          <a:noFill/>
          <a:ln>
            <a:noFill/>
          </a:ln>
        </p:spPr>
      </p:pic>
      <p:pic>
        <p:nvPicPr>
          <p:cNvPr id="248" name="Google Shape;248;p30"/>
          <p:cNvPicPr preferRelativeResize="0"/>
          <p:nvPr/>
        </p:nvPicPr>
        <p:blipFill>
          <a:blip r:embed="rId4">
            <a:alphaModFix/>
          </a:blip>
          <a:stretch>
            <a:fillRect/>
          </a:stretch>
        </p:blipFill>
        <p:spPr>
          <a:xfrm>
            <a:off x="6323975" y="542100"/>
            <a:ext cx="2561974" cy="2561974"/>
          </a:xfrm>
          <a:prstGeom prst="rect">
            <a:avLst/>
          </a:prstGeom>
          <a:noFill/>
          <a:ln>
            <a:noFill/>
          </a:ln>
        </p:spPr>
      </p:pic>
      <p:pic>
        <p:nvPicPr>
          <p:cNvPr id="249" name="Google Shape;249;p30"/>
          <p:cNvPicPr preferRelativeResize="0"/>
          <p:nvPr/>
        </p:nvPicPr>
        <p:blipFill>
          <a:blip r:embed="rId5">
            <a:alphaModFix/>
          </a:blip>
          <a:stretch>
            <a:fillRect/>
          </a:stretch>
        </p:blipFill>
        <p:spPr>
          <a:xfrm>
            <a:off x="5285728" y="3843500"/>
            <a:ext cx="1625251" cy="812650"/>
          </a:xfrm>
          <a:prstGeom prst="rect">
            <a:avLst/>
          </a:prstGeom>
          <a:noFill/>
          <a:ln>
            <a:noFill/>
          </a:ln>
        </p:spPr>
      </p:pic>
      <p:pic>
        <p:nvPicPr>
          <p:cNvPr id="250" name="Google Shape;250;p30"/>
          <p:cNvPicPr preferRelativeResize="0"/>
          <p:nvPr/>
        </p:nvPicPr>
        <p:blipFill>
          <a:blip r:embed="rId6">
            <a:alphaModFix/>
          </a:blip>
          <a:stretch>
            <a:fillRect/>
          </a:stretch>
        </p:blipFill>
        <p:spPr>
          <a:xfrm>
            <a:off x="4116375" y="3539099"/>
            <a:ext cx="847328" cy="1318500"/>
          </a:xfrm>
          <a:prstGeom prst="rect">
            <a:avLst/>
          </a:prstGeom>
          <a:noFill/>
          <a:ln>
            <a:noFill/>
          </a:ln>
        </p:spPr>
      </p:pic>
      <p:pic>
        <p:nvPicPr>
          <p:cNvPr id="251" name="Google Shape;251;p30"/>
          <p:cNvPicPr preferRelativeResize="0"/>
          <p:nvPr/>
        </p:nvPicPr>
        <p:blipFill>
          <a:blip r:embed="rId7">
            <a:alphaModFix/>
          </a:blip>
          <a:stretch>
            <a:fillRect/>
          </a:stretch>
        </p:blipFill>
        <p:spPr>
          <a:xfrm>
            <a:off x="7233003" y="3539100"/>
            <a:ext cx="1428998" cy="1318499"/>
          </a:xfrm>
          <a:prstGeom prst="rect">
            <a:avLst/>
          </a:prstGeom>
          <a:noFill/>
          <a:ln>
            <a:noFill/>
          </a:ln>
        </p:spPr>
      </p:pic>
      <p:pic>
        <p:nvPicPr>
          <p:cNvPr id="252" name="Google Shape;252;p30"/>
          <p:cNvPicPr preferRelativeResize="0"/>
          <p:nvPr/>
        </p:nvPicPr>
        <p:blipFill>
          <a:blip r:embed="rId8">
            <a:alphaModFix/>
          </a:blip>
          <a:stretch>
            <a:fillRect/>
          </a:stretch>
        </p:blipFill>
        <p:spPr>
          <a:xfrm>
            <a:off x="2372063" y="4623225"/>
            <a:ext cx="400050" cy="409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56"/>
        <p:cNvGrpSpPr/>
        <p:nvPr/>
      </p:nvGrpSpPr>
      <p:grpSpPr>
        <a:xfrm>
          <a:off x="0" y="0"/>
          <a:ext cx="0" cy="0"/>
          <a:chOff x="0" y="0"/>
          <a:chExt cx="0" cy="0"/>
        </a:xfrm>
      </p:grpSpPr>
      <p:sp>
        <p:nvSpPr>
          <p:cNvPr id="257" name="Google Shape;257;p31"/>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Imagine that you needed to send a message from the UK to Australia and </a:t>
            </a:r>
            <a:r>
              <a:rPr lang="en-GB" b="1"/>
              <a:t>computer networks</a:t>
            </a:r>
            <a:r>
              <a:rPr lang="en-GB"/>
              <a:t> </a:t>
            </a:r>
            <a:r>
              <a:rPr lang="en-GB" b="1"/>
              <a:t>do exist</a:t>
            </a:r>
            <a:r>
              <a:rPr lang="en-GB"/>
              <a:t>. </a:t>
            </a:r>
            <a:endParaRPr/>
          </a:p>
          <a:p>
            <a:pPr marL="457200" lvl="0" indent="-342900" algn="l" rtl="0">
              <a:spcBef>
                <a:spcPts val="1600"/>
              </a:spcBef>
              <a:spcAft>
                <a:spcPts val="0"/>
              </a:spcAft>
              <a:buSzPts val="1800"/>
              <a:buChar char="●"/>
            </a:pPr>
            <a:r>
              <a:rPr lang="en-GB"/>
              <a:t>What methods would you use?</a:t>
            </a:r>
            <a:endParaRPr/>
          </a:p>
          <a:p>
            <a:pPr marL="457200" lvl="0" indent="-342900" algn="l" rtl="0">
              <a:spcBef>
                <a:spcPts val="0"/>
              </a:spcBef>
              <a:spcAft>
                <a:spcPts val="0"/>
              </a:spcAft>
              <a:buSzPts val="1800"/>
              <a:buChar char="●"/>
            </a:pPr>
            <a:r>
              <a:rPr lang="en-GB"/>
              <a:t>What information would you need?</a:t>
            </a:r>
            <a:endParaRPr/>
          </a:p>
          <a:p>
            <a:pPr marL="457200" lvl="0" indent="-342900" algn="l" rtl="0">
              <a:spcBef>
                <a:spcPts val="0"/>
              </a:spcBef>
              <a:spcAft>
                <a:spcPts val="0"/>
              </a:spcAft>
              <a:buSzPts val="1800"/>
              <a:buChar char="●"/>
            </a:pPr>
            <a:r>
              <a:rPr lang="en-GB"/>
              <a:t>Would anyone be involved in relaying the message?</a:t>
            </a:r>
            <a:endParaRPr/>
          </a:p>
          <a:p>
            <a:pPr marL="0" lvl="0" indent="0" algn="l" rtl="0">
              <a:spcBef>
                <a:spcPts val="1600"/>
              </a:spcBef>
              <a:spcAft>
                <a:spcPts val="0"/>
              </a:spcAft>
              <a:buNone/>
            </a:pPr>
            <a:endParaRPr/>
          </a:p>
          <a:p>
            <a:pPr marL="0" lvl="0" indent="0" algn="l" rtl="0">
              <a:spcBef>
                <a:spcPts val="1600"/>
              </a:spcBef>
              <a:spcAft>
                <a:spcPts val="0"/>
              </a:spcAft>
              <a:buNone/>
            </a:pPr>
            <a:r>
              <a:rPr lang="en-GB"/>
              <a:t>Think, pair, share</a:t>
            </a:r>
            <a:endParaRPr/>
          </a:p>
          <a:p>
            <a:pPr marL="0" lvl="0" indent="0" algn="l" rtl="0">
              <a:spcBef>
                <a:spcPts val="1600"/>
              </a:spcBef>
              <a:spcAft>
                <a:spcPts val="1600"/>
              </a:spcAft>
              <a:buNone/>
            </a:pPr>
            <a:endParaRPr/>
          </a:p>
        </p:txBody>
      </p:sp>
      <p:sp>
        <p:nvSpPr>
          <p:cNvPr id="258" name="Google Shape;258;p31"/>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 message to Australia (part 2)</a:t>
            </a:r>
            <a:endParaRPr/>
          </a:p>
        </p:txBody>
      </p:sp>
      <p:sp>
        <p:nvSpPr>
          <p:cNvPr id="259" name="Google Shape;259;p3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12</a:t>
            </a:fld>
            <a:endParaRPr/>
          </a:p>
        </p:txBody>
      </p:sp>
      <p:sp>
        <p:nvSpPr>
          <p:cNvPr id="260" name="Google Shape;260;p31"/>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4</a:t>
            </a:r>
            <a:endParaRPr/>
          </a:p>
        </p:txBody>
      </p:sp>
      <p:pic>
        <p:nvPicPr>
          <p:cNvPr id="261" name="Google Shape;261;p31"/>
          <p:cNvPicPr preferRelativeResize="0"/>
          <p:nvPr/>
        </p:nvPicPr>
        <p:blipFill>
          <a:blip r:embed="rId3">
            <a:alphaModFix/>
          </a:blip>
          <a:stretch>
            <a:fillRect/>
          </a:stretch>
        </p:blipFill>
        <p:spPr>
          <a:xfrm>
            <a:off x="6834775" y="976700"/>
            <a:ext cx="1540375" cy="1540375"/>
          </a:xfrm>
          <a:prstGeom prst="rect">
            <a:avLst/>
          </a:prstGeom>
          <a:noFill/>
          <a:ln>
            <a:noFill/>
          </a:ln>
        </p:spPr>
      </p:pic>
      <p:pic>
        <p:nvPicPr>
          <p:cNvPr id="262" name="Google Shape;262;p31"/>
          <p:cNvPicPr preferRelativeResize="0"/>
          <p:nvPr/>
        </p:nvPicPr>
        <p:blipFill>
          <a:blip r:embed="rId4">
            <a:alphaModFix/>
          </a:blip>
          <a:stretch>
            <a:fillRect/>
          </a:stretch>
        </p:blipFill>
        <p:spPr>
          <a:xfrm>
            <a:off x="5285728" y="3843500"/>
            <a:ext cx="1625251" cy="812650"/>
          </a:xfrm>
          <a:prstGeom prst="rect">
            <a:avLst/>
          </a:prstGeom>
          <a:noFill/>
          <a:ln>
            <a:noFill/>
          </a:ln>
        </p:spPr>
      </p:pic>
      <p:pic>
        <p:nvPicPr>
          <p:cNvPr id="263" name="Google Shape;263;p31"/>
          <p:cNvPicPr preferRelativeResize="0"/>
          <p:nvPr/>
        </p:nvPicPr>
        <p:blipFill>
          <a:blip r:embed="rId5">
            <a:alphaModFix/>
          </a:blip>
          <a:stretch>
            <a:fillRect/>
          </a:stretch>
        </p:blipFill>
        <p:spPr>
          <a:xfrm>
            <a:off x="4116375" y="3539099"/>
            <a:ext cx="847328" cy="1318500"/>
          </a:xfrm>
          <a:prstGeom prst="rect">
            <a:avLst/>
          </a:prstGeom>
          <a:noFill/>
          <a:ln>
            <a:noFill/>
          </a:ln>
        </p:spPr>
      </p:pic>
      <p:pic>
        <p:nvPicPr>
          <p:cNvPr id="264" name="Google Shape;264;p31"/>
          <p:cNvPicPr preferRelativeResize="0"/>
          <p:nvPr/>
        </p:nvPicPr>
        <p:blipFill>
          <a:blip r:embed="rId6">
            <a:alphaModFix/>
          </a:blip>
          <a:stretch>
            <a:fillRect/>
          </a:stretch>
        </p:blipFill>
        <p:spPr>
          <a:xfrm>
            <a:off x="7233003" y="3539100"/>
            <a:ext cx="1428998" cy="1318499"/>
          </a:xfrm>
          <a:prstGeom prst="rect">
            <a:avLst/>
          </a:prstGeom>
          <a:noFill/>
          <a:ln>
            <a:noFill/>
          </a:ln>
        </p:spPr>
      </p:pic>
      <p:pic>
        <p:nvPicPr>
          <p:cNvPr id="265" name="Google Shape;265;p31"/>
          <p:cNvPicPr preferRelativeResize="0"/>
          <p:nvPr/>
        </p:nvPicPr>
        <p:blipFill>
          <a:blip r:embed="rId7">
            <a:alphaModFix/>
          </a:blip>
          <a:stretch>
            <a:fillRect/>
          </a:stretch>
        </p:blipFill>
        <p:spPr>
          <a:xfrm>
            <a:off x="2344663" y="4623225"/>
            <a:ext cx="400050" cy="409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69"/>
        <p:cNvGrpSpPr/>
        <p:nvPr/>
      </p:nvGrpSpPr>
      <p:grpSpPr>
        <a:xfrm>
          <a:off x="0" y="0"/>
          <a:ext cx="0" cy="0"/>
          <a:chOff x="0" y="0"/>
          <a:chExt cx="0" cy="0"/>
        </a:xfrm>
      </p:grpSpPr>
      <p:sp>
        <p:nvSpPr>
          <p:cNvPr id="270" name="Google Shape;270;p32"/>
          <p:cNvSpPr txBox="1">
            <a:spLocks noGrp="1"/>
          </p:cNvSpPr>
          <p:nvPr>
            <p:ph type="body" idx="1"/>
          </p:nvPr>
        </p:nvSpPr>
        <p:spPr>
          <a:xfrm>
            <a:off x="310900" y="1170125"/>
            <a:ext cx="8157000" cy="177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 answer to the first scenario (no computer networks) might have been to write and post a letter.</a:t>
            </a:r>
            <a:endParaRPr/>
          </a:p>
          <a:p>
            <a:pPr marL="0" lvl="0" indent="0" algn="l" rtl="0">
              <a:spcBef>
                <a:spcPts val="1600"/>
              </a:spcBef>
              <a:spcAft>
                <a:spcPts val="0"/>
              </a:spcAft>
              <a:buNone/>
            </a:pPr>
            <a:r>
              <a:rPr lang="en-GB"/>
              <a:t>How is a letter sent from the UK to Australia? What steps are involved between putting the letter in the postbox and it arriving at the destination? </a:t>
            </a:r>
            <a:endParaRPr/>
          </a:p>
          <a:p>
            <a:pPr marL="0" lvl="0" indent="0" algn="l" rtl="0">
              <a:spcBef>
                <a:spcPts val="1600"/>
              </a:spcBef>
              <a:spcAft>
                <a:spcPts val="0"/>
              </a:spcAft>
              <a:buNone/>
            </a:pPr>
            <a:r>
              <a:rPr lang="en-GB"/>
              <a:t>(Hands up)</a:t>
            </a:r>
            <a:endParaRPr/>
          </a:p>
          <a:p>
            <a:pPr marL="0" lvl="0" indent="0" algn="l" rtl="0">
              <a:spcBef>
                <a:spcPts val="1600"/>
              </a:spcBef>
              <a:spcAft>
                <a:spcPts val="1600"/>
              </a:spcAft>
              <a:buNone/>
            </a:pPr>
            <a:endParaRPr/>
          </a:p>
        </p:txBody>
      </p:sp>
      <p:sp>
        <p:nvSpPr>
          <p:cNvPr id="271" name="Google Shape;271;p32"/>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Message transmission: letters</a:t>
            </a:r>
            <a:endParaRPr/>
          </a:p>
        </p:txBody>
      </p:sp>
      <p:sp>
        <p:nvSpPr>
          <p:cNvPr id="272" name="Google Shape;272;p3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13</a:t>
            </a:fld>
            <a:endParaRPr/>
          </a:p>
        </p:txBody>
      </p:sp>
      <p:sp>
        <p:nvSpPr>
          <p:cNvPr id="273" name="Google Shape;273;p32"/>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4</a:t>
            </a:r>
            <a:endParaRPr/>
          </a:p>
        </p:txBody>
      </p:sp>
      <p:pic>
        <p:nvPicPr>
          <p:cNvPr id="274" name="Google Shape;274;p32"/>
          <p:cNvPicPr preferRelativeResize="0"/>
          <p:nvPr/>
        </p:nvPicPr>
        <p:blipFill>
          <a:blip r:embed="rId3">
            <a:alphaModFix/>
          </a:blip>
          <a:stretch>
            <a:fillRect/>
          </a:stretch>
        </p:blipFill>
        <p:spPr>
          <a:xfrm>
            <a:off x="5285728" y="3843500"/>
            <a:ext cx="1625251" cy="812650"/>
          </a:xfrm>
          <a:prstGeom prst="rect">
            <a:avLst/>
          </a:prstGeom>
          <a:noFill/>
          <a:ln>
            <a:noFill/>
          </a:ln>
        </p:spPr>
      </p:pic>
      <p:pic>
        <p:nvPicPr>
          <p:cNvPr id="275" name="Google Shape;275;p32"/>
          <p:cNvPicPr preferRelativeResize="0"/>
          <p:nvPr/>
        </p:nvPicPr>
        <p:blipFill>
          <a:blip r:embed="rId4">
            <a:alphaModFix/>
          </a:blip>
          <a:stretch>
            <a:fillRect/>
          </a:stretch>
        </p:blipFill>
        <p:spPr>
          <a:xfrm>
            <a:off x="4116375" y="3539099"/>
            <a:ext cx="847328" cy="1318500"/>
          </a:xfrm>
          <a:prstGeom prst="rect">
            <a:avLst/>
          </a:prstGeom>
          <a:noFill/>
          <a:ln>
            <a:noFill/>
          </a:ln>
        </p:spPr>
      </p:pic>
      <p:pic>
        <p:nvPicPr>
          <p:cNvPr id="276" name="Google Shape;276;p32"/>
          <p:cNvPicPr preferRelativeResize="0"/>
          <p:nvPr/>
        </p:nvPicPr>
        <p:blipFill>
          <a:blip r:embed="rId5">
            <a:alphaModFix/>
          </a:blip>
          <a:stretch>
            <a:fillRect/>
          </a:stretch>
        </p:blipFill>
        <p:spPr>
          <a:xfrm>
            <a:off x="7233003" y="3539100"/>
            <a:ext cx="1428998" cy="1318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0"/>
        <p:cNvGrpSpPr/>
        <p:nvPr/>
      </p:nvGrpSpPr>
      <p:grpSpPr>
        <a:xfrm>
          <a:off x="0" y="0"/>
          <a:ext cx="0" cy="0"/>
          <a:chOff x="0" y="0"/>
          <a:chExt cx="0" cy="0"/>
        </a:xfrm>
      </p:grpSpPr>
      <p:sp>
        <p:nvSpPr>
          <p:cNvPr id="281" name="Google Shape;281;p33"/>
          <p:cNvSpPr txBox="1">
            <a:spLocks noGrp="1"/>
          </p:cNvSpPr>
          <p:nvPr>
            <p:ph type="body" idx="1"/>
          </p:nvPr>
        </p:nvSpPr>
        <p:spPr>
          <a:xfrm>
            <a:off x="310900" y="1170125"/>
            <a:ext cx="8593200" cy="269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Just as a letter does not go directly from the sender to the recipient, the email does </a:t>
            </a:r>
            <a:r>
              <a:rPr lang="en-GB" b="1"/>
              <a:t>not</a:t>
            </a:r>
            <a:r>
              <a:rPr lang="en-GB"/>
              <a:t> travel from a sender’s machine through a cable or “into the cloud” directly to the recipient’s machine.</a:t>
            </a:r>
            <a:endParaRPr/>
          </a:p>
          <a:p>
            <a:pPr marL="0" lvl="0" indent="0" algn="l" rtl="0">
              <a:spcBef>
                <a:spcPts val="1600"/>
              </a:spcBef>
              <a:spcAft>
                <a:spcPts val="0"/>
              </a:spcAft>
              <a:buNone/>
            </a:pPr>
            <a:r>
              <a:rPr lang="en-GB"/>
              <a:t>The message is passed on to many mail servers along the way, who help get the message to its destination.</a:t>
            </a:r>
            <a:endParaRPr/>
          </a:p>
          <a:p>
            <a:pPr marL="0" lvl="0" indent="0" algn="l" rtl="0">
              <a:spcBef>
                <a:spcPts val="1600"/>
              </a:spcBef>
              <a:spcAft>
                <a:spcPts val="1600"/>
              </a:spcAft>
              <a:buNone/>
            </a:pPr>
            <a:endParaRPr/>
          </a:p>
        </p:txBody>
      </p:sp>
      <p:sp>
        <p:nvSpPr>
          <p:cNvPr id="282" name="Google Shape;282;p33"/>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Message transmission: email</a:t>
            </a:r>
            <a:endParaRPr/>
          </a:p>
        </p:txBody>
      </p:sp>
      <p:sp>
        <p:nvSpPr>
          <p:cNvPr id="283" name="Google Shape;283;p3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14</a:t>
            </a:fld>
            <a:endParaRPr/>
          </a:p>
        </p:txBody>
      </p:sp>
      <p:sp>
        <p:nvSpPr>
          <p:cNvPr id="284" name="Google Shape;284;p33"/>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4</a:t>
            </a:r>
            <a:endParaRPr/>
          </a:p>
        </p:txBody>
      </p:sp>
      <p:pic>
        <p:nvPicPr>
          <p:cNvPr id="285" name="Google Shape;285;p33"/>
          <p:cNvPicPr preferRelativeResize="0"/>
          <p:nvPr/>
        </p:nvPicPr>
        <p:blipFill>
          <a:blip r:embed="rId3">
            <a:alphaModFix/>
          </a:blip>
          <a:stretch>
            <a:fillRect/>
          </a:stretch>
        </p:blipFill>
        <p:spPr>
          <a:xfrm rot="-1139955">
            <a:off x="1144852" y="3542000"/>
            <a:ext cx="787176" cy="393600"/>
          </a:xfrm>
          <a:prstGeom prst="rect">
            <a:avLst/>
          </a:prstGeom>
          <a:noFill/>
          <a:ln>
            <a:noFill/>
          </a:ln>
        </p:spPr>
      </p:pic>
      <p:pic>
        <p:nvPicPr>
          <p:cNvPr id="286" name="Google Shape;286;p33"/>
          <p:cNvPicPr preferRelativeResize="0"/>
          <p:nvPr/>
        </p:nvPicPr>
        <p:blipFill>
          <a:blip r:embed="rId4">
            <a:alphaModFix/>
          </a:blip>
          <a:stretch>
            <a:fillRect/>
          </a:stretch>
        </p:blipFill>
        <p:spPr>
          <a:xfrm>
            <a:off x="254900" y="3590574"/>
            <a:ext cx="847328" cy="1318500"/>
          </a:xfrm>
          <a:prstGeom prst="rect">
            <a:avLst/>
          </a:prstGeom>
          <a:noFill/>
          <a:ln>
            <a:noFill/>
          </a:ln>
        </p:spPr>
      </p:pic>
      <p:pic>
        <p:nvPicPr>
          <p:cNvPr id="287" name="Google Shape;287;p33"/>
          <p:cNvPicPr preferRelativeResize="0"/>
          <p:nvPr/>
        </p:nvPicPr>
        <p:blipFill>
          <a:blip r:embed="rId5">
            <a:alphaModFix/>
          </a:blip>
          <a:stretch>
            <a:fillRect/>
          </a:stretch>
        </p:blipFill>
        <p:spPr>
          <a:xfrm>
            <a:off x="7233003" y="3539100"/>
            <a:ext cx="1428998" cy="1318499"/>
          </a:xfrm>
          <a:prstGeom prst="rect">
            <a:avLst/>
          </a:prstGeom>
          <a:noFill/>
          <a:ln>
            <a:noFill/>
          </a:ln>
        </p:spPr>
      </p:pic>
      <p:pic>
        <p:nvPicPr>
          <p:cNvPr id="288" name="Google Shape;288;p33"/>
          <p:cNvPicPr preferRelativeResize="0"/>
          <p:nvPr/>
        </p:nvPicPr>
        <p:blipFill>
          <a:blip r:embed="rId6">
            <a:alphaModFix/>
          </a:blip>
          <a:stretch>
            <a:fillRect/>
          </a:stretch>
        </p:blipFill>
        <p:spPr>
          <a:xfrm>
            <a:off x="2365852" y="3281415"/>
            <a:ext cx="548700" cy="771610"/>
          </a:xfrm>
          <a:prstGeom prst="rect">
            <a:avLst/>
          </a:prstGeom>
          <a:noFill/>
          <a:ln>
            <a:noFill/>
          </a:ln>
        </p:spPr>
      </p:pic>
      <p:pic>
        <p:nvPicPr>
          <p:cNvPr id="289" name="Google Shape;289;p33"/>
          <p:cNvPicPr preferRelativeResize="0"/>
          <p:nvPr/>
        </p:nvPicPr>
        <p:blipFill>
          <a:blip r:embed="rId6">
            <a:alphaModFix/>
          </a:blip>
          <a:stretch>
            <a:fillRect/>
          </a:stretch>
        </p:blipFill>
        <p:spPr>
          <a:xfrm>
            <a:off x="3475902" y="4278140"/>
            <a:ext cx="548700" cy="771610"/>
          </a:xfrm>
          <a:prstGeom prst="rect">
            <a:avLst/>
          </a:prstGeom>
          <a:noFill/>
          <a:ln>
            <a:noFill/>
          </a:ln>
        </p:spPr>
      </p:pic>
      <p:pic>
        <p:nvPicPr>
          <p:cNvPr id="290" name="Google Shape;290;p33"/>
          <p:cNvPicPr preferRelativeResize="0"/>
          <p:nvPr/>
        </p:nvPicPr>
        <p:blipFill>
          <a:blip r:embed="rId6">
            <a:alphaModFix/>
          </a:blip>
          <a:stretch>
            <a:fillRect/>
          </a:stretch>
        </p:blipFill>
        <p:spPr>
          <a:xfrm>
            <a:off x="4724977" y="3281415"/>
            <a:ext cx="548700" cy="771610"/>
          </a:xfrm>
          <a:prstGeom prst="rect">
            <a:avLst/>
          </a:prstGeom>
          <a:noFill/>
          <a:ln>
            <a:noFill/>
          </a:ln>
        </p:spPr>
      </p:pic>
      <p:pic>
        <p:nvPicPr>
          <p:cNvPr id="291" name="Google Shape;291;p33"/>
          <p:cNvPicPr preferRelativeResize="0"/>
          <p:nvPr/>
        </p:nvPicPr>
        <p:blipFill>
          <a:blip r:embed="rId6">
            <a:alphaModFix/>
          </a:blip>
          <a:stretch>
            <a:fillRect/>
          </a:stretch>
        </p:blipFill>
        <p:spPr>
          <a:xfrm>
            <a:off x="5912252" y="4137465"/>
            <a:ext cx="548700" cy="771610"/>
          </a:xfrm>
          <a:prstGeom prst="rect">
            <a:avLst/>
          </a:prstGeom>
          <a:noFill/>
          <a:ln>
            <a:noFill/>
          </a:ln>
        </p:spPr>
      </p:pic>
      <p:cxnSp>
        <p:nvCxnSpPr>
          <p:cNvPr id="292" name="Google Shape;292;p33"/>
          <p:cNvCxnSpPr>
            <a:endCxn id="288" idx="1"/>
          </p:cNvCxnSpPr>
          <p:nvPr/>
        </p:nvCxnSpPr>
        <p:spPr>
          <a:xfrm rot="10800000" flipH="1">
            <a:off x="1096552" y="3667220"/>
            <a:ext cx="1269300" cy="611400"/>
          </a:xfrm>
          <a:prstGeom prst="straightConnector1">
            <a:avLst/>
          </a:prstGeom>
          <a:noFill/>
          <a:ln w="9525" cap="flat" cmpd="sng">
            <a:solidFill>
              <a:srgbClr val="595959"/>
            </a:solidFill>
            <a:prstDash val="solid"/>
            <a:round/>
            <a:headEnd type="none" w="med" len="med"/>
            <a:tailEnd type="triangle" w="med" len="med"/>
          </a:ln>
        </p:spPr>
      </p:cxnSp>
      <p:cxnSp>
        <p:nvCxnSpPr>
          <p:cNvPr id="293" name="Google Shape;293;p33"/>
          <p:cNvCxnSpPr>
            <a:endCxn id="289" idx="1"/>
          </p:cNvCxnSpPr>
          <p:nvPr/>
        </p:nvCxnSpPr>
        <p:spPr>
          <a:xfrm>
            <a:off x="2941002" y="3707245"/>
            <a:ext cx="534900" cy="956700"/>
          </a:xfrm>
          <a:prstGeom prst="straightConnector1">
            <a:avLst/>
          </a:prstGeom>
          <a:noFill/>
          <a:ln w="9525" cap="flat" cmpd="sng">
            <a:solidFill>
              <a:srgbClr val="595959"/>
            </a:solidFill>
            <a:prstDash val="solid"/>
            <a:round/>
            <a:headEnd type="none" w="med" len="med"/>
            <a:tailEnd type="triangle" w="med" len="med"/>
          </a:ln>
        </p:spPr>
      </p:cxnSp>
      <p:cxnSp>
        <p:nvCxnSpPr>
          <p:cNvPr id="294" name="Google Shape;294;p33"/>
          <p:cNvCxnSpPr>
            <a:endCxn id="290" idx="1"/>
          </p:cNvCxnSpPr>
          <p:nvPr/>
        </p:nvCxnSpPr>
        <p:spPr>
          <a:xfrm rot="10800000" flipH="1">
            <a:off x="4090177" y="3667220"/>
            <a:ext cx="634800" cy="983700"/>
          </a:xfrm>
          <a:prstGeom prst="straightConnector1">
            <a:avLst/>
          </a:prstGeom>
          <a:noFill/>
          <a:ln w="9525" cap="flat" cmpd="sng">
            <a:solidFill>
              <a:srgbClr val="595959"/>
            </a:solidFill>
            <a:prstDash val="solid"/>
            <a:round/>
            <a:headEnd type="none" w="med" len="med"/>
            <a:tailEnd type="triangle" w="med" len="med"/>
          </a:ln>
        </p:spPr>
      </p:cxnSp>
      <p:cxnSp>
        <p:nvCxnSpPr>
          <p:cNvPr id="295" name="Google Shape;295;p33"/>
          <p:cNvCxnSpPr>
            <a:endCxn id="291" idx="1"/>
          </p:cNvCxnSpPr>
          <p:nvPr/>
        </p:nvCxnSpPr>
        <p:spPr>
          <a:xfrm>
            <a:off x="5329952" y="3764570"/>
            <a:ext cx="582300" cy="758700"/>
          </a:xfrm>
          <a:prstGeom prst="straightConnector1">
            <a:avLst/>
          </a:prstGeom>
          <a:noFill/>
          <a:ln w="9525" cap="flat" cmpd="sng">
            <a:solidFill>
              <a:srgbClr val="595959"/>
            </a:solidFill>
            <a:prstDash val="solid"/>
            <a:round/>
            <a:headEnd type="none" w="med" len="med"/>
            <a:tailEnd type="triangle" w="med" len="med"/>
          </a:ln>
        </p:spPr>
      </p:cxnSp>
      <p:cxnSp>
        <p:nvCxnSpPr>
          <p:cNvPr id="296" name="Google Shape;296;p33"/>
          <p:cNvCxnSpPr>
            <a:stCxn id="291" idx="3"/>
            <a:endCxn id="287" idx="1"/>
          </p:cNvCxnSpPr>
          <p:nvPr/>
        </p:nvCxnSpPr>
        <p:spPr>
          <a:xfrm rot="10800000" flipH="1">
            <a:off x="6460952" y="4198370"/>
            <a:ext cx="772200" cy="324900"/>
          </a:xfrm>
          <a:prstGeom prst="straightConnector1">
            <a:avLst/>
          </a:prstGeom>
          <a:noFill/>
          <a:ln w="9525" cap="flat" cmpd="sng">
            <a:solidFill>
              <a:srgbClr val="595959"/>
            </a:solidFill>
            <a:prstDash val="solid"/>
            <a:round/>
            <a:headEnd type="none" w="med" len="med"/>
            <a:tailEnd type="triangle" w="med" len="med"/>
          </a:ln>
        </p:spPr>
      </p:cxnSp>
      <p:pic>
        <p:nvPicPr>
          <p:cNvPr id="297" name="Google Shape;297;p33"/>
          <p:cNvPicPr preferRelativeResize="0"/>
          <p:nvPr/>
        </p:nvPicPr>
        <p:blipFill>
          <a:blip r:embed="rId3">
            <a:alphaModFix/>
          </a:blip>
          <a:stretch>
            <a:fillRect/>
          </a:stretch>
        </p:blipFill>
        <p:spPr>
          <a:xfrm rot="3733020">
            <a:off x="2956378" y="3694400"/>
            <a:ext cx="787176" cy="393599"/>
          </a:xfrm>
          <a:prstGeom prst="rect">
            <a:avLst/>
          </a:prstGeom>
          <a:noFill/>
          <a:ln>
            <a:noFill/>
          </a:ln>
        </p:spPr>
      </p:pic>
      <p:pic>
        <p:nvPicPr>
          <p:cNvPr id="298" name="Google Shape;298;p33"/>
          <p:cNvPicPr preferRelativeResize="0"/>
          <p:nvPr/>
        </p:nvPicPr>
        <p:blipFill>
          <a:blip r:embed="rId3">
            <a:alphaModFix/>
          </a:blip>
          <a:stretch>
            <a:fillRect/>
          </a:stretch>
        </p:blipFill>
        <p:spPr>
          <a:xfrm rot="-3415163">
            <a:off x="4143428" y="4238550"/>
            <a:ext cx="787176" cy="393600"/>
          </a:xfrm>
          <a:prstGeom prst="rect">
            <a:avLst/>
          </a:prstGeom>
          <a:noFill/>
          <a:ln>
            <a:noFill/>
          </a:ln>
        </p:spPr>
      </p:pic>
      <p:pic>
        <p:nvPicPr>
          <p:cNvPr id="299" name="Google Shape;299;p33"/>
          <p:cNvPicPr preferRelativeResize="0"/>
          <p:nvPr/>
        </p:nvPicPr>
        <p:blipFill>
          <a:blip r:embed="rId3">
            <a:alphaModFix/>
          </a:blip>
          <a:stretch>
            <a:fillRect/>
          </a:stretch>
        </p:blipFill>
        <p:spPr>
          <a:xfrm rot="3181878">
            <a:off x="5305677" y="3627450"/>
            <a:ext cx="787175" cy="393600"/>
          </a:xfrm>
          <a:prstGeom prst="rect">
            <a:avLst/>
          </a:prstGeom>
          <a:noFill/>
          <a:ln>
            <a:noFill/>
          </a:ln>
        </p:spPr>
      </p:pic>
      <p:pic>
        <p:nvPicPr>
          <p:cNvPr id="300" name="Google Shape;300;p33"/>
          <p:cNvPicPr preferRelativeResize="0"/>
          <p:nvPr/>
        </p:nvPicPr>
        <p:blipFill>
          <a:blip r:embed="rId3">
            <a:alphaModFix/>
          </a:blip>
          <a:stretch>
            <a:fillRect/>
          </a:stretch>
        </p:blipFill>
        <p:spPr>
          <a:xfrm rot="-1489293">
            <a:off x="6483652" y="3784200"/>
            <a:ext cx="787176" cy="393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0">
          <a:extLst>
            <a:ext uri="{FF2B5EF4-FFF2-40B4-BE49-F238E27FC236}">
              <a16:creationId xmlns:a16="http://schemas.microsoft.com/office/drawing/2014/main" id="{034B75D3-AEF9-D167-69F7-1F7CB6B0BD7D}"/>
            </a:ext>
          </a:extLst>
        </p:cNvPr>
        <p:cNvGrpSpPr/>
        <p:nvPr/>
      </p:nvGrpSpPr>
      <p:grpSpPr>
        <a:xfrm>
          <a:off x="0" y="0"/>
          <a:ext cx="0" cy="0"/>
          <a:chOff x="0" y="0"/>
          <a:chExt cx="0" cy="0"/>
        </a:xfrm>
      </p:grpSpPr>
      <p:sp>
        <p:nvSpPr>
          <p:cNvPr id="281" name="Google Shape;281;p33">
            <a:extLst>
              <a:ext uri="{FF2B5EF4-FFF2-40B4-BE49-F238E27FC236}">
                <a16:creationId xmlns:a16="http://schemas.microsoft.com/office/drawing/2014/main" id="{8AC841F2-2CE6-5133-D782-9AFF0E89B4C5}"/>
              </a:ext>
            </a:extLst>
          </p:cNvPr>
          <p:cNvSpPr txBox="1">
            <a:spLocks noGrp="1"/>
          </p:cNvSpPr>
          <p:nvPr>
            <p:ph type="body" idx="1"/>
          </p:nvPr>
        </p:nvSpPr>
        <p:spPr>
          <a:xfrm>
            <a:off x="310900" y="1170125"/>
            <a:ext cx="8593200" cy="2691000"/>
          </a:xfrm>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endParaRPr dirty="0"/>
          </a:p>
        </p:txBody>
      </p:sp>
      <p:sp>
        <p:nvSpPr>
          <p:cNvPr id="282" name="Google Shape;282;p33">
            <a:extLst>
              <a:ext uri="{FF2B5EF4-FFF2-40B4-BE49-F238E27FC236}">
                <a16:creationId xmlns:a16="http://schemas.microsoft.com/office/drawing/2014/main" id="{230A8DD6-BADD-0FB4-2AF6-1B9028F25FCF}"/>
              </a:ext>
            </a:extLst>
          </p:cNvPr>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WAIT!!! How does the internet actually get to America and back in 1 second…..</a:t>
            </a:r>
            <a:endParaRPr dirty="0"/>
          </a:p>
        </p:txBody>
      </p:sp>
      <p:sp>
        <p:nvSpPr>
          <p:cNvPr id="283" name="Google Shape;283;p33">
            <a:extLst>
              <a:ext uri="{FF2B5EF4-FFF2-40B4-BE49-F238E27FC236}">
                <a16:creationId xmlns:a16="http://schemas.microsoft.com/office/drawing/2014/main" id="{F30BDB4F-928C-C5E1-F7F0-420880B3208B}"/>
              </a:ext>
            </a:extLst>
          </p:cNvPr>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15</a:t>
            </a:fld>
            <a:endParaRPr/>
          </a:p>
        </p:txBody>
      </p:sp>
      <p:sp>
        <p:nvSpPr>
          <p:cNvPr id="284" name="Google Shape;284;p33">
            <a:extLst>
              <a:ext uri="{FF2B5EF4-FFF2-40B4-BE49-F238E27FC236}">
                <a16:creationId xmlns:a16="http://schemas.microsoft.com/office/drawing/2014/main" id="{F252D2D6-F70B-D735-0E61-FAFA5038BFCB}"/>
              </a:ext>
            </a:extLst>
          </p:cNvPr>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dirty="0"/>
              <a:t>Activity 5</a:t>
            </a:r>
            <a:endParaRPr dirty="0"/>
          </a:p>
        </p:txBody>
      </p:sp>
      <p:pic>
        <p:nvPicPr>
          <p:cNvPr id="285" name="Google Shape;285;p33">
            <a:extLst>
              <a:ext uri="{FF2B5EF4-FFF2-40B4-BE49-F238E27FC236}">
                <a16:creationId xmlns:a16="http://schemas.microsoft.com/office/drawing/2014/main" id="{8D5B9C3A-72A1-019F-6325-0F6227BBB515}"/>
              </a:ext>
            </a:extLst>
          </p:cNvPr>
          <p:cNvPicPr preferRelativeResize="0"/>
          <p:nvPr/>
        </p:nvPicPr>
        <p:blipFill>
          <a:blip r:embed="rId3">
            <a:alphaModFix/>
          </a:blip>
          <a:stretch>
            <a:fillRect/>
          </a:stretch>
        </p:blipFill>
        <p:spPr>
          <a:xfrm rot="-1139955">
            <a:off x="1144852" y="3542000"/>
            <a:ext cx="787176" cy="393600"/>
          </a:xfrm>
          <a:prstGeom prst="rect">
            <a:avLst/>
          </a:prstGeom>
          <a:noFill/>
          <a:ln>
            <a:noFill/>
          </a:ln>
        </p:spPr>
      </p:pic>
      <p:pic>
        <p:nvPicPr>
          <p:cNvPr id="286" name="Google Shape;286;p33">
            <a:extLst>
              <a:ext uri="{FF2B5EF4-FFF2-40B4-BE49-F238E27FC236}">
                <a16:creationId xmlns:a16="http://schemas.microsoft.com/office/drawing/2014/main" id="{39A65453-790F-1DCF-738E-14435FE7FFD1}"/>
              </a:ext>
            </a:extLst>
          </p:cNvPr>
          <p:cNvPicPr preferRelativeResize="0"/>
          <p:nvPr/>
        </p:nvPicPr>
        <p:blipFill>
          <a:blip r:embed="rId4">
            <a:alphaModFix/>
          </a:blip>
          <a:stretch>
            <a:fillRect/>
          </a:stretch>
        </p:blipFill>
        <p:spPr>
          <a:xfrm>
            <a:off x="254900" y="3590574"/>
            <a:ext cx="847328" cy="1318500"/>
          </a:xfrm>
          <a:prstGeom prst="rect">
            <a:avLst/>
          </a:prstGeom>
          <a:noFill/>
          <a:ln>
            <a:noFill/>
          </a:ln>
        </p:spPr>
      </p:pic>
      <p:pic>
        <p:nvPicPr>
          <p:cNvPr id="287" name="Google Shape;287;p33">
            <a:extLst>
              <a:ext uri="{FF2B5EF4-FFF2-40B4-BE49-F238E27FC236}">
                <a16:creationId xmlns:a16="http://schemas.microsoft.com/office/drawing/2014/main" id="{B28B3F88-771A-E70B-3D5E-632832BBD10E}"/>
              </a:ext>
            </a:extLst>
          </p:cNvPr>
          <p:cNvPicPr preferRelativeResize="0"/>
          <p:nvPr/>
        </p:nvPicPr>
        <p:blipFill>
          <a:blip r:embed="rId5">
            <a:alphaModFix/>
          </a:blip>
          <a:stretch>
            <a:fillRect/>
          </a:stretch>
        </p:blipFill>
        <p:spPr>
          <a:xfrm>
            <a:off x="7233003" y="3539100"/>
            <a:ext cx="1428998" cy="1318499"/>
          </a:xfrm>
          <a:prstGeom prst="rect">
            <a:avLst/>
          </a:prstGeom>
          <a:noFill/>
          <a:ln>
            <a:noFill/>
          </a:ln>
        </p:spPr>
      </p:pic>
      <p:pic>
        <p:nvPicPr>
          <p:cNvPr id="288" name="Google Shape;288;p33">
            <a:extLst>
              <a:ext uri="{FF2B5EF4-FFF2-40B4-BE49-F238E27FC236}">
                <a16:creationId xmlns:a16="http://schemas.microsoft.com/office/drawing/2014/main" id="{F4309CD0-B7B9-1D56-6E23-E7380922624E}"/>
              </a:ext>
            </a:extLst>
          </p:cNvPr>
          <p:cNvPicPr preferRelativeResize="0"/>
          <p:nvPr/>
        </p:nvPicPr>
        <p:blipFill>
          <a:blip r:embed="rId6">
            <a:alphaModFix/>
          </a:blip>
          <a:stretch>
            <a:fillRect/>
          </a:stretch>
        </p:blipFill>
        <p:spPr>
          <a:xfrm>
            <a:off x="2365852" y="3281415"/>
            <a:ext cx="548700" cy="771610"/>
          </a:xfrm>
          <a:prstGeom prst="rect">
            <a:avLst/>
          </a:prstGeom>
          <a:noFill/>
          <a:ln>
            <a:noFill/>
          </a:ln>
        </p:spPr>
      </p:pic>
      <p:pic>
        <p:nvPicPr>
          <p:cNvPr id="289" name="Google Shape;289;p33">
            <a:extLst>
              <a:ext uri="{FF2B5EF4-FFF2-40B4-BE49-F238E27FC236}">
                <a16:creationId xmlns:a16="http://schemas.microsoft.com/office/drawing/2014/main" id="{4D7EE0A7-DE6A-49F3-AACE-036B9CC9BF96}"/>
              </a:ext>
            </a:extLst>
          </p:cNvPr>
          <p:cNvPicPr preferRelativeResize="0"/>
          <p:nvPr/>
        </p:nvPicPr>
        <p:blipFill>
          <a:blip r:embed="rId6">
            <a:alphaModFix/>
          </a:blip>
          <a:stretch>
            <a:fillRect/>
          </a:stretch>
        </p:blipFill>
        <p:spPr>
          <a:xfrm>
            <a:off x="3475902" y="4278140"/>
            <a:ext cx="548700" cy="771610"/>
          </a:xfrm>
          <a:prstGeom prst="rect">
            <a:avLst/>
          </a:prstGeom>
          <a:noFill/>
          <a:ln>
            <a:noFill/>
          </a:ln>
        </p:spPr>
      </p:pic>
      <p:pic>
        <p:nvPicPr>
          <p:cNvPr id="290" name="Google Shape;290;p33">
            <a:extLst>
              <a:ext uri="{FF2B5EF4-FFF2-40B4-BE49-F238E27FC236}">
                <a16:creationId xmlns:a16="http://schemas.microsoft.com/office/drawing/2014/main" id="{E7D304EC-2641-467D-052B-81AB8CF084C4}"/>
              </a:ext>
            </a:extLst>
          </p:cNvPr>
          <p:cNvPicPr preferRelativeResize="0"/>
          <p:nvPr/>
        </p:nvPicPr>
        <p:blipFill>
          <a:blip r:embed="rId6">
            <a:alphaModFix/>
          </a:blip>
          <a:stretch>
            <a:fillRect/>
          </a:stretch>
        </p:blipFill>
        <p:spPr>
          <a:xfrm>
            <a:off x="4724977" y="3281415"/>
            <a:ext cx="548700" cy="771610"/>
          </a:xfrm>
          <a:prstGeom prst="rect">
            <a:avLst/>
          </a:prstGeom>
          <a:noFill/>
          <a:ln>
            <a:noFill/>
          </a:ln>
        </p:spPr>
      </p:pic>
      <p:pic>
        <p:nvPicPr>
          <p:cNvPr id="291" name="Google Shape;291;p33">
            <a:extLst>
              <a:ext uri="{FF2B5EF4-FFF2-40B4-BE49-F238E27FC236}">
                <a16:creationId xmlns:a16="http://schemas.microsoft.com/office/drawing/2014/main" id="{330405D4-6BE0-96C3-B89C-DAD7FA557147}"/>
              </a:ext>
            </a:extLst>
          </p:cNvPr>
          <p:cNvPicPr preferRelativeResize="0"/>
          <p:nvPr/>
        </p:nvPicPr>
        <p:blipFill>
          <a:blip r:embed="rId6">
            <a:alphaModFix/>
          </a:blip>
          <a:stretch>
            <a:fillRect/>
          </a:stretch>
        </p:blipFill>
        <p:spPr>
          <a:xfrm>
            <a:off x="5912252" y="4137465"/>
            <a:ext cx="548700" cy="771610"/>
          </a:xfrm>
          <a:prstGeom prst="rect">
            <a:avLst/>
          </a:prstGeom>
          <a:noFill/>
          <a:ln>
            <a:noFill/>
          </a:ln>
        </p:spPr>
      </p:pic>
      <p:cxnSp>
        <p:nvCxnSpPr>
          <p:cNvPr id="292" name="Google Shape;292;p33">
            <a:extLst>
              <a:ext uri="{FF2B5EF4-FFF2-40B4-BE49-F238E27FC236}">
                <a16:creationId xmlns:a16="http://schemas.microsoft.com/office/drawing/2014/main" id="{E5D6A94D-1DE4-23DC-EE0C-F2DC101E9C20}"/>
              </a:ext>
            </a:extLst>
          </p:cNvPr>
          <p:cNvCxnSpPr>
            <a:endCxn id="288" idx="1"/>
          </p:cNvCxnSpPr>
          <p:nvPr/>
        </p:nvCxnSpPr>
        <p:spPr>
          <a:xfrm rot="10800000" flipH="1">
            <a:off x="1096552" y="3667220"/>
            <a:ext cx="1269300" cy="611400"/>
          </a:xfrm>
          <a:prstGeom prst="straightConnector1">
            <a:avLst/>
          </a:prstGeom>
          <a:noFill/>
          <a:ln w="9525" cap="flat" cmpd="sng">
            <a:solidFill>
              <a:srgbClr val="595959"/>
            </a:solidFill>
            <a:prstDash val="solid"/>
            <a:round/>
            <a:headEnd type="none" w="med" len="med"/>
            <a:tailEnd type="triangle" w="med" len="med"/>
          </a:ln>
        </p:spPr>
      </p:cxnSp>
      <p:cxnSp>
        <p:nvCxnSpPr>
          <p:cNvPr id="293" name="Google Shape;293;p33">
            <a:extLst>
              <a:ext uri="{FF2B5EF4-FFF2-40B4-BE49-F238E27FC236}">
                <a16:creationId xmlns:a16="http://schemas.microsoft.com/office/drawing/2014/main" id="{8C4918A7-9722-A04E-178D-493FF331D85F}"/>
              </a:ext>
            </a:extLst>
          </p:cNvPr>
          <p:cNvCxnSpPr>
            <a:endCxn id="289" idx="1"/>
          </p:cNvCxnSpPr>
          <p:nvPr/>
        </p:nvCxnSpPr>
        <p:spPr>
          <a:xfrm>
            <a:off x="2941002" y="3707245"/>
            <a:ext cx="534900" cy="956700"/>
          </a:xfrm>
          <a:prstGeom prst="straightConnector1">
            <a:avLst/>
          </a:prstGeom>
          <a:noFill/>
          <a:ln w="9525" cap="flat" cmpd="sng">
            <a:solidFill>
              <a:srgbClr val="595959"/>
            </a:solidFill>
            <a:prstDash val="solid"/>
            <a:round/>
            <a:headEnd type="none" w="med" len="med"/>
            <a:tailEnd type="triangle" w="med" len="med"/>
          </a:ln>
        </p:spPr>
      </p:cxnSp>
      <p:cxnSp>
        <p:nvCxnSpPr>
          <p:cNvPr id="294" name="Google Shape;294;p33">
            <a:extLst>
              <a:ext uri="{FF2B5EF4-FFF2-40B4-BE49-F238E27FC236}">
                <a16:creationId xmlns:a16="http://schemas.microsoft.com/office/drawing/2014/main" id="{0F752EE7-F980-EA9B-453C-22689ED847E0}"/>
              </a:ext>
            </a:extLst>
          </p:cNvPr>
          <p:cNvCxnSpPr>
            <a:endCxn id="290" idx="1"/>
          </p:cNvCxnSpPr>
          <p:nvPr/>
        </p:nvCxnSpPr>
        <p:spPr>
          <a:xfrm rot="10800000" flipH="1">
            <a:off x="4090177" y="3667220"/>
            <a:ext cx="634800" cy="983700"/>
          </a:xfrm>
          <a:prstGeom prst="straightConnector1">
            <a:avLst/>
          </a:prstGeom>
          <a:noFill/>
          <a:ln w="9525" cap="flat" cmpd="sng">
            <a:solidFill>
              <a:srgbClr val="595959"/>
            </a:solidFill>
            <a:prstDash val="solid"/>
            <a:round/>
            <a:headEnd type="none" w="med" len="med"/>
            <a:tailEnd type="triangle" w="med" len="med"/>
          </a:ln>
        </p:spPr>
      </p:cxnSp>
      <p:cxnSp>
        <p:nvCxnSpPr>
          <p:cNvPr id="295" name="Google Shape;295;p33">
            <a:extLst>
              <a:ext uri="{FF2B5EF4-FFF2-40B4-BE49-F238E27FC236}">
                <a16:creationId xmlns:a16="http://schemas.microsoft.com/office/drawing/2014/main" id="{F8574725-9169-C120-064C-EFE3E65C7AD7}"/>
              </a:ext>
            </a:extLst>
          </p:cNvPr>
          <p:cNvCxnSpPr>
            <a:endCxn id="291" idx="1"/>
          </p:cNvCxnSpPr>
          <p:nvPr/>
        </p:nvCxnSpPr>
        <p:spPr>
          <a:xfrm>
            <a:off x="5329952" y="3764570"/>
            <a:ext cx="582300" cy="758700"/>
          </a:xfrm>
          <a:prstGeom prst="straightConnector1">
            <a:avLst/>
          </a:prstGeom>
          <a:noFill/>
          <a:ln w="9525" cap="flat" cmpd="sng">
            <a:solidFill>
              <a:srgbClr val="595959"/>
            </a:solidFill>
            <a:prstDash val="solid"/>
            <a:round/>
            <a:headEnd type="none" w="med" len="med"/>
            <a:tailEnd type="triangle" w="med" len="med"/>
          </a:ln>
        </p:spPr>
      </p:cxnSp>
      <p:cxnSp>
        <p:nvCxnSpPr>
          <p:cNvPr id="296" name="Google Shape;296;p33">
            <a:extLst>
              <a:ext uri="{FF2B5EF4-FFF2-40B4-BE49-F238E27FC236}">
                <a16:creationId xmlns:a16="http://schemas.microsoft.com/office/drawing/2014/main" id="{5797E8FA-BEA2-F7E6-D744-0BECBD88DBD4}"/>
              </a:ext>
            </a:extLst>
          </p:cNvPr>
          <p:cNvCxnSpPr>
            <a:stCxn id="291" idx="3"/>
            <a:endCxn id="287" idx="1"/>
          </p:cNvCxnSpPr>
          <p:nvPr/>
        </p:nvCxnSpPr>
        <p:spPr>
          <a:xfrm rot="10800000" flipH="1">
            <a:off x="6460952" y="4198370"/>
            <a:ext cx="772200" cy="324900"/>
          </a:xfrm>
          <a:prstGeom prst="straightConnector1">
            <a:avLst/>
          </a:prstGeom>
          <a:noFill/>
          <a:ln w="9525" cap="flat" cmpd="sng">
            <a:solidFill>
              <a:srgbClr val="595959"/>
            </a:solidFill>
            <a:prstDash val="solid"/>
            <a:round/>
            <a:headEnd type="none" w="med" len="med"/>
            <a:tailEnd type="triangle" w="med" len="med"/>
          </a:ln>
        </p:spPr>
      </p:cxnSp>
      <p:pic>
        <p:nvPicPr>
          <p:cNvPr id="297" name="Google Shape;297;p33">
            <a:extLst>
              <a:ext uri="{FF2B5EF4-FFF2-40B4-BE49-F238E27FC236}">
                <a16:creationId xmlns:a16="http://schemas.microsoft.com/office/drawing/2014/main" id="{C9D6D68F-871A-B287-4BC1-97A10F3B53CA}"/>
              </a:ext>
            </a:extLst>
          </p:cNvPr>
          <p:cNvPicPr preferRelativeResize="0"/>
          <p:nvPr/>
        </p:nvPicPr>
        <p:blipFill>
          <a:blip r:embed="rId3">
            <a:alphaModFix/>
          </a:blip>
          <a:stretch>
            <a:fillRect/>
          </a:stretch>
        </p:blipFill>
        <p:spPr>
          <a:xfrm rot="3733020">
            <a:off x="2956378" y="3694400"/>
            <a:ext cx="787176" cy="393599"/>
          </a:xfrm>
          <a:prstGeom prst="rect">
            <a:avLst/>
          </a:prstGeom>
          <a:noFill/>
          <a:ln>
            <a:noFill/>
          </a:ln>
        </p:spPr>
      </p:pic>
      <p:pic>
        <p:nvPicPr>
          <p:cNvPr id="298" name="Google Shape;298;p33">
            <a:extLst>
              <a:ext uri="{FF2B5EF4-FFF2-40B4-BE49-F238E27FC236}">
                <a16:creationId xmlns:a16="http://schemas.microsoft.com/office/drawing/2014/main" id="{C111E7F5-E7A5-2A93-09EC-6C64B30D46C4}"/>
              </a:ext>
            </a:extLst>
          </p:cNvPr>
          <p:cNvPicPr preferRelativeResize="0"/>
          <p:nvPr/>
        </p:nvPicPr>
        <p:blipFill>
          <a:blip r:embed="rId3">
            <a:alphaModFix/>
          </a:blip>
          <a:stretch>
            <a:fillRect/>
          </a:stretch>
        </p:blipFill>
        <p:spPr>
          <a:xfrm rot="-3415163">
            <a:off x="4143428" y="4238550"/>
            <a:ext cx="787176" cy="393600"/>
          </a:xfrm>
          <a:prstGeom prst="rect">
            <a:avLst/>
          </a:prstGeom>
          <a:noFill/>
          <a:ln>
            <a:noFill/>
          </a:ln>
        </p:spPr>
      </p:pic>
      <p:pic>
        <p:nvPicPr>
          <p:cNvPr id="299" name="Google Shape;299;p33">
            <a:extLst>
              <a:ext uri="{FF2B5EF4-FFF2-40B4-BE49-F238E27FC236}">
                <a16:creationId xmlns:a16="http://schemas.microsoft.com/office/drawing/2014/main" id="{E2C97DDA-FF02-BA37-8B5E-50D1AF27CCAA}"/>
              </a:ext>
            </a:extLst>
          </p:cNvPr>
          <p:cNvPicPr preferRelativeResize="0"/>
          <p:nvPr/>
        </p:nvPicPr>
        <p:blipFill>
          <a:blip r:embed="rId3">
            <a:alphaModFix/>
          </a:blip>
          <a:stretch>
            <a:fillRect/>
          </a:stretch>
        </p:blipFill>
        <p:spPr>
          <a:xfrm rot="3181878">
            <a:off x="5305677" y="3627450"/>
            <a:ext cx="787175" cy="393600"/>
          </a:xfrm>
          <a:prstGeom prst="rect">
            <a:avLst/>
          </a:prstGeom>
          <a:noFill/>
          <a:ln>
            <a:noFill/>
          </a:ln>
        </p:spPr>
      </p:pic>
      <p:pic>
        <p:nvPicPr>
          <p:cNvPr id="300" name="Google Shape;300;p33">
            <a:extLst>
              <a:ext uri="{FF2B5EF4-FFF2-40B4-BE49-F238E27FC236}">
                <a16:creationId xmlns:a16="http://schemas.microsoft.com/office/drawing/2014/main" id="{F67817FB-B20F-3848-DC75-8C70929569F3}"/>
              </a:ext>
            </a:extLst>
          </p:cNvPr>
          <p:cNvPicPr preferRelativeResize="0"/>
          <p:nvPr/>
        </p:nvPicPr>
        <p:blipFill>
          <a:blip r:embed="rId3">
            <a:alphaModFix/>
          </a:blip>
          <a:stretch>
            <a:fillRect/>
          </a:stretch>
        </p:blipFill>
        <p:spPr>
          <a:xfrm rot="-1489293">
            <a:off x="6483652" y="3784200"/>
            <a:ext cx="787176" cy="393600"/>
          </a:xfrm>
          <a:prstGeom prst="rect">
            <a:avLst/>
          </a:prstGeom>
          <a:noFill/>
          <a:ln>
            <a:noFill/>
          </a:ln>
        </p:spPr>
      </p:pic>
      <p:pic>
        <p:nvPicPr>
          <p:cNvPr id="3" name="Picture 2">
            <a:hlinkClick r:id="rId7"/>
            <a:extLst>
              <a:ext uri="{FF2B5EF4-FFF2-40B4-BE49-F238E27FC236}">
                <a16:creationId xmlns:a16="http://schemas.microsoft.com/office/drawing/2014/main" id="{3975AEDB-AC9D-632C-276E-EB79A993CE01}"/>
              </a:ext>
            </a:extLst>
          </p:cNvPr>
          <p:cNvPicPr>
            <a:picLocks noChangeAspect="1"/>
          </p:cNvPicPr>
          <p:nvPr/>
        </p:nvPicPr>
        <p:blipFill>
          <a:blip r:embed="rId8"/>
          <a:stretch>
            <a:fillRect/>
          </a:stretch>
        </p:blipFill>
        <p:spPr>
          <a:xfrm>
            <a:off x="2491934" y="1145439"/>
            <a:ext cx="3694668" cy="2091783"/>
          </a:xfrm>
          <a:prstGeom prst="rect">
            <a:avLst/>
          </a:prstGeom>
        </p:spPr>
      </p:pic>
    </p:spTree>
    <p:extLst>
      <p:ext uri="{BB962C8B-B14F-4D97-AF65-F5344CB8AC3E}">
        <p14:creationId xmlns:p14="http://schemas.microsoft.com/office/powerpoint/2010/main" val="47644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04"/>
        <p:cNvGrpSpPr/>
        <p:nvPr/>
      </p:nvGrpSpPr>
      <p:grpSpPr>
        <a:xfrm>
          <a:off x="0" y="0"/>
          <a:ext cx="0" cy="0"/>
          <a:chOff x="0" y="0"/>
          <a:chExt cx="0" cy="0"/>
        </a:xfrm>
      </p:grpSpPr>
      <p:sp>
        <p:nvSpPr>
          <p:cNvPr id="305" name="Google Shape;305;p34"/>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All methods of communication need rules in place in order to pass on the message successfully. These sets of rules are called </a:t>
            </a:r>
            <a:r>
              <a:rPr lang="en-GB" b="1"/>
              <a:t>protocols</a:t>
            </a:r>
            <a:r>
              <a:rPr lang="en-GB"/>
              <a:t>. </a:t>
            </a:r>
            <a:endParaRPr/>
          </a:p>
          <a:p>
            <a:pPr marL="0" lvl="0" indent="0" algn="l" rtl="0">
              <a:spcBef>
                <a:spcPts val="1600"/>
              </a:spcBef>
              <a:spcAft>
                <a:spcPts val="0"/>
              </a:spcAft>
              <a:buNone/>
            </a:pPr>
            <a:endParaRPr/>
          </a:p>
          <a:p>
            <a:pPr marL="0" lvl="0" indent="0" algn="l" rtl="0">
              <a:spcBef>
                <a:spcPts val="1600"/>
              </a:spcBef>
              <a:spcAft>
                <a:spcPts val="0"/>
              </a:spcAft>
              <a:buNone/>
            </a:pPr>
            <a:r>
              <a:rPr lang="en-GB"/>
              <a:t>What protocol exists for meeting someone new? </a:t>
            </a:r>
            <a:endParaRPr/>
          </a:p>
          <a:p>
            <a:pPr marL="0" lvl="0" indent="0" algn="l" rtl="0">
              <a:spcBef>
                <a:spcPts val="1600"/>
              </a:spcBef>
              <a:spcAft>
                <a:spcPts val="1600"/>
              </a:spcAft>
              <a:buNone/>
            </a:pPr>
            <a:r>
              <a:rPr lang="en-GB"/>
              <a:t>Is this the same in all countries?</a:t>
            </a:r>
            <a:endParaRPr/>
          </a:p>
        </p:txBody>
      </p:sp>
      <p:sp>
        <p:nvSpPr>
          <p:cNvPr id="306" name="Google Shape;306;p34"/>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Protocols</a:t>
            </a:r>
            <a:endParaRPr/>
          </a:p>
        </p:txBody>
      </p:sp>
      <p:sp>
        <p:nvSpPr>
          <p:cNvPr id="307" name="Google Shape;307;p3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16</a:t>
            </a:fld>
            <a:endParaRPr/>
          </a:p>
        </p:txBody>
      </p:sp>
      <p:sp>
        <p:nvSpPr>
          <p:cNvPr id="308" name="Google Shape;308;p34"/>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dirty="0"/>
              <a:t>Activity 6</a:t>
            </a:r>
            <a:endParaRPr dirty="0"/>
          </a:p>
        </p:txBody>
      </p:sp>
      <p:pic>
        <p:nvPicPr>
          <p:cNvPr id="309" name="Google Shape;309;p34"/>
          <p:cNvPicPr preferRelativeResize="0"/>
          <p:nvPr/>
        </p:nvPicPr>
        <p:blipFill>
          <a:blip r:embed="rId3">
            <a:alphaModFix/>
          </a:blip>
          <a:stretch>
            <a:fillRect/>
          </a:stretch>
        </p:blipFill>
        <p:spPr>
          <a:xfrm>
            <a:off x="5098300" y="1234811"/>
            <a:ext cx="3733802" cy="2482390"/>
          </a:xfrm>
          <a:prstGeom prst="rect">
            <a:avLst/>
          </a:prstGeom>
          <a:noFill/>
          <a:ln>
            <a:noFill/>
          </a:ln>
        </p:spPr>
      </p:pic>
      <p:pic>
        <p:nvPicPr>
          <p:cNvPr id="310" name="Google Shape;310;p34"/>
          <p:cNvPicPr preferRelativeResize="0"/>
          <p:nvPr/>
        </p:nvPicPr>
        <p:blipFill>
          <a:blip r:embed="rId4">
            <a:alphaModFix/>
          </a:blip>
          <a:stretch>
            <a:fillRect/>
          </a:stretch>
        </p:blipFill>
        <p:spPr>
          <a:xfrm>
            <a:off x="8274275" y="385413"/>
            <a:ext cx="428625" cy="428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4"/>
        <p:cNvGrpSpPr/>
        <p:nvPr/>
      </p:nvGrpSpPr>
      <p:grpSpPr>
        <a:xfrm>
          <a:off x="0" y="0"/>
          <a:ext cx="0" cy="0"/>
          <a:chOff x="0" y="0"/>
          <a:chExt cx="0" cy="0"/>
        </a:xfrm>
      </p:grpSpPr>
      <p:sp>
        <p:nvSpPr>
          <p:cNvPr id="315" name="Google Shape;315;p35"/>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UK: </a:t>
            </a:r>
            <a:endParaRPr b="1"/>
          </a:p>
          <a:p>
            <a:pPr marL="457200" lvl="0" indent="-342900" algn="l" rtl="0">
              <a:spcBef>
                <a:spcPts val="1600"/>
              </a:spcBef>
              <a:spcAft>
                <a:spcPts val="0"/>
              </a:spcAft>
              <a:buSzPts val="1800"/>
              <a:buChar char="●"/>
            </a:pPr>
            <a:r>
              <a:rPr lang="en-GB"/>
              <a:t>Smile, and say ‘Hello’</a:t>
            </a:r>
            <a:endParaRPr/>
          </a:p>
          <a:p>
            <a:pPr marL="457200" lvl="0" indent="-342900" algn="l" rtl="0">
              <a:spcBef>
                <a:spcPts val="0"/>
              </a:spcBef>
              <a:spcAft>
                <a:spcPts val="0"/>
              </a:spcAft>
              <a:buSzPts val="1800"/>
              <a:buChar char="●"/>
            </a:pPr>
            <a:r>
              <a:rPr lang="en-GB"/>
              <a:t>Shake right hands (shaking left hands is considered disrespectful in many countries)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16" name="Google Shape;316;p35"/>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Protocols</a:t>
            </a:r>
            <a:endParaRPr/>
          </a:p>
        </p:txBody>
      </p:sp>
      <p:sp>
        <p:nvSpPr>
          <p:cNvPr id="317" name="Google Shape;317;p3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17</a:t>
            </a:fld>
            <a:endParaRPr/>
          </a:p>
        </p:txBody>
      </p:sp>
      <p:sp>
        <p:nvSpPr>
          <p:cNvPr id="318" name="Google Shape;318;p35"/>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dirty="0"/>
              <a:t>Activity 6</a:t>
            </a:r>
            <a:endParaRPr dirty="0"/>
          </a:p>
        </p:txBody>
      </p:sp>
      <p:sp>
        <p:nvSpPr>
          <p:cNvPr id="319" name="Google Shape;319;p35"/>
          <p:cNvSpPr txBox="1">
            <a:spLocks noGrp="1"/>
          </p:cNvSpPr>
          <p:nvPr>
            <p:ph type="body" idx="2"/>
          </p:nvPr>
        </p:nvSpPr>
        <p:spPr>
          <a:xfrm>
            <a:off x="4736600" y="1170100"/>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Question: </a:t>
            </a:r>
            <a:endParaRPr b="1"/>
          </a:p>
          <a:p>
            <a:pPr marL="0" lvl="0" indent="0" algn="l" rtl="0">
              <a:spcBef>
                <a:spcPts val="1600"/>
              </a:spcBef>
              <a:spcAft>
                <a:spcPts val="0"/>
              </a:spcAft>
              <a:buNone/>
            </a:pPr>
            <a:r>
              <a:rPr lang="en-GB"/>
              <a:t>In which cultures do people use the below protocols to greet each other?</a:t>
            </a:r>
            <a:endParaRPr/>
          </a:p>
          <a:p>
            <a:pPr marL="457200" lvl="0" indent="-342900" algn="l" rtl="0">
              <a:spcBef>
                <a:spcPts val="1600"/>
              </a:spcBef>
              <a:spcAft>
                <a:spcPts val="0"/>
              </a:spcAft>
              <a:buSzPts val="1800"/>
              <a:buChar char="●"/>
            </a:pPr>
            <a:r>
              <a:rPr lang="en-GB"/>
              <a:t>Bowing</a:t>
            </a:r>
            <a:endParaRPr/>
          </a:p>
          <a:p>
            <a:pPr marL="457200" lvl="0" indent="-342900" algn="l" rtl="0">
              <a:spcBef>
                <a:spcPts val="0"/>
              </a:spcBef>
              <a:spcAft>
                <a:spcPts val="0"/>
              </a:spcAft>
              <a:buSzPts val="1800"/>
              <a:buChar char="●"/>
            </a:pPr>
            <a:r>
              <a:rPr lang="en-GB"/>
              <a:t>Rubbing noses</a:t>
            </a:r>
            <a:endParaRPr/>
          </a:p>
          <a:p>
            <a:pPr marL="457200" lvl="0" indent="-342900" algn="l" rtl="0">
              <a:spcBef>
                <a:spcPts val="0"/>
              </a:spcBef>
              <a:spcAft>
                <a:spcPts val="0"/>
              </a:spcAft>
              <a:buSzPts val="1800"/>
              <a:buChar char="●"/>
            </a:pPr>
            <a:r>
              <a:rPr lang="en-GB"/>
              <a:t>Sticking your tongue out</a:t>
            </a:r>
            <a:endParaRPr/>
          </a:p>
          <a:p>
            <a:pPr marL="0" lvl="0" indent="0" algn="l" rtl="0">
              <a:spcBef>
                <a:spcPts val="1600"/>
              </a:spcBef>
              <a:spcAft>
                <a:spcPts val="1600"/>
              </a:spcAft>
              <a:buNone/>
            </a:pPr>
            <a:endParaRPr/>
          </a:p>
        </p:txBody>
      </p:sp>
      <p:pic>
        <p:nvPicPr>
          <p:cNvPr id="320" name="Google Shape;320;p35" descr="Image result for clipart bowing"/>
          <p:cNvPicPr preferRelativeResize="0"/>
          <p:nvPr/>
        </p:nvPicPr>
        <p:blipFill rotWithShape="1">
          <a:blip r:embed="rId3">
            <a:alphaModFix/>
          </a:blip>
          <a:srcRect/>
          <a:stretch/>
        </p:blipFill>
        <p:spPr>
          <a:xfrm>
            <a:off x="6663837" y="3643778"/>
            <a:ext cx="2168262" cy="1370522"/>
          </a:xfrm>
          <a:prstGeom prst="rect">
            <a:avLst/>
          </a:prstGeom>
          <a:noFill/>
          <a:ln>
            <a:noFill/>
          </a:ln>
        </p:spPr>
      </p:pic>
      <p:pic>
        <p:nvPicPr>
          <p:cNvPr id="321" name="Google Shape;321;p35"/>
          <p:cNvPicPr preferRelativeResize="0"/>
          <p:nvPr/>
        </p:nvPicPr>
        <p:blipFill>
          <a:blip r:embed="rId4">
            <a:alphaModFix/>
          </a:blip>
          <a:stretch>
            <a:fillRect/>
          </a:stretch>
        </p:blipFill>
        <p:spPr>
          <a:xfrm>
            <a:off x="8281213" y="433825"/>
            <a:ext cx="400050" cy="409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25"/>
        <p:cNvGrpSpPr/>
        <p:nvPr/>
      </p:nvGrpSpPr>
      <p:grpSpPr>
        <a:xfrm>
          <a:off x="0" y="0"/>
          <a:ext cx="0" cy="0"/>
          <a:chOff x="0" y="0"/>
          <a:chExt cx="0" cy="0"/>
        </a:xfrm>
      </p:grpSpPr>
      <p:sp>
        <p:nvSpPr>
          <p:cNvPr id="326" name="Google Shape;326;p36"/>
          <p:cNvSpPr txBox="1">
            <a:spLocks noGrp="1"/>
          </p:cNvSpPr>
          <p:nvPr>
            <p:ph type="body" idx="1"/>
          </p:nvPr>
        </p:nvSpPr>
        <p:spPr>
          <a:xfrm>
            <a:off x="310900" y="1170125"/>
            <a:ext cx="45081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Question:</a:t>
            </a:r>
            <a:r>
              <a:rPr lang="en-GB"/>
              <a:t> In which cultures do people use the below protocols to greet each other?</a:t>
            </a:r>
            <a:endParaRPr/>
          </a:p>
          <a:p>
            <a:pPr marL="0" lvl="0" indent="0" algn="l" rtl="0">
              <a:spcBef>
                <a:spcPts val="1600"/>
              </a:spcBef>
              <a:spcAft>
                <a:spcPts val="0"/>
              </a:spcAft>
              <a:buNone/>
            </a:pPr>
            <a:r>
              <a:rPr lang="en-GB" b="1"/>
              <a:t>Answer: </a:t>
            </a:r>
            <a:endParaRPr b="1"/>
          </a:p>
          <a:p>
            <a:pPr marL="457200" lvl="0" indent="-342900" algn="l" rtl="0">
              <a:spcBef>
                <a:spcPts val="1600"/>
              </a:spcBef>
              <a:spcAft>
                <a:spcPts val="0"/>
              </a:spcAft>
              <a:buSzPts val="1800"/>
              <a:buChar char="●"/>
            </a:pPr>
            <a:r>
              <a:rPr lang="en-GB"/>
              <a:t>Bowing: </a:t>
            </a:r>
            <a:r>
              <a:rPr lang="en-GB" b="1"/>
              <a:t>Japan</a:t>
            </a:r>
            <a:endParaRPr b="1"/>
          </a:p>
          <a:p>
            <a:pPr marL="457200" lvl="0" indent="-342900" algn="l" rtl="0">
              <a:spcBef>
                <a:spcPts val="0"/>
              </a:spcBef>
              <a:spcAft>
                <a:spcPts val="0"/>
              </a:spcAft>
              <a:buSzPts val="1800"/>
              <a:buChar char="●"/>
            </a:pPr>
            <a:r>
              <a:rPr lang="en-GB"/>
              <a:t>Rubbing noses: </a:t>
            </a:r>
            <a:r>
              <a:rPr lang="en-GB" b="1"/>
              <a:t>Inuit</a:t>
            </a:r>
            <a:endParaRPr b="1"/>
          </a:p>
          <a:p>
            <a:pPr marL="457200" lvl="0" indent="-342900" algn="l" rtl="0">
              <a:spcBef>
                <a:spcPts val="0"/>
              </a:spcBef>
              <a:spcAft>
                <a:spcPts val="0"/>
              </a:spcAft>
              <a:buSzPts val="1800"/>
              <a:buChar char="●"/>
            </a:pPr>
            <a:r>
              <a:rPr lang="en-GB"/>
              <a:t>Sticking your tongue out: </a:t>
            </a:r>
            <a:r>
              <a:rPr lang="en-GB" b="1"/>
              <a:t>Tibetan</a:t>
            </a:r>
            <a:endParaRPr b="1"/>
          </a:p>
          <a:p>
            <a:pPr marL="0" lvl="0" indent="0" algn="l" rtl="0">
              <a:spcBef>
                <a:spcPts val="1600"/>
              </a:spcBef>
              <a:spcAft>
                <a:spcPts val="0"/>
              </a:spcAft>
              <a:buNone/>
            </a:pPr>
            <a:endParaRPr b="1"/>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27" name="Google Shape;327;p36"/>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Protocols</a:t>
            </a:r>
            <a:endParaRPr/>
          </a:p>
        </p:txBody>
      </p:sp>
      <p:sp>
        <p:nvSpPr>
          <p:cNvPr id="328" name="Google Shape;328;p3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18</a:t>
            </a:fld>
            <a:endParaRPr/>
          </a:p>
        </p:txBody>
      </p:sp>
      <p:sp>
        <p:nvSpPr>
          <p:cNvPr id="329" name="Google Shape;329;p36"/>
          <p:cNvSpPr txBox="1">
            <a:spLocks noGrp="1"/>
          </p:cNvSpPr>
          <p:nvPr>
            <p:ph type="subTitle" idx="3"/>
          </p:nvPr>
        </p:nvSpPr>
        <p:spPr>
          <a:xfrm>
            <a:off x="5265295"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dirty="0"/>
              <a:t>Activity 6</a:t>
            </a:r>
            <a:endParaRPr dirty="0"/>
          </a:p>
        </p:txBody>
      </p:sp>
      <p:sp>
        <p:nvSpPr>
          <p:cNvPr id="330" name="Google Shape;330;p36"/>
          <p:cNvSpPr txBox="1">
            <a:spLocks noGrp="1"/>
          </p:cNvSpPr>
          <p:nvPr>
            <p:ph type="body" idx="2"/>
          </p:nvPr>
        </p:nvSpPr>
        <p:spPr>
          <a:xfrm>
            <a:off x="4736600" y="1170100"/>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It is important that both parties involved in communication know the rules. This is the same with computer network protocols. </a:t>
            </a:r>
            <a:endParaRPr/>
          </a:p>
          <a:p>
            <a:pPr marL="0" lvl="0" indent="0" algn="l" rtl="0">
              <a:spcBef>
                <a:spcPts val="1600"/>
              </a:spcBef>
              <a:spcAft>
                <a:spcPts val="1600"/>
              </a:spcAft>
              <a:buNone/>
            </a:pPr>
            <a:endParaRPr b="1"/>
          </a:p>
        </p:txBody>
      </p:sp>
      <p:pic>
        <p:nvPicPr>
          <p:cNvPr id="331" name="Google Shape;331;p36" descr="Image result for clipart bowing"/>
          <p:cNvPicPr preferRelativeResize="0"/>
          <p:nvPr/>
        </p:nvPicPr>
        <p:blipFill rotWithShape="1">
          <a:blip r:embed="rId3">
            <a:alphaModFix/>
          </a:blip>
          <a:srcRect/>
          <a:stretch/>
        </p:blipFill>
        <p:spPr>
          <a:xfrm>
            <a:off x="6663837" y="3643778"/>
            <a:ext cx="2168262" cy="137052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35"/>
        <p:cNvGrpSpPr/>
        <p:nvPr/>
      </p:nvGrpSpPr>
      <p:grpSpPr>
        <a:xfrm>
          <a:off x="0" y="0"/>
          <a:ext cx="0" cy="0"/>
          <a:chOff x="0" y="0"/>
          <a:chExt cx="0" cy="0"/>
        </a:xfrm>
      </p:grpSpPr>
      <p:sp>
        <p:nvSpPr>
          <p:cNvPr id="336" name="Google Shape;336;p37"/>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Climbers often attach to a rope for safety via a belay clip. </a:t>
            </a:r>
            <a:endParaRPr/>
          </a:p>
          <a:p>
            <a:pPr marL="0" lvl="0" indent="0" algn="l" rtl="0">
              <a:spcBef>
                <a:spcPts val="1600"/>
              </a:spcBef>
              <a:spcAft>
                <a:spcPts val="0"/>
              </a:spcAft>
              <a:buNone/>
            </a:pPr>
            <a:r>
              <a:rPr lang="en-GB"/>
              <a:t>The length of this rope is controlled by a person called the belayer.</a:t>
            </a:r>
            <a:endParaRPr/>
          </a:p>
          <a:p>
            <a:pPr marL="0" lvl="0" indent="0" algn="l" rtl="0">
              <a:spcBef>
                <a:spcPts val="1600"/>
              </a:spcBef>
              <a:spcAft>
                <a:spcPts val="0"/>
              </a:spcAft>
              <a:buNone/>
            </a:pPr>
            <a:r>
              <a:rPr lang="en-GB"/>
              <a:t>The belayer is responsible for the climber’s safety.</a:t>
            </a:r>
            <a:endParaRPr/>
          </a:p>
          <a:p>
            <a:pPr marL="0" lvl="0" indent="0" algn="l" rtl="0">
              <a:spcBef>
                <a:spcPts val="1600"/>
              </a:spcBef>
              <a:spcAft>
                <a:spcPts val="1600"/>
              </a:spcAft>
              <a:buNone/>
            </a:pPr>
            <a:endParaRPr/>
          </a:p>
        </p:txBody>
      </p:sp>
      <p:sp>
        <p:nvSpPr>
          <p:cNvPr id="337" name="Google Shape;337;p37"/>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Climber and belayer protocol</a:t>
            </a:r>
            <a:endParaRPr/>
          </a:p>
        </p:txBody>
      </p:sp>
      <p:sp>
        <p:nvSpPr>
          <p:cNvPr id="338" name="Google Shape;338;p3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19</a:t>
            </a:fld>
            <a:endParaRPr/>
          </a:p>
        </p:txBody>
      </p:sp>
      <p:sp>
        <p:nvSpPr>
          <p:cNvPr id="339" name="Google Shape;339;p37"/>
          <p:cNvSpPr txBox="1">
            <a:spLocks noGrp="1"/>
          </p:cNvSpPr>
          <p:nvPr>
            <p:ph type="body" idx="2"/>
          </p:nvPr>
        </p:nvSpPr>
        <p:spPr>
          <a:xfrm>
            <a:off x="4736600" y="1170100"/>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series of commands exist in order for the climber and belayer to communicate during the climb. </a:t>
            </a:r>
            <a:endParaRPr/>
          </a:p>
          <a:p>
            <a:pPr marL="0" lvl="0" indent="0" algn="l" rtl="0">
              <a:spcBef>
                <a:spcPts val="1600"/>
              </a:spcBef>
              <a:spcAft>
                <a:spcPts val="0"/>
              </a:spcAft>
              <a:buNone/>
            </a:pPr>
            <a:r>
              <a:rPr lang="en-GB"/>
              <a:t>Can you order them correctly so that the climber can ascend safely?</a:t>
            </a:r>
            <a:endParaRPr/>
          </a:p>
          <a:p>
            <a:pPr marL="0" lvl="0" indent="0" algn="l" rtl="0">
              <a:spcBef>
                <a:spcPts val="1600"/>
              </a:spcBef>
              <a:spcAft>
                <a:spcPts val="1600"/>
              </a:spcAft>
              <a:buNone/>
            </a:pPr>
            <a:endParaRPr/>
          </a:p>
        </p:txBody>
      </p:sp>
      <p:sp>
        <p:nvSpPr>
          <p:cNvPr id="340" name="Google Shape;340;p37"/>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dirty="0"/>
              <a:t>Activity 7</a:t>
            </a:r>
            <a:endParaRPr dirty="0"/>
          </a:p>
        </p:txBody>
      </p:sp>
      <p:sp>
        <p:nvSpPr>
          <p:cNvPr id="341" name="Google Shape;341;p37"/>
          <p:cNvSpPr txBox="1">
            <a:spLocks noGrp="1"/>
          </p:cNvSpPr>
          <p:nvPr>
            <p:ph type="body" idx="2"/>
          </p:nvPr>
        </p:nvSpPr>
        <p:spPr>
          <a:xfrm>
            <a:off x="4920500" y="3773100"/>
            <a:ext cx="3238200" cy="915000"/>
          </a:xfrm>
          <a:prstGeom prst="rect">
            <a:avLst/>
          </a:prstGeom>
          <a:solidFill>
            <a:srgbClr val="494985"/>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600">
                <a:solidFill>
                  <a:srgbClr val="FFFFFF"/>
                </a:solidFill>
              </a:rPr>
              <a:t>Belay: To fix a rope around an object to secure it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10D2E0-C959-4F0D-B9F7-93DF4664EF42}"/>
              </a:ext>
            </a:extLst>
          </p:cNvPr>
          <p:cNvSpPr>
            <a:spLocks noGrp="1"/>
          </p:cNvSpPr>
          <p:nvPr>
            <p:ph type="body" idx="1"/>
          </p:nvPr>
        </p:nvSpPr>
        <p:spPr>
          <a:xfrm>
            <a:off x="310900" y="1266100"/>
            <a:ext cx="3226779" cy="1920995"/>
          </a:xfrm>
        </p:spPr>
        <p:txBody>
          <a:bodyPr/>
          <a:lstStyle/>
          <a:p>
            <a:pPr>
              <a:buFont typeface="+mj-lt"/>
              <a:buAutoNum type="arabicPeriod"/>
            </a:pPr>
            <a:r>
              <a:rPr lang="en-GB" dirty="0"/>
              <a:t>Watch the video as a class and then read through the webpage</a:t>
            </a:r>
          </a:p>
          <a:p>
            <a:pPr>
              <a:buFont typeface="+mj-lt"/>
              <a:buAutoNum type="arabicPeriod"/>
            </a:pPr>
            <a:endParaRPr lang="en-GB" dirty="0"/>
          </a:p>
          <a:p>
            <a:pPr>
              <a:buFont typeface="+mj-lt"/>
              <a:buAutoNum type="arabicPeriod"/>
            </a:pPr>
            <a:endParaRPr lang="en-GB" dirty="0"/>
          </a:p>
          <a:p>
            <a:endParaRPr lang="en-GB" dirty="0"/>
          </a:p>
        </p:txBody>
      </p:sp>
      <p:sp>
        <p:nvSpPr>
          <p:cNvPr id="3" name="Title 2">
            <a:extLst>
              <a:ext uri="{FF2B5EF4-FFF2-40B4-BE49-F238E27FC236}">
                <a16:creationId xmlns:a16="http://schemas.microsoft.com/office/drawing/2014/main" id="{0FFB5353-1348-45C0-9C05-2D74A9838097}"/>
              </a:ext>
            </a:extLst>
          </p:cNvPr>
          <p:cNvSpPr>
            <a:spLocks noGrp="1"/>
          </p:cNvSpPr>
          <p:nvPr>
            <p:ph type="title"/>
          </p:nvPr>
        </p:nvSpPr>
        <p:spPr/>
        <p:txBody>
          <a:bodyPr/>
          <a:lstStyle/>
          <a:p>
            <a:r>
              <a:rPr lang="en-GB" dirty="0"/>
              <a:t>STARTER ACTIVITY – </a:t>
            </a:r>
            <a:r>
              <a:rPr lang="en-GB" sz="2400" b="1" dirty="0"/>
              <a:t>What is the Internet?</a:t>
            </a:r>
            <a:br>
              <a:rPr lang="en-GB" sz="2400" b="1" dirty="0"/>
            </a:br>
            <a:endParaRPr lang="en-GB" dirty="0"/>
          </a:p>
        </p:txBody>
      </p:sp>
      <p:sp>
        <p:nvSpPr>
          <p:cNvPr id="4" name="Slide Number Placeholder 3">
            <a:extLst>
              <a:ext uri="{FF2B5EF4-FFF2-40B4-BE49-F238E27FC236}">
                <a16:creationId xmlns:a16="http://schemas.microsoft.com/office/drawing/2014/main" id="{45E3610E-0820-47EC-83B6-FE4C533F6A0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2</a:t>
            </a:fld>
            <a:endParaRPr lang="en-GB"/>
          </a:p>
        </p:txBody>
      </p:sp>
      <p:sp>
        <p:nvSpPr>
          <p:cNvPr id="5" name="Subtitle 4">
            <a:extLst>
              <a:ext uri="{FF2B5EF4-FFF2-40B4-BE49-F238E27FC236}">
                <a16:creationId xmlns:a16="http://schemas.microsoft.com/office/drawing/2014/main" id="{2E239A1D-0365-41F9-AEC6-47B21169492B}"/>
              </a:ext>
            </a:extLst>
          </p:cNvPr>
          <p:cNvSpPr>
            <a:spLocks noGrp="1"/>
          </p:cNvSpPr>
          <p:nvPr>
            <p:ph type="subTitle" idx="2"/>
          </p:nvPr>
        </p:nvSpPr>
        <p:spPr/>
        <p:txBody>
          <a:bodyPr/>
          <a:lstStyle/>
          <a:p>
            <a:endParaRPr lang="en-GB"/>
          </a:p>
        </p:txBody>
      </p:sp>
      <p:pic>
        <p:nvPicPr>
          <p:cNvPr id="7" name="Picture 6">
            <a:hlinkClick r:id="rId2"/>
            <a:extLst>
              <a:ext uri="{FF2B5EF4-FFF2-40B4-BE49-F238E27FC236}">
                <a16:creationId xmlns:a16="http://schemas.microsoft.com/office/drawing/2014/main" id="{EF05E0D4-48F2-4763-8C1C-DF32FA37573C}"/>
              </a:ext>
            </a:extLst>
          </p:cNvPr>
          <p:cNvPicPr>
            <a:picLocks noChangeAspect="1"/>
          </p:cNvPicPr>
          <p:nvPr/>
        </p:nvPicPr>
        <p:blipFill>
          <a:blip r:embed="rId3"/>
          <a:stretch>
            <a:fillRect/>
          </a:stretch>
        </p:blipFill>
        <p:spPr>
          <a:xfrm>
            <a:off x="3811736" y="1266100"/>
            <a:ext cx="4799282" cy="2683808"/>
          </a:xfrm>
          <a:prstGeom prst="rect">
            <a:avLst/>
          </a:prstGeom>
        </p:spPr>
      </p:pic>
    </p:spTree>
    <p:extLst>
      <p:ext uri="{BB962C8B-B14F-4D97-AF65-F5344CB8AC3E}">
        <p14:creationId xmlns:p14="http://schemas.microsoft.com/office/powerpoint/2010/main" val="181672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45"/>
        <p:cNvGrpSpPr/>
        <p:nvPr/>
      </p:nvGrpSpPr>
      <p:grpSpPr>
        <a:xfrm>
          <a:off x="0" y="0"/>
          <a:ext cx="0" cy="0"/>
          <a:chOff x="0" y="0"/>
          <a:chExt cx="0" cy="0"/>
        </a:xfrm>
      </p:grpSpPr>
      <p:sp>
        <p:nvSpPr>
          <p:cNvPr id="346" name="Google Shape;346;p38"/>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Commands to order</a:t>
            </a:r>
            <a:endParaRPr/>
          </a:p>
        </p:txBody>
      </p:sp>
      <p:sp>
        <p:nvSpPr>
          <p:cNvPr id="347" name="Google Shape;347;p3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20</a:t>
            </a:fld>
            <a:endParaRPr/>
          </a:p>
        </p:txBody>
      </p:sp>
      <p:sp>
        <p:nvSpPr>
          <p:cNvPr id="348" name="Google Shape;348;p38"/>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dirty="0"/>
              <a:t>Activity 7</a:t>
            </a:r>
            <a:endParaRPr dirty="0"/>
          </a:p>
        </p:txBody>
      </p:sp>
      <p:graphicFrame>
        <p:nvGraphicFramePr>
          <p:cNvPr id="349" name="Google Shape;349;p38"/>
          <p:cNvGraphicFramePr/>
          <p:nvPr/>
        </p:nvGraphicFramePr>
        <p:xfrm>
          <a:off x="207000" y="1569818"/>
          <a:ext cx="8501650" cy="3003925"/>
        </p:xfrm>
        <a:graphic>
          <a:graphicData uri="http://schemas.openxmlformats.org/drawingml/2006/table">
            <a:tbl>
              <a:tblPr firstRow="1" firstCol="1" bandRow="1">
                <a:noFill/>
                <a:tableStyleId>{5DF3F9C0-B473-4EC2-ADF8-4A786C003599}</a:tableStyleId>
              </a:tblPr>
              <a:tblGrid>
                <a:gridCol w="1267875">
                  <a:extLst>
                    <a:ext uri="{9D8B030D-6E8A-4147-A177-3AD203B41FA5}">
                      <a16:colId xmlns:a16="http://schemas.microsoft.com/office/drawing/2014/main" val="20000"/>
                    </a:ext>
                  </a:extLst>
                </a:gridCol>
                <a:gridCol w="1207850">
                  <a:extLst>
                    <a:ext uri="{9D8B030D-6E8A-4147-A177-3AD203B41FA5}">
                      <a16:colId xmlns:a16="http://schemas.microsoft.com/office/drawing/2014/main" val="20001"/>
                    </a:ext>
                  </a:extLst>
                </a:gridCol>
                <a:gridCol w="6025925">
                  <a:extLst>
                    <a:ext uri="{9D8B030D-6E8A-4147-A177-3AD203B41FA5}">
                      <a16:colId xmlns:a16="http://schemas.microsoft.com/office/drawing/2014/main" val="20002"/>
                    </a:ext>
                  </a:extLst>
                </a:gridCol>
              </a:tblGrid>
              <a:tr h="202200">
                <a:tc>
                  <a:txBody>
                    <a:bodyPr/>
                    <a:lstStyle/>
                    <a:p>
                      <a:pPr marL="0" marR="0" lvl="0" indent="0" algn="l" rtl="0">
                        <a:lnSpc>
                          <a:spcPct val="115000"/>
                        </a:lnSpc>
                        <a:spcBef>
                          <a:spcPts val="0"/>
                        </a:spcBef>
                        <a:spcAft>
                          <a:spcPts val="0"/>
                        </a:spcAft>
                        <a:buNone/>
                      </a:pPr>
                      <a:r>
                        <a:rPr lang="en-GB" sz="1100" b="1" u="none" strike="noStrike" cap="none">
                          <a:solidFill>
                            <a:schemeClr val="dk1"/>
                          </a:solidFill>
                          <a:latin typeface="Quicksand"/>
                          <a:ea typeface="Quicksand"/>
                          <a:cs typeface="Quicksand"/>
                          <a:sym typeface="Quicksand"/>
                        </a:rPr>
                        <a:t>Command</a:t>
                      </a:r>
                      <a:endParaRPr sz="1100" b="1"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b="1" u="none" strike="noStrike" cap="none">
                          <a:solidFill>
                            <a:schemeClr val="dk1"/>
                          </a:solidFill>
                          <a:latin typeface="Quicksand"/>
                          <a:ea typeface="Quicksand"/>
                          <a:cs typeface="Quicksand"/>
                          <a:sym typeface="Quicksand"/>
                        </a:rPr>
                        <a:t>Person</a:t>
                      </a:r>
                      <a:endParaRPr sz="1100" b="1"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b="1" u="none" strike="noStrike" cap="none">
                          <a:solidFill>
                            <a:schemeClr val="dk1"/>
                          </a:solidFill>
                          <a:latin typeface="Quicksand"/>
                          <a:ea typeface="Quicksand"/>
                          <a:cs typeface="Quicksand"/>
                          <a:sym typeface="Quicksand"/>
                        </a:rPr>
                        <a:t>Meaning</a:t>
                      </a:r>
                      <a:endParaRPr sz="1100" b="1"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5B5BA5"/>
                      </a:solidFill>
                      <a:prstDash val="solid"/>
                      <a:round/>
                      <a:headEnd type="none" w="sm" len="sm"/>
                      <a:tailEnd type="none" w="sm" len="sm"/>
                    </a:lnB>
                  </a:tcPr>
                </a:tc>
                <a:extLst>
                  <a:ext uri="{0D108BD9-81ED-4DB2-BD59-A6C34878D82A}">
                    <a16:rowId xmlns:a16="http://schemas.microsoft.com/office/drawing/2014/main" val="10000"/>
                  </a:ext>
                </a:extLst>
              </a:tr>
              <a:tr h="418275">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Belay On</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Belayer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a:solidFill>
                            <a:srgbClr val="5B5BA5"/>
                          </a:solidFill>
                          <a:latin typeface="Quicksand"/>
                          <a:ea typeface="Quicksand"/>
                          <a:cs typeface="Quicksand"/>
                          <a:sym typeface="Quicksand"/>
                        </a:rPr>
                        <a:t>The rope is secured and slack taken up so it is tight.</a:t>
                      </a:r>
                      <a:endParaRPr sz="1100">
                        <a:solidFill>
                          <a:srgbClr val="5B5BA5"/>
                        </a:solidFill>
                        <a:latin typeface="Quicksand"/>
                        <a:ea typeface="Quicksand"/>
                        <a:cs typeface="Quicksand"/>
                        <a:sym typeface="Quicksand"/>
                      </a:endParaRPr>
                    </a:p>
                  </a:txBody>
                  <a:tcPr marL="63500" marR="63500" marT="0" marB="0">
                    <a:lnL w="12700" cap="flat" cmpd="sng">
                      <a:solidFill>
                        <a:srgbClr val="5B5BA5"/>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rgbClr val="5B5BA5"/>
                      </a:solidFill>
                      <a:prstDash val="solid"/>
                      <a:round/>
                      <a:headEnd type="none" w="sm" len="sm"/>
                      <a:tailEnd type="none" w="sm" len="sm"/>
                    </a:lnT>
                    <a:lnB w="12700" cap="flat" cmpd="sng">
                      <a:solidFill>
                        <a:srgbClr val="5B5BA5"/>
                      </a:solidFill>
                      <a:prstDash val="solid"/>
                      <a:round/>
                      <a:headEnd type="none" w="sm" len="sm"/>
                      <a:tailEnd type="none" w="sm" len="sm"/>
                    </a:lnB>
                  </a:tcPr>
                </a:tc>
                <a:extLst>
                  <a:ext uri="{0D108BD9-81ED-4DB2-BD59-A6C34878D82A}">
                    <a16:rowId xmlns:a16="http://schemas.microsoft.com/office/drawing/2014/main" val="10001"/>
                  </a:ext>
                </a:extLst>
              </a:tr>
              <a:tr h="202200">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Climbing</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a:solidFill>
                            <a:srgbClr val="5B5BA5"/>
                          </a:solidFill>
                          <a:latin typeface="Quicksand"/>
                          <a:ea typeface="Quicksand"/>
                          <a:cs typeface="Quicksand"/>
                          <a:sym typeface="Quicksand"/>
                        </a:rPr>
                        <a:t>I wish to climb.</a:t>
                      </a:r>
                      <a:endParaRPr sz="1100">
                        <a:solidFill>
                          <a:srgbClr val="5B5BA5"/>
                        </a:solidFill>
                        <a:latin typeface="Quicksand"/>
                        <a:ea typeface="Quicksand"/>
                        <a:cs typeface="Quicksand"/>
                        <a:sym typeface="Quicksand"/>
                      </a:endParaRPr>
                    </a:p>
                  </a:txBody>
                  <a:tcPr marL="63500" marR="63500" marT="0" marB="0">
                    <a:lnL w="12700" cap="flat" cmpd="sng">
                      <a:solidFill>
                        <a:srgbClr val="5B5BA5"/>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rgbClr val="5B5BA5"/>
                      </a:solidFill>
                      <a:prstDash val="solid"/>
                      <a:round/>
                      <a:headEnd type="none" w="sm" len="sm"/>
                      <a:tailEnd type="none" w="sm" len="sm"/>
                    </a:lnT>
                    <a:lnB w="12700" cap="flat" cmpd="sng">
                      <a:solidFill>
                        <a:srgbClr val="5B5BA5"/>
                      </a:solidFill>
                      <a:prstDash val="solid"/>
                      <a:round/>
                      <a:headEnd type="none" w="sm" len="sm"/>
                      <a:tailEnd type="none" w="sm" len="sm"/>
                    </a:lnB>
                  </a:tcPr>
                </a:tc>
                <a:extLst>
                  <a:ext uri="{0D108BD9-81ED-4DB2-BD59-A6C34878D82A}">
                    <a16:rowId xmlns:a16="http://schemas.microsoft.com/office/drawing/2014/main" val="10002"/>
                  </a:ext>
                </a:extLst>
              </a:tr>
              <a:tr h="508150">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Off Belay</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a:solidFill>
                            <a:srgbClr val="5B5BA5"/>
                          </a:solidFill>
                          <a:latin typeface="Quicksand"/>
                          <a:ea typeface="Quicksand"/>
                          <a:cs typeface="Quicksand"/>
                          <a:sym typeface="Quicksand"/>
                        </a:rPr>
                        <a:t>I wish to be detached from the rope. The climber only says this command when it is safe to do so at their destination.</a:t>
                      </a:r>
                      <a:endParaRPr sz="1100">
                        <a:solidFill>
                          <a:srgbClr val="5B5BA5"/>
                        </a:solidFill>
                        <a:latin typeface="Quicksand"/>
                        <a:ea typeface="Quicksand"/>
                        <a:cs typeface="Quicksand"/>
                        <a:sym typeface="Quicksand"/>
                      </a:endParaRPr>
                    </a:p>
                  </a:txBody>
                  <a:tcPr marL="63500" marR="63500" marT="0" marB="0">
                    <a:lnL w="12700" cap="flat" cmpd="sng">
                      <a:solidFill>
                        <a:srgbClr val="5B5BA5"/>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rgbClr val="5B5BA5"/>
                      </a:solidFill>
                      <a:prstDash val="solid"/>
                      <a:round/>
                      <a:headEnd type="none" w="sm" len="sm"/>
                      <a:tailEnd type="none" w="sm" len="sm"/>
                    </a:lnT>
                    <a:lnB w="12700" cap="flat" cmpd="sng">
                      <a:solidFill>
                        <a:srgbClr val="5B5BA5"/>
                      </a:solidFill>
                      <a:prstDash val="solid"/>
                      <a:round/>
                      <a:headEnd type="none" w="sm" len="sm"/>
                      <a:tailEnd type="none" w="sm" len="sm"/>
                    </a:lnB>
                  </a:tcPr>
                </a:tc>
                <a:extLst>
                  <a:ext uri="{0D108BD9-81ED-4DB2-BD59-A6C34878D82A}">
                    <a16:rowId xmlns:a16="http://schemas.microsoft.com/office/drawing/2014/main" val="10003"/>
                  </a:ext>
                </a:extLst>
              </a:tr>
              <a:tr h="418275">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Belay Off</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Belayer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a:solidFill>
                            <a:srgbClr val="5B5BA5"/>
                          </a:solidFill>
                          <a:latin typeface="Quicksand"/>
                          <a:ea typeface="Quicksand"/>
                          <a:cs typeface="Quicksand"/>
                          <a:sym typeface="Quicksand"/>
                        </a:rPr>
                        <a:t>The belay rope has been disconnected. </a:t>
                      </a:r>
                      <a:endParaRPr sz="1100">
                        <a:solidFill>
                          <a:srgbClr val="5B5BA5"/>
                        </a:solidFill>
                        <a:latin typeface="Quicksand"/>
                        <a:ea typeface="Quicksand"/>
                        <a:cs typeface="Quicksand"/>
                        <a:sym typeface="Quicksand"/>
                      </a:endParaRPr>
                    </a:p>
                  </a:txBody>
                  <a:tcPr marL="63500" marR="63500" marT="0" marB="0">
                    <a:lnL w="12700" cap="flat" cmpd="sng">
                      <a:solidFill>
                        <a:srgbClr val="5B5BA5"/>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rgbClr val="5B5BA5"/>
                      </a:solidFill>
                      <a:prstDash val="solid"/>
                      <a:round/>
                      <a:headEnd type="none" w="sm" len="sm"/>
                      <a:tailEnd type="none" w="sm" len="sm"/>
                    </a:lnT>
                    <a:lnB w="12700" cap="flat" cmpd="sng">
                      <a:solidFill>
                        <a:srgbClr val="5B5BA5"/>
                      </a:solidFill>
                      <a:prstDash val="solid"/>
                      <a:round/>
                      <a:headEnd type="none" w="sm" len="sm"/>
                      <a:tailEnd type="none" w="sm" len="sm"/>
                    </a:lnB>
                  </a:tcPr>
                </a:tc>
                <a:extLst>
                  <a:ext uri="{0D108BD9-81ED-4DB2-BD59-A6C34878D82A}">
                    <a16:rowId xmlns:a16="http://schemas.microsoft.com/office/drawing/2014/main" val="10004"/>
                  </a:ext>
                </a:extLst>
              </a:tr>
              <a:tr h="418275">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 On</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Belayer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a:solidFill>
                            <a:srgbClr val="5B5BA5"/>
                          </a:solidFill>
                          <a:latin typeface="Quicksand"/>
                          <a:ea typeface="Quicksand"/>
                          <a:cs typeface="Quicksand"/>
                          <a:sym typeface="Quicksand"/>
                        </a:rPr>
                        <a:t>I am happy for you to climb.</a:t>
                      </a:r>
                      <a:endParaRPr sz="1100">
                        <a:solidFill>
                          <a:srgbClr val="5B5BA5"/>
                        </a:solidFill>
                        <a:latin typeface="Quicksand"/>
                        <a:ea typeface="Quicksand"/>
                        <a:cs typeface="Quicksand"/>
                        <a:sym typeface="Quicksand"/>
                      </a:endParaRPr>
                    </a:p>
                  </a:txBody>
                  <a:tcPr marL="63500" marR="63500" marT="0" marB="0">
                    <a:lnL w="12700" cap="flat" cmpd="sng">
                      <a:solidFill>
                        <a:srgbClr val="5B5BA5"/>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rgbClr val="5B5BA5"/>
                      </a:solidFill>
                      <a:prstDash val="solid"/>
                      <a:round/>
                      <a:headEnd type="none" w="sm" len="sm"/>
                      <a:tailEnd type="none" w="sm" len="sm"/>
                    </a:lnT>
                    <a:lnB w="12700" cap="flat" cmpd="sng">
                      <a:solidFill>
                        <a:srgbClr val="5B5BA5"/>
                      </a:solidFill>
                      <a:prstDash val="solid"/>
                      <a:round/>
                      <a:headEnd type="none" w="sm" len="sm"/>
                      <a:tailEnd type="none" w="sm" len="sm"/>
                    </a:lnB>
                  </a:tcPr>
                </a:tc>
                <a:extLst>
                  <a:ext uri="{0D108BD9-81ED-4DB2-BD59-A6C34878D82A}">
                    <a16:rowId xmlns:a16="http://schemas.microsoft.com/office/drawing/2014/main" val="10005"/>
                  </a:ext>
                </a:extLst>
              </a:tr>
              <a:tr h="418275">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Slack</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a:solidFill>
                            <a:srgbClr val="5B5BA5"/>
                          </a:solidFill>
                          <a:latin typeface="Quicksand"/>
                          <a:ea typeface="Quicksand"/>
                          <a:cs typeface="Quicksand"/>
                          <a:sym typeface="Quicksand"/>
                        </a:rPr>
                        <a:t>I need some slack rope in order to climb up.</a:t>
                      </a:r>
                      <a:endParaRPr sz="1100">
                        <a:solidFill>
                          <a:srgbClr val="5B5BA5"/>
                        </a:solidFill>
                        <a:latin typeface="Quicksand"/>
                        <a:ea typeface="Quicksand"/>
                        <a:cs typeface="Quicksand"/>
                        <a:sym typeface="Quicksand"/>
                      </a:endParaRPr>
                    </a:p>
                  </a:txBody>
                  <a:tcPr marL="63500" marR="63500" marT="0" marB="0">
                    <a:lnL w="12700" cap="flat" cmpd="sng">
                      <a:solidFill>
                        <a:srgbClr val="5B5BA5"/>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rgbClr val="5B5BA5"/>
                      </a:solidFill>
                      <a:prstDash val="solid"/>
                      <a:round/>
                      <a:headEnd type="none" w="sm" len="sm"/>
                      <a:tailEnd type="none" w="sm" len="sm"/>
                    </a:lnT>
                    <a:lnB w="12700" cap="flat" cmpd="sng">
                      <a:solidFill>
                        <a:srgbClr val="5B5BA5"/>
                      </a:solidFill>
                      <a:prstDash val="solid"/>
                      <a:round/>
                      <a:headEnd type="none" w="sm" len="sm"/>
                      <a:tailEnd type="none" w="sm" len="sm"/>
                    </a:lnB>
                  </a:tcPr>
                </a:tc>
                <a:extLst>
                  <a:ext uri="{0D108BD9-81ED-4DB2-BD59-A6C34878D82A}">
                    <a16:rowId xmlns:a16="http://schemas.microsoft.com/office/drawing/2014/main" val="10006"/>
                  </a:ext>
                </a:extLst>
              </a:tr>
              <a:tr h="418275">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On Belay?</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a:solidFill>
                            <a:srgbClr val="5B5BA5"/>
                          </a:solidFill>
                          <a:latin typeface="Quicksand"/>
                          <a:ea typeface="Quicksand"/>
                          <a:cs typeface="Quicksand"/>
                          <a:sym typeface="Quicksand"/>
                        </a:rPr>
                        <a:t>Is the rope secured?</a:t>
                      </a:r>
                      <a:endParaRPr sz="1100">
                        <a:solidFill>
                          <a:srgbClr val="5B5BA5"/>
                        </a:solidFill>
                        <a:latin typeface="Quicksand"/>
                        <a:ea typeface="Quicksand"/>
                        <a:cs typeface="Quicksand"/>
                        <a:sym typeface="Quicksand"/>
                      </a:endParaRPr>
                    </a:p>
                  </a:txBody>
                  <a:tcPr marL="63500" marR="63500" marT="0" marB="0">
                    <a:lnL w="12700" cap="flat" cmpd="sng">
                      <a:solidFill>
                        <a:srgbClr val="5B5BA5"/>
                      </a:solidFill>
                      <a:prstDash val="solid"/>
                      <a:round/>
                      <a:headEnd type="none" w="sm" len="sm"/>
                      <a:tailEnd type="none" w="sm" len="sm"/>
                    </a:lnL>
                    <a:lnR w="12700" cap="flat" cmpd="sng">
                      <a:solidFill>
                        <a:srgbClr val="5B5BA5"/>
                      </a:solidFill>
                      <a:prstDash val="solid"/>
                      <a:round/>
                      <a:headEnd type="none" w="sm" len="sm"/>
                      <a:tailEnd type="none" w="sm" len="sm"/>
                    </a:lnR>
                    <a:lnT w="12700" cap="flat" cmpd="sng">
                      <a:solidFill>
                        <a:srgbClr val="5B5BA5"/>
                      </a:solidFill>
                      <a:prstDash val="solid"/>
                      <a:round/>
                      <a:headEnd type="none" w="sm" len="sm"/>
                      <a:tailEnd type="none" w="sm" len="sm"/>
                    </a:lnT>
                    <a:lnB w="12700" cap="flat" cmpd="sng">
                      <a:solidFill>
                        <a:srgbClr val="5B5BA5"/>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53"/>
        <p:cNvGrpSpPr/>
        <p:nvPr/>
      </p:nvGrpSpPr>
      <p:grpSpPr>
        <a:xfrm>
          <a:off x="0" y="0"/>
          <a:ext cx="0" cy="0"/>
          <a:chOff x="0" y="0"/>
          <a:chExt cx="0" cy="0"/>
        </a:xfrm>
      </p:grpSpPr>
      <p:sp>
        <p:nvSpPr>
          <p:cNvPr id="354" name="Google Shape;354;p39"/>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Answers</a:t>
            </a:r>
            <a:endParaRPr/>
          </a:p>
        </p:txBody>
      </p:sp>
      <p:sp>
        <p:nvSpPr>
          <p:cNvPr id="355" name="Google Shape;355;p3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21</a:t>
            </a:fld>
            <a:endParaRPr/>
          </a:p>
        </p:txBody>
      </p:sp>
      <p:sp>
        <p:nvSpPr>
          <p:cNvPr id="356" name="Google Shape;356;p39"/>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dirty="0"/>
              <a:t>Activity 7</a:t>
            </a:r>
            <a:endParaRPr dirty="0"/>
          </a:p>
        </p:txBody>
      </p:sp>
      <p:graphicFrame>
        <p:nvGraphicFramePr>
          <p:cNvPr id="357" name="Google Shape;357;p39"/>
          <p:cNvGraphicFramePr/>
          <p:nvPr/>
        </p:nvGraphicFramePr>
        <p:xfrm>
          <a:off x="161700" y="1763768"/>
          <a:ext cx="5892225" cy="3028069"/>
        </p:xfrm>
        <a:graphic>
          <a:graphicData uri="http://schemas.openxmlformats.org/drawingml/2006/table">
            <a:tbl>
              <a:tblPr firstRow="1" firstCol="1" bandRow="1">
                <a:noFill/>
                <a:tableStyleId>{5DF3F9C0-B473-4EC2-ADF8-4A786C003599}</a:tableStyleId>
              </a:tblPr>
              <a:tblGrid>
                <a:gridCol w="908250">
                  <a:extLst>
                    <a:ext uri="{9D8B030D-6E8A-4147-A177-3AD203B41FA5}">
                      <a16:colId xmlns:a16="http://schemas.microsoft.com/office/drawing/2014/main" val="20000"/>
                    </a:ext>
                  </a:extLst>
                </a:gridCol>
                <a:gridCol w="664525">
                  <a:extLst>
                    <a:ext uri="{9D8B030D-6E8A-4147-A177-3AD203B41FA5}">
                      <a16:colId xmlns:a16="http://schemas.microsoft.com/office/drawing/2014/main" val="20001"/>
                    </a:ext>
                  </a:extLst>
                </a:gridCol>
                <a:gridCol w="3176025">
                  <a:extLst>
                    <a:ext uri="{9D8B030D-6E8A-4147-A177-3AD203B41FA5}">
                      <a16:colId xmlns:a16="http://schemas.microsoft.com/office/drawing/2014/main" val="20002"/>
                    </a:ext>
                  </a:extLst>
                </a:gridCol>
                <a:gridCol w="1143425">
                  <a:extLst>
                    <a:ext uri="{9D8B030D-6E8A-4147-A177-3AD203B41FA5}">
                      <a16:colId xmlns:a16="http://schemas.microsoft.com/office/drawing/2014/main" val="20003"/>
                    </a:ext>
                  </a:extLst>
                </a:gridCol>
              </a:tblGrid>
              <a:tr h="227400">
                <a:tc>
                  <a:txBody>
                    <a:bodyPr/>
                    <a:lstStyle/>
                    <a:p>
                      <a:pPr marL="0" marR="0" lvl="0" indent="0" algn="l" rtl="0">
                        <a:lnSpc>
                          <a:spcPct val="115000"/>
                        </a:lnSpc>
                        <a:spcBef>
                          <a:spcPts val="0"/>
                        </a:spcBef>
                        <a:spcAft>
                          <a:spcPts val="0"/>
                        </a:spcAft>
                        <a:buNone/>
                      </a:pPr>
                      <a:r>
                        <a:rPr lang="en-GB" sz="1100" b="1" u="none" strike="noStrike" cap="none">
                          <a:solidFill>
                            <a:schemeClr val="dk1"/>
                          </a:solidFill>
                          <a:latin typeface="Quicksand"/>
                          <a:ea typeface="Quicksand"/>
                          <a:cs typeface="Quicksand"/>
                          <a:sym typeface="Quicksand"/>
                        </a:rPr>
                        <a:t>Command</a:t>
                      </a:r>
                      <a:endParaRPr sz="1100" b="1"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b="1" u="none" strike="noStrike" cap="none">
                          <a:solidFill>
                            <a:schemeClr val="dk1"/>
                          </a:solidFill>
                          <a:latin typeface="Quicksand"/>
                          <a:ea typeface="Quicksand"/>
                          <a:cs typeface="Quicksand"/>
                          <a:sym typeface="Quicksand"/>
                        </a:rPr>
                        <a:t>Person</a:t>
                      </a:r>
                      <a:endParaRPr sz="1100" b="1"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b="1" u="none" strike="noStrike" cap="none">
                          <a:solidFill>
                            <a:schemeClr val="dk1"/>
                          </a:solidFill>
                          <a:latin typeface="Quicksand"/>
                          <a:ea typeface="Quicksand"/>
                          <a:cs typeface="Quicksand"/>
                          <a:sym typeface="Quicksand"/>
                        </a:rPr>
                        <a:t>Meaning</a:t>
                      </a:r>
                      <a:endParaRPr sz="1100" b="1"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b="1">
                          <a:solidFill>
                            <a:schemeClr val="dk1"/>
                          </a:solidFill>
                          <a:latin typeface="Quicksand"/>
                          <a:ea typeface="Quicksand"/>
                          <a:cs typeface="Quicksand"/>
                          <a:sym typeface="Quicksand"/>
                        </a:rPr>
                        <a:t>Order number (1 to 7)</a:t>
                      </a:r>
                      <a:endParaRPr sz="1100" b="1"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27400">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On Belay?</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Is the rope secured?</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100">
                          <a:solidFill>
                            <a:schemeClr val="dk1"/>
                          </a:solidFill>
                          <a:latin typeface="Quicksand"/>
                          <a:ea typeface="Quicksand"/>
                          <a:cs typeface="Quicksand"/>
                          <a:sym typeface="Quicksand"/>
                        </a:rPr>
                        <a:t>1</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425">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Belay On</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Belayer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a:solidFill>
                            <a:srgbClr val="5B5BA5"/>
                          </a:solidFill>
                          <a:latin typeface="Quicksand"/>
                          <a:ea typeface="Quicksand"/>
                          <a:cs typeface="Quicksand"/>
                          <a:sym typeface="Quicksand"/>
                        </a:rPr>
                        <a:t>The rope is secured and slack taken up so it is tight.</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100">
                          <a:solidFill>
                            <a:schemeClr val="dk1"/>
                          </a:solidFill>
                          <a:latin typeface="Quicksand"/>
                          <a:ea typeface="Quicksand"/>
                          <a:cs typeface="Quicksand"/>
                          <a:sym typeface="Quicksand"/>
                        </a:rPr>
                        <a:t>2</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27400">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Climbing</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I wish to climb.</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100">
                          <a:solidFill>
                            <a:schemeClr val="dk1"/>
                          </a:solidFill>
                          <a:latin typeface="Quicksand"/>
                          <a:ea typeface="Quicksand"/>
                          <a:cs typeface="Quicksand"/>
                          <a:sym typeface="Quicksand"/>
                        </a:rPr>
                        <a:t>3</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7400">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 On</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Belayer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I am happy for you to climb.</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100">
                          <a:solidFill>
                            <a:schemeClr val="dk1"/>
                          </a:solidFill>
                          <a:latin typeface="Quicksand"/>
                          <a:ea typeface="Quicksand"/>
                          <a:cs typeface="Quicksand"/>
                          <a:sym typeface="Quicksand"/>
                        </a:rPr>
                        <a:t>4</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425">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Slack</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I need some slack rope in order to climb up.</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100">
                          <a:solidFill>
                            <a:schemeClr val="dk1"/>
                          </a:solidFill>
                          <a:latin typeface="Quicksand"/>
                          <a:ea typeface="Quicksand"/>
                          <a:cs typeface="Quicksand"/>
                          <a:sym typeface="Quicksand"/>
                        </a:rPr>
                        <a:t>5</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70425">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Off Belay</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Climber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a:solidFill>
                            <a:srgbClr val="5B5BA5"/>
                          </a:solidFill>
                          <a:latin typeface="Quicksand"/>
                          <a:ea typeface="Quicksand"/>
                          <a:cs typeface="Quicksand"/>
                          <a:sym typeface="Quicksand"/>
                        </a:rPr>
                        <a:t>I wish to be detached from the rope. The climber only says this command when it is safe to do so at their destination.</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100">
                          <a:solidFill>
                            <a:schemeClr val="dk1"/>
                          </a:solidFill>
                          <a:latin typeface="Quicksand"/>
                          <a:ea typeface="Quicksand"/>
                          <a:cs typeface="Quicksand"/>
                          <a:sym typeface="Quicksand"/>
                        </a:rPr>
                        <a:t>6</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70425">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Belay Off</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100" u="none" strike="noStrike" cap="none">
                          <a:solidFill>
                            <a:schemeClr val="dk1"/>
                          </a:solidFill>
                          <a:latin typeface="Quicksand"/>
                          <a:ea typeface="Quicksand"/>
                          <a:cs typeface="Quicksand"/>
                          <a:sym typeface="Quicksand"/>
                        </a:rPr>
                        <a:t>Belayer</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a:solidFill>
                            <a:srgbClr val="5B5BA5"/>
                          </a:solidFill>
                          <a:latin typeface="Quicksand"/>
                          <a:ea typeface="Quicksand"/>
                          <a:cs typeface="Quicksand"/>
                          <a:sym typeface="Quicksand"/>
                        </a:rPr>
                        <a:t>The belay rope has been disconnected. </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100">
                          <a:solidFill>
                            <a:schemeClr val="dk1"/>
                          </a:solidFill>
                          <a:latin typeface="Quicksand"/>
                          <a:ea typeface="Quicksand"/>
                          <a:cs typeface="Quicksand"/>
                          <a:sym typeface="Quicksand"/>
                        </a:rPr>
                        <a:t>7</a:t>
                      </a:r>
                      <a:endParaRPr sz="1100" u="none" strike="noStrike" cap="none">
                        <a:solidFill>
                          <a:schemeClr val="dk1"/>
                        </a:solidFill>
                        <a:latin typeface="Quicksand"/>
                        <a:ea typeface="Quicksand"/>
                        <a:cs typeface="Quicksand"/>
                        <a:sym typeface="Quicksand"/>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358" name="Google Shape;358;p39" descr="Hiking, Mountain, Climbing Mountain, Walk, Trekking"/>
          <p:cNvPicPr preferRelativeResize="0"/>
          <p:nvPr/>
        </p:nvPicPr>
        <p:blipFill rotWithShape="1">
          <a:blip r:embed="rId3">
            <a:alphaModFix/>
          </a:blip>
          <a:srcRect/>
          <a:stretch/>
        </p:blipFill>
        <p:spPr>
          <a:xfrm>
            <a:off x="6173384" y="1763782"/>
            <a:ext cx="2659721" cy="19947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62"/>
        <p:cNvGrpSpPr/>
        <p:nvPr/>
      </p:nvGrpSpPr>
      <p:grpSpPr>
        <a:xfrm>
          <a:off x="0" y="0"/>
          <a:ext cx="0" cy="0"/>
          <a:chOff x="0" y="0"/>
          <a:chExt cx="0" cy="0"/>
        </a:xfrm>
      </p:grpSpPr>
      <p:sp>
        <p:nvSpPr>
          <p:cNvPr id="363" name="Google Shape;363;p40"/>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rules (protocols) exist for an email address?</a:t>
            </a:r>
            <a:endParaRPr/>
          </a:p>
          <a:p>
            <a:pPr marL="0" lvl="0" indent="0" algn="l" rtl="0">
              <a:spcBef>
                <a:spcPts val="1600"/>
              </a:spcBef>
              <a:spcAft>
                <a:spcPts val="0"/>
              </a:spcAft>
              <a:buNone/>
            </a:pPr>
            <a:r>
              <a:rPr lang="en-GB"/>
              <a:t>An ‘@’ symbol must be used. </a:t>
            </a:r>
            <a:endParaRPr/>
          </a:p>
          <a:p>
            <a:pPr marL="0" lvl="0" indent="0" algn="l" rtl="0">
              <a:spcBef>
                <a:spcPts val="1600"/>
              </a:spcBef>
              <a:spcAft>
                <a:spcPts val="0"/>
              </a:spcAft>
              <a:buNone/>
            </a:pPr>
            <a:r>
              <a:rPr lang="en-GB"/>
              <a:t>The email address must be unique. </a:t>
            </a:r>
            <a:endParaRPr/>
          </a:p>
          <a:p>
            <a:pPr marL="0" lvl="0" indent="0" algn="l" rtl="0">
              <a:spcBef>
                <a:spcPts val="1600"/>
              </a:spcBef>
              <a:spcAft>
                <a:spcPts val="1600"/>
              </a:spcAft>
              <a:buNone/>
            </a:pPr>
            <a:endParaRPr/>
          </a:p>
        </p:txBody>
      </p:sp>
      <p:sp>
        <p:nvSpPr>
          <p:cNvPr id="364" name="Google Shape;364;p40"/>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Computer protocols: email and web address protocols</a:t>
            </a:r>
            <a:endParaRPr/>
          </a:p>
        </p:txBody>
      </p:sp>
      <p:sp>
        <p:nvSpPr>
          <p:cNvPr id="365" name="Google Shape;365;p4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22</a:t>
            </a:fld>
            <a:endParaRPr/>
          </a:p>
        </p:txBody>
      </p:sp>
      <p:sp>
        <p:nvSpPr>
          <p:cNvPr id="366" name="Google Shape;366;p40"/>
          <p:cNvSpPr txBox="1">
            <a:spLocks noGrp="1"/>
          </p:cNvSpPr>
          <p:nvPr>
            <p:ph type="body" idx="2"/>
          </p:nvPr>
        </p:nvSpPr>
        <p:spPr>
          <a:xfrm>
            <a:off x="4736600" y="1170100"/>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parts of this web address show rules (protocols) being used?</a:t>
            </a:r>
            <a:endParaRPr/>
          </a:p>
          <a:p>
            <a:pPr marL="0" lvl="0" indent="0" algn="l" rtl="0">
              <a:spcBef>
                <a:spcPts val="1600"/>
              </a:spcBef>
              <a:spcAft>
                <a:spcPts val="0"/>
              </a:spcAft>
              <a:buNone/>
            </a:pPr>
            <a:r>
              <a:rPr lang="en-GB" u="sng">
                <a:solidFill>
                  <a:schemeClr val="hlink"/>
                </a:solidFill>
                <a:hlinkClick r:id="rId3"/>
              </a:rPr>
              <a:t>http://www.bbc.co.uk</a:t>
            </a:r>
            <a:endParaRPr/>
          </a:p>
          <a:p>
            <a:pPr marL="0" lvl="0" indent="0" algn="l" rtl="0">
              <a:spcBef>
                <a:spcPts val="1600"/>
              </a:spcBef>
              <a:spcAft>
                <a:spcPts val="0"/>
              </a:spcAft>
              <a:buNone/>
            </a:pPr>
            <a:r>
              <a:rPr lang="en-GB"/>
              <a:t>All website addresses start with ‘http://’ followed by ‘www’.</a:t>
            </a:r>
            <a:endParaRPr/>
          </a:p>
          <a:p>
            <a:pPr marL="0" lvl="0" indent="0" algn="l" rtl="0">
              <a:spcBef>
                <a:spcPts val="1600"/>
              </a:spcBef>
              <a:spcAft>
                <a:spcPts val="0"/>
              </a:spcAft>
              <a:buNone/>
            </a:pPr>
            <a:r>
              <a:rPr lang="en-GB"/>
              <a:t>All website addresses are unique. </a:t>
            </a:r>
            <a:endParaRPr/>
          </a:p>
          <a:p>
            <a:pPr marL="0" lvl="0" indent="0" algn="l" rtl="0">
              <a:spcBef>
                <a:spcPts val="1600"/>
              </a:spcBef>
              <a:spcAft>
                <a:spcPts val="0"/>
              </a:spcAft>
              <a:buNone/>
            </a:pPr>
            <a:r>
              <a:rPr lang="en-GB"/>
              <a:t>They use dots to separate each part of the address.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67" name="Google Shape;367;p40"/>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dirty="0"/>
              <a:t>Activity 8</a:t>
            </a:r>
            <a:endParaRPr dirty="0"/>
          </a:p>
        </p:txBody>
      </p:sp>
      <p:pic>
        <p:nvPicPr>
          <p:cNvPr id="368" name="Google Shape;368;p40"/>
          <p:cNvPicPr preferRelativeResize="0"/>
          <p:nvPr/>
        </p:nvPicPr>
        <p:blipFill>
          <a:blip r:embed="rId4">
            <a:alphaModFix/>
          </a:blip>
          <a:stretch>
            <a:fillRect/>
          </a:stretch>
        </p:blipFill>
        <p:spPr>
          <a:xfrm rot="-1139959">
            <a:off x="842903" y="3778749"/>
            <a:ext cx="1745818" cy="109892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23</a:t>
            </a:fld>
            <a:endParaRPr/>
          </a:p>
        </p:txBody>
      </p:sp>
      <p:sp>
        <p:nvSpPr>
          <p:cNvPr id="374" name="Google Shape;374;p41"/>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Plenary</a:t>
            </a:r>
            <a:endParaRPr/>
          </a:p>
        </p:txBody>
      </p:sp>
      <p:sp>
        <p:nvSpPr>
          <p:cNvPr id="375" name="Google Shape;375;p41"/>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How many devices are connected to the internet? </a:t>
            </a:r>
            <a:endParaRPr/>
          </a:p>
        </p:txBody>
      </p:sp>
      <p:sp>
        <p:nvSpPr>
          <p:cNvPr id="376" name="Google Shape;376;p41"/>
          <p:cNvSpPr txBox="1">
            <a:spLocks noGrp="1"/>
          </p:cNvSpPr>
          <p:nvPr>
            <p:ph type="body" idx="2"/>
          </p:nvPr>
        </p:nvSpPr>
        <p:spPr>
          <a:xfrm>
            <a:off x="311400" y="4478974"/>
            <a:ext cx="8521200" cy="69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Would you like to revise your answer in the light of the lesson?</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377" name="Google Shape;377;p41"/>
          <p:cNvPicPr preferRelativeResize="0"/>
          <p:nvPr/>
        </p:nvPicPr>
        <p:blipFill>
          <a:blip r:embed="rId3">
            <a:alphaModFix/>
          </a:blip>
          <a:stretch>
            <a:fillRect/>
          </a:stretch>
        </p:blipFill>
        <p:spPr>
          <a:xfrm>
            <a:off x="0" y="1289300"/>
            <a:ext cx="9144000" cy="2928100"/>
          </a:xfrm>
          <a:prstGeom prst="rect">
            <a:avLst/>
          </a:prstGeom>
          <a:noFill/>
          <a:ln>
            <a:noFill/>
          </a:ln>
        </p:spPr>
      </p:pic>
      <p:pic>
        <p:nvPicPr>
          <p:cNvPr id="378" name="Google Shape;378;p41"/>
          <p:cNvPicPr preferRelativeResize="0"/>
          <p:nvPr/>
        </p:nvPicPr>
        <p:blipFill>
          <a:blip r:embed="rId4">
            <a:alphaModFix/>
          </a:blip>
          <a:stretch>
            <a:fillRect/>
          </a:stretch>
        </p:blipFill>
        <p:spPr>
          <a:xfrm>
            <a:off x="8337038" y="362100"/>
            <a:ext cx="400050" cy="409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24</a:t>
            </a:fld>
            <a:endParaRPr/>
          </a:p>
        </p:txBody>
      </p:sp>
      <p:sp>
        <p:nvSpPr>
          <p:cNvPr id="384" name="Google Shape;384;p42"/>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Plenary</a:t>
            </a:r>
            <a:endParaRPr/>
          </a:p>
        </p:txBody>
      </p:sp>
      <p:sp>
        <p:nvSpPr>
          <p:cNvPr id="385" name="Google Shape;385;p42"/>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Answer: Over 27 billion</a:t>
            </a:r>
            <a:endParaRPr/>
          </a:p>
        </p:txBody>
      </p:sp>
      <p:pic>
        <p:nvPicPr>
          <p:cNvPr id="386" name="Google Shape;386;p42"/>
          <p:cNvPicPr preferRelativeResize="0"/>
          <p:nvPr/>
        </p:nvPicPr>
        <p:blipFill>
          <a:blip r:embed="rId3">
            <a:alphaModFix/>
          </a:blip>
          <a:stretch>
            <a:fillRect/>
          </a:stretch>
        </p:blipFill>
        <p:spPr>
          <a:xfrm>
            <a:off x="0" y="1289300"/>
            <a:ext cx="9144000" cy="2928100"/>
          </a:xfrm>
          <a:prstGeom prst="rect">
            <a:avLst/>
          </a:prstGeom>
          <a:noFill/>
          <a:ln>
            <a:noFill/>
          </a:ln>
        </p:spPr>
      </p:pic>
      <p:pic>
        <p:nvPicPr>
          <p:cNvPr id="387" name="Google Shape;387;p42"/>
          <p:cNvPicPr preferRelativeResize="0"/>
          <p:nvPr/>
        </p:nvPicPr>
        <p:blipFill>
          <a:blip r:embed="rId4">
            <a:alphaModFix/>
          </a:blip>
          <a:stretch>
            <a:fillRect/>
          </a:stretch>
        </p:blipFill>
        <p:spPr>
          <a:xfrm>
            <a:off x="5159875" y="1522888"/>
            <a:ext cx="3571676" cy="2392976"/>
          </a:xfrm>
          <a:prstGeom prst="rect">
            <a:avLst/>
          </a:prstGeom>
          <a:noFill/>
          <a:ln>
            <a:noFill/>
          </a:ln>
        </p:spPr>
      </p:pic>
      <p:sp>
        <p:nvSpPr>
          <p:cNvPr id="388" name="Google Shape;388;p42"/>
          <p:cNvSpPr txBox="1">
            <a:spLocks noGrp="1"/>
          </p:cNvSpPr>
          <p:nvPr>
            <p:ph type="body" idx="2"/>
          </p:nvPr>
        </p:nvSpPr>
        <p:spPr>
          <a:xfrm>
            <a:off x="277300" y="1822125"/>
            <a:ext cx="4545600" cy="1926000"/>
          </a:xfrm>
          <a:prstGeom prst="rect">
            <a:avLst/>
          </a:prstGeom>
          <a:solidFill>
            <a:srgbClr val="494985"/>
          </a:solid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1600" b="1">
                <a:solidFill>
                  <a:srgbClr val="FFFFFF"/>
                </a:solidFill>
              </a:rPr>
              <a:t>Answer: </a:t>
            </a:r>
            <a:endParaRPr sz="1600" b="1">
              <a:solidFill>
                <a:srgbClr val="FFFFFF"/>
              </a:solidFill>
            </a:endParaRPr>
          </a:p>
          <a:p>
            <a:pPr marL="0" lvl="0" indent="0" algn="l" rtl="0">
              <a:lnSpc>
                <a:spcPct val="100000"/>
              </a:lnSpc>
              <a:spcBef>
                <a:spcPts val="0"/>
              </a:spcBef>
              <a:spcAft>
                <a:spcPts val="0"/>
              </a:spcAft>
              <a:buNone/>
            </a:pPr>
            <a:r>
              <a:rPr lang="en-GB" sz="1600">
                <a:solidFill>
                  <a:srgbClr val="FFFFFF"/>
                </a:solidFill>
              </a:rPr>
              <a:t>There are currently just under 8 billion people on the planet. In 2019, the number of connected devices on the internet reached 27 billion! A projected 75 billion will be online by 2025 (statista.com).</a:t>
            </a:r>
            <a:endParaRPr sz="1600">
              <a:solidFill>
                <a:srgbClr val="FFFFFF"/>
              </a:solidFill>
            </a:endParaRPr>
          </a:p>
          <a:p>
            <a:pPr marL="0" lvl="0" indent="0" algn="l" rtl="0">
              <a:lnSpc>
                <a:spcPct val="100000"/>
              </a:lnSpc>
              <a:spcBef>
                <a:spcPts val="0"/>
              </a:spcBef>
              <a:spcAft>
                <a:spcPts val="0"/>
              </a:spcAft>
              <a:buNone/>
            </a:pPr>
            <a:endParaRPr sz="16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par>
                                <p:cTn id="8" presetID="10" presetClass="entr" presetSubtype="0" fill="hold" nodeType="withEffect">
                                  <p:stCondLst>
                                    <p:cond delay="0"/>
                                  </p:stCondLst>
                                  <p:childTnLst>
                                    <p:set>
                                      <p:cBhvr>
                                        <p:cTn id="9" dur="1" fill="hold">
                                          <p:stCondLst>
                                            <p:cond delay="0"/>
                                          </p:stCondLst>
                                        </p:cTn>
                                        <p:tgtEl>
                                          <p:spTgt spid="388"/>
                                        </p:tgtEl>
                                        <p:attrNameLst>
                                          <p:attrName>style.visibility</p:attrName>
                                        </p:attrNameLst>
                                      </p:cBhvr>
                                      <p:to>
                                        <p:strVal val="visible"/>
                                      </p:to>
                                    </p:set>
                                    <p:animEffect transition="in" filter="fade">
                                      <p:cBhvr>
                                        <p:cTn id="10" dur="10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3"/>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In this lesson, you…</a:t>
            </a:r>
            <a:endParaRPr b="1"/>
          </a:p>
          <a:p>
            <a:pPr marL="0" lvl="0" indent="0" algn="l" rtl="0">
              <a:spcBef>
                <a:spcPts val="1600"/>
              </a:spcBef>
              <a:spcAft>
                <a:spcPts val="0"/>
              </a:spcAft>
              <a:buNone/>
            </a:pPr>
            <a:r>
              <a:rPr lang="en-GB"/>
              <a:t>Defined what a computer network is and explained how data is transmitted between computers across networks.</a:t>
            </a:r>
            <a:endParaRPr/>
          </a:p>
          <a:p>
            <a:pPr marL="0" lvl="0" indent="0" algn="l" rtl="0">
              <a:spcBef>
                <a:spcPts val="1600"/>
              </a:spcBef>
              <a:spcAft>
                <a:spcPts val="0"/>
              </a:spcAft>
              <a:buNone/>
            </a:pPr>
            <a:r>
              <a:rPr lang="en-GB"/>
              <a:t>Defined a protocol and looked at examples of non-networking protocols.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94" name="Google Shape;394;p43"/>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Next lesson</a:t>
            </a:r>
            <a:endParaRPr/>
          </a:p>
        </p:txBody>
      </p:sp>
      <p:sp>
        <p:nvSpPr>
          <p:cNvPr id="395" name="Google Shape;395;p4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25</a:t>
            </a:fld>
            <a:endParaRPr/>
          </a:p>
        </p:txBody>
      </p:sp>
      <p:sp>
        <p:nvSpPr>
          <p:cNvPr id="396" name="Google Shape;396;p43"/>
          <p:cNvSpPr txBox="1">
            <a:spLocks noGrp="1"/>
          </p:cNvSpPr>
          <p:nvPr>
            <p:ph type="body" idx="2"/>
          </p:nvPr>
        </p:nvSpPr>
        <p:spPr>
          <a:xfrm>
            <a:off x="4736600" y="1170100"/>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Next lesson, you will…</a:t>
            </a:r>
            <a:endParaRPr b="1"/>
          </a:p>
          <a:p>
            <a:pPr marL="0" lvl="0" indent="0" algn="l" rtl="0">
              <a:spcBef>
                <a:spcPts val="1600"/>
              </a:spcBef>
              <a:spcAft>
                <a:spcPts val="1600"/>
              </a:spcAft>
              <a:buNone/>
            </a:pPr>
            <a:r>
              <a:rPr lang="en-GB"/>
              <a:t>Look at the hardware necessary for connecting devices to networks.</a:t>
            </a:r>
            <a:endParaRPr/>
          </a:p>
        </p:txBody>
      </p:sp>
      <p:sp>
        <p:nvSpPr>
          <p:cNvPr id="397" name="Google Shape;397;p43"/>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Summary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2"/>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Group Starter </a:t>
            </a:r>
            <a:r>
              <a:rPr lang="en-GB" dirty="0"/>
              <a:t>A</a:t>
            </a:r>
            <a:r>
              <a:rPr lang="en-GB"/>
              <a:t>ctivity</a:t>
            </a:r>
            <a:endParaRPr dirty="0"/>
          </a:p>
        </p:txBody>
      </p:sp>
      <p:sp>
        <p:nvSpPr>
          <p:cNvPr id="102" name="Google Shape;102;p2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3</a:t>
            </a:fld>
            <a:endParaRPr/>
          </a:p>
        </p:txBody>
      </p:sp>
      <p:sp>
        <p:nvSpPr>
          <p:cNvPr id="103" name="Google Shape;103;p22"/>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How many devices are connected to the internet?</a:t>
            </a:r>
            <a:endParaRPr/>
          </a:p>
        </p:txBody>
      </p:sp>
      <p:pic>
        <p:nvPicPr>
          <p:cNvPr id="104" name="Google Shape;104;p22"/>
          <p:cNvPicPr preferRelativeResize="0"/>
          <p:nvPr/>
        </p:nvPicPr>
        <p:blipFill>
          <a:blip r:embed="rId3">
            <a:alphaModFix/>
          </a:blip>
          <a:stretch>
            <a:fillRect/>
          </a:stretch>
        </p:blipFill>
        <p:spPr>
          <a:xfrm>
            <a:off x="-500" y="1165625"/>
            <a:ext cx="9144000" cy="3272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
        <p:cNvGrpSpPr/>
        <p:nvPr/>
      </p:nvGrpSpPr>
      <p:grpSpPr>
        <a:xfrm>
          <a:off x="0" y="0"/>
          <a:ext cx="0" cy="0"/>
          <a:chOff x="0" y="0"/>
          <a:chExt cx="0" cy="0"/>
        </a:xfrm>
      </p:grpSpPr>
      <p:sp>
        <p:nvSpPr>
          <p:cNvPr id="109" name="Google Shape;109;p23"/>
          <p:cNvSpPr txBox="1">
            <a:spLocks noGrp="1"/>
          </p:cNvSpPr>
          <p:nvPr>
            <p:ph type="body" idx="1"/>
          </p:nvPr>
        </p:nvSpPr>
        <p:spPr>
          <a:xfrm>
            <a:off x="310900" y="1017725"/>
            <a:ext cx="8522100" cy="3811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t>In this lesson, you will:</a:t>
            </a:r>
            <a:endParaRPr b="1"/>
          </a:p>
          <a:p>
            <a:pPr marL="457200" lvl="0" indent="-342900" algn="l" rtl="0">
              <a:lnSpc>
                <a:spcPct val="115000"/>
              </a:lnSpc>
              <a:spcBef>
                <a:spcPts val="1000"/>
              </a:spcBef>
              <a:spcAft>
                <a:spcPts val="0"/>
              </a:spcAft>
              <a:buSzPts val="1800"/>
              <a:buChar char="●"/>
            </a:pPr>
            <a:r>
              <a:rPr lang="en-GB"/>
              <a:t>Define what a computer network is and explain how data is transmitted between computers across networks</a:t>
            </a:r>
            <a:endParaRPr/>
          </a:p>
          <a:p>
            <a:pPr marL="457200" lvl="0" indent="-342900" algn="l" rtl="0">
              <a:lnSpc>
                <a:spcPct val="115000"/>
              </a:lnSpc>
              <a:spcBef>
                <a:spcPts val="1000"/>
              </a:spcBef>
              <a:spcAft>
                <a:spcPts val="0"/>
              </a:spcAft>
              <a:buSzPts val="1800"/>
              <a:buChar char="●"/>
            </a:pPr>
            <a:r>
              <a:rPr lang="en-GB"/>
              <a:t>Define ‘protocol’ and provide examples of non-networking protocols</a:t>
            </a:r>
            <a:endParaRPr/>
          </a:p>
        </p:txBody>
      </p:sp>
      <p:sp>
        <p:nvSpPr>
          <p:cNvPr id="110" name="Google Shape;110;p23"/>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Lesson 1</a:t>
            </a:r>
            <a:r>
              <a:rPr lang="en-GB" b="1">
                <a:latin typeface="Quicksand"/>
                <a:ea typeface="Quicksand"/>
                <a:cs typeface="Quicksand"/>
                <a:sym typeface="Quicksand"/>
              </a:rPr>
              <a:t>: </a:t>
            </a:r>
            <a:r>
              <a:rPr lang="en-GB"/>
              <a:t>Computer networks and protocols</a:t>
            </a:r>
            <a:endParaRPr b="1">
              <a:latin typeface="Quicksand"/>
              <a:ea typeface="Quicksand"/>
              <a:cs typeface="Quicksand"/>
              <a:sym typeface="Quicksand"/>
            </a:endParaRPr>
          </a:p>
        </p:txBody>
      </p:sp>
      <p:sp>
        <p:nvSpPr>
          <p:cNvPr id="111" name="Google Shape;111;p2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4</a:t>
            </a:fld>
            <a:endParaRPr/>
          </a:p>
        </p:txBody>
      </p:sp>
      <p:sp>
        <p:nvSpPr>
          <p:cNvPr id="112" name="Google Shape;112;p23"/>
          <p:cNvSpPr txBox="1">
            <a:spLocks noGrp="1"/>
          </p:cNvSpPr>
          <p:nvPr>
            <p:ph type="subTitle" idx="2"/>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Objectives</a:t>
            </a:r>
            <a:endParaRPr/>
          </a:p>
        </p:txBody>
      </p:sp>
      <p:pic>
        <p:nvPicPr>
          <p:cNvPr id="113" name="Google Shape;113;p23"/>
          <p:cNvPicPr preferRelativeResize="0"/>
          <p:nvPr/>
        </p:nvPicPr>
        <p:blipFill>
          <a:blip r:embed="rId3">
            <a:alphaModFix/>
          </a:blip>
          <a:stretch>
            <a:fillRect/>
          </a:stretch>
        </p:blipFill>
        <p:spPr>
          <a:xfrm>
            <a:off x="8294025" y="456363"/>
            <a:ext cx="419100" cy="419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Historic communication methods</a:t>
            </a:r>
            <a:endParaRPr/>
          </a:p>
        </p:txBody>
      </p:sp>
      <p:sp>
        <p:nvSpPr>
          <p:cNvPr id="119" name="Google Shape;119;p2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5</a:t>
            </a:fld>
            <a:endParaRPr/>
          </a:p>
        </p:txBody>
      </p:sp>
      <p:sp>
        <p:nvSpPr>
          <p:cNvPr id="120" name="Google Shape;120;p24"/>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sp>
        <p:nvSpPr>
          <p:cNvPr id="121" name="Google Shape;121;p24"/>
          <p:cNvSpPr txBox="1">
            <a:spLocks noGrp="1"/>
          </p:cNvSpPr>
          <p:nvPr>
            <p:ph type="body" idx="2"/>
          </p:nvPr>
        </p:nvSpPr>
        <p:spPr>
          <a:xfrm>
            <a:off x="311400" y="940249"/>
            <a:ext cx="8521200" cy="69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These are all forms of communication. Can you match the name with the image and the year in which they were first used?</a:t>
            </a:r>
            <a:endParaRPr/>
          </a:p>
        </p:txBody>
      </p:sp>
      <p:pic>
        <p:nvPicPr>
          <p:cNvPr id="122" name="Google Shape;122;p24" descr="Pigeon, Animal, Bird, Wings, Feathers, Gray, Standing"/>
          <p:cNvPicPr preferRelativeResize="0"/>
          <p:nvPr/>
        </p:nvPicPr>
        <p:blipFill rotWithShape="1">
          <a:blip r:embed="rId3">
            <a:alphaModFix/>
          </a:blip>
          <a:srcRect/>
          <a:stretch/>
        </p:blipFill>
        <p:spPr>
          <a:xfrm>
            <a:off x="4801055" y="3955550"/>
            <a:ext cx="1080852" cy="791499"/>
          </a:xfrm>
          <a:prstGeom prst="rect">
            <a:avLst/>
          </a:prstGeom>
          <a:noFill/>
          <a:ln>
            <a:noFill/>
          </a:ln>
        </p:spPr>
      </p:pic>
      <p:pic>
        <p:nvPicPr>
          <p:cNvPr id="123" name="Google Shape;123;p24" descr="Code, Communication, Hand, History, Machine, Morse, Old"/>
          <p:cNvPicPr preferRelativeResize="0"/>
          <p:nvPr/>
        </p:nvPicPr>
        <p:blipFill rotWithShape="1">
          <a:blip r:embed="rId4">
            <a:alphaModFix/>
          </a:blip>
          <a:srcRect/>
          <a:stretch/>
        </p:blipFill>
        <p:spPr>
          <a:xfrm>
            <a:off x="2858698" y="3941282"/>
            <a:ext cx="1243668" cy="820044"/>
          </a:xfrm>
          <a:prstGeom prst="rect">
            <a:avLst/>
          </a:prstGeom>
          <a:noFill/>
          <a:ln>
            <a:noFill/>
          </a:ln>
        </p:spPr>
      </p:pic>
      <p:pic>
        <p:nvPicPr>
          <p:cNvPr id="124" name="Google Shape;124;p24" descr="Mail, Message, Email, Send Message, Contact, Envelope"/>
          <p:cNvPicPr preferRelativeResize="0"/>
          <p:nvPr/>
        </p:nvPicPr>
        <p:blipFill rotWithShape="1">
          <a:blip r:embed="rId5">
            <a:alphaModFix/>
          </a:blip>
          <a:srcRect/>
          <a:stretch/>
        </p:blipFill>
        <p:spPr>
          <a:xfrm>
            <a:off x="2858701" y="1892208"/>
            <a:ext cx="789827" cy="789827"/>
          </a:xfrm>
          <a:prstGeom prst="rect">
            <a:avLst/>
          </a:prstGeom>
          <a:noFill/>
          <a:ln>
            <a:noFill/>
          </a:ln>
        </p:spPr>
      </p:pic>
      <p:pic>
        <p:nvPicPr>
          <p:cNvPr id="125" name="Google Shape;125;p24" descr="Retro Telephone, Dial Phone, Vintage, Telephone"/>
          <p:cNvPicPr preferRelativeResize="0"/>
          <p:nvPr/>
        </p:nvPicPr>
        <p:blipFill rotWithShape="1">
          <a:blip r:embed="rId6">
            <a:alphaModFix/>
          </a:blip>
          <a:srcRect/>
          <a:stretch/>
        </p:blipFill>
        <p:spPr>
          <a:xfrm>
            <a:off x="3648533" y="2725461"/>
            <a:ext cx="1152523" cy="803165"/>
          </a:xfrm>
          <a:prstGeom prst="rect">
            <a:avLst/>
          </a:prstGeom>
          <a:noFill/>
          <a:ln>
            <a:noFill/>
          </a:ln>
        </p:spPr>
      </p:pic>
      <p:sp>
        <p:nvSpPr>
          <p:cNvPr id="126" name="Google Shape;126;p24"/>
          <p:cNvSpPr txBox="1"/>
          <p:nvPr/>
        </p:nvSpPr>
        <p:spPr>
          <a:xfrm>
            <a:off x="7279567" y="2543851"/>
            <a:ext cx="879000" cy="307800"/>
          </a:xfrm>
          <a:prstGeom prst="rect">
            <a:avLst/>
          </a:prstGeom>
          <a:solidFill>
            <a:srgbClr val="FFFFFF"/>
          </a:solidFill>
          <a:ln w="25400" cap="flat" cmpd="sng">
            <a:solidFill>
              <a:srgbClr val="21212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1961</a:t>
            </a:r>
            <a:endParaRPr sz="1400" b="0" i="0" u="none" strike="noStrike" cap="none">
              <a:solidFill>
                <a:srgbClr val="000000"/>
              </a:solidFill>
              <a:latin typeface="Arial"/>
              <a:ea typeface="Arial"/>
              <a:cs typeface="Arial"/>
              <a:sym typeface="Arial"/>
            </a:endParaRPr>
          </a:p>
        </p:txBody>
      </p:sp>
      <p:sp>
        <p:nvSpPr>
          <p:cNvPr id="127" name="Google Shape;127;p24"/>
          <p:cNvSpPr txBox="1"/>
          <p:nvPr/>
        </p:nvSpPr>
        <p:spPr>
          <a:xfrm>
            <a:off x="7280279" y="2175780"/>
            <a:ext cx="878400" cy="307800"/>
          </a:xfrm>
          <a:prstGeom prst="rect">
            <a:avLst/>
          </a:prstGeom>
          <a:solidFill>
            <a:srgbClr val="FFFFFF"/>
          </a:solidFill>
          <a:ln w="25400" cap="flat" cmpd="sng">
            <a:solidFill>
              <a:srgbClr val="21212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1876</a:t>
            </a:r>
            <a:endParaRPr sz="1400" b="0" i="0" u="none" strike="noStrike" cap="none">
              <a:solidFill>
                <a:srgbClr val="000000"/>
              </a:solidFill>
              <a:latin typeface="Arial"/>
              <a:ea typeface="Arial"/>
              <a:cs typeface="Arial"/>
              <a:sym typeface="Arial"/>
            </a:endParaRPr>
          </a:p>
        </p:txBody>
      </p:sp>
      <p:sp>
        <p:nvSpPr>
          <p:cNvPr id="128" name="Google Shape;128;p24"/>
          <p:cNvSpPr txBox="1"/>
          <p:nvPr/>
        </p:nvSpPr>
        <p:spPr>
          <a:xfrm>
            <a:off x="7279567" y="2906221"/>
            <a:ext cx="879000" cy="307800"/>
          </a:xfrm>
          <a:prstGeom prst="rect">
            <a:avLst/>
          </a:prstGeom>
          <a:solidFill>
            <a:srgbClr val="FFFFFF"/>
          </a:solidFill>
          <a:ln w="25400" cap="flat" cmpd="sng">
            <a:solidFill>
              <a:srgbClr val="21212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1837</a:t>
            </a:r>
            <a:endParaRPr sz="1400" b="0" i="0" u="none" strike="noStrike" cap="none">
              <a:solidFill>
                <a:srgbClr val="000000"/>
              </a:solidFill>
              <a:latin typeface="Arial"/>
              <a:ea typeface="Arial"/>
              <a:cs typeface="Arial"/>
              <a:sym typeface="Arial"/>
            </a:endParaRPr>
          </a:p>
        </p:txBody>
      </p:sp>
      <p:sp>
        <p:nvSpPr>
          <p:cNvPr id="129" name="Google Shape;129;p24"/>
          <p:cNvSpPr txBox="1"/>
          <p:nvPr/>
        </p:nvSpPr>
        <p:spPr>
          <a:xfrm>
            <a:off x="7279566" y="3633508"/>
            <a:ext cx="879000" cy="307800"/>
          </a:xfrm>
          <a:prstGeom prst="rect">
            <a:avLst/>
          </a:prstGeom>
          <a:solidFill>
            <a:srgbClr val="FFFFFF"/>
          </a:solidFill>
          <a:ln w="25400" cap="flat" cmpd="sng">
            <a:solidFill>
              <a:srgbClr val="21212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1167</a:t>
            </a:r>
            <a:endParaRPr sz="1400" b="0" i="0" u="none" strike="noStrike" cap="none">
              <a:solidFill>
                <a:srgbClr val="000000"/>
              </a:solidFill>
              <a:latin typeface="Arial"/>
              <a:ea typeface="Arial"/>
              <a:cs typeface="Arial"/>
              <a:sym typeface="Arial"/>
            </a:endParaRPr>
          </a:p>
        </p:txBody>
      </p:sp>
      <p:grpSp>
        <p:nvGrpSpPr>
          <p:cNvPr id="130" name="Google Shape;130;p24"/>
          <p:cNvGrpSpPr/>
          <p:nvPr/>
        </p:nvGrpSpPr>
        <p:grpSpPr>
          <a:xfrm>
            <a:off x="4944050" y="2029825"/>
            <a:ext cx="2031524" cy="1195651"/>
            <a:chOff x="9745850" y="1035475"/>
            <a:chExt cx="2031524" cy="1195651"/>
          </a:xfrm>
        </p:grpSpPr>
        <p:pic>
          <p:nvPicPr>
            <p:cNvPr id="131" name="Google Shape;131;p24"/>
            <p:cNvPicPr preferRelativeResize="0"/>
            <p:nvPr/>
          </p:nvPicPr>
          <p:blipFill rotWithShape="1">
            <a:blip r:embed="rId7">
              <a:alphaModFix/>
            </a:blip>
            <a:srcRect r="58281" b="53507"/>
            <a:stretch/>
          </p:blipFill>
          <p:spPr>
            <a:xfrm>
              <a:off x="9745850" y="1035475"/>
              <a:ext cx="789826" cy="1195651"/>
            </a:xfrm>
            <a:prstGeom prst="rect">
              <a:avLst/>
            </a:prstGeom>
            <a:noFill/>
            <a:ln>
              <a:noFill/>
            </a:ln>
          </p:spPr>
        </p:pic>
        <p:pic>
          <p:nvPicPr>
            <p:cNvPr id="132" name="Google Shape;132;p24"/>
            <p:cNvPicPr preferRelativeResize="0"/>
            <p:nvPr/>
          </p:nvPicPr>
          <p:blipFill rotWithShape="1">
            <a:blip r:embed="rId8">
              <a:alphaModFix/>
            </a:blip>
            <a:srcRect r="50094" b="83503"/>
            <a:stretch/>
          </p:blipFill>
          <p:spPr>
            <a:xfrm>
              <a:off x="10624850" y="1035475"/>
              <a:ext cx="1152524" cy="619076"/>
            </a:xfrm>
            <a:prstGeom prst="rect">
              <a:avLst/>
            </a:prstGeom>
            <a:noFill/>
            <a:ln>
              <a:noFill/>
            </a:ln>
          </p:spPr>
        </p:pic>
      </p:grpSp>
      <p:sp>
        <p:nvSpPr>
          <p:cNvPr id="133" name="Google Shape;133;p24"/>
          <p:cNvSpPr txBox="1"/>
          <p:nvPr/>
        </p:nvSpPr>
        <p:spPr>
          <a:xfrm>
            <a:off x="7279542" y="3269846"/>
            <a:ext cx="879000" cy="307800"/>
          </a:xfrm>
          <a:prstGeom prst="rect">
            <a:avLst/>
          </a:prstGeom>
          <a:solidFill>
            <a:srgbClr val="FFFFFF"/>
          </a:solidFill>
          <a:ln w="25400" cap="flat" cmpd="sng">
            <a:solidFill>
              <a:srgbClr val="21212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a:solidFill>
                  <a:srgbClr val="000000"/>
                </a:solidFill>
              </a:rPr>
              <a:t>1791</a:t>
            </a:r>
            <a:endParaRPr sz="1400" b="0" i="0" u="none" strike="noStrike" cap="none">
              <a:solidFill>
                <a:srgbClr val="000000"/>
              </a:solidFill>
              <a:latin typeface="Arial"/>
              <a:ea typeface="Arial"/>
              <a:cs typeface="Arial"/>
              <a:sym typeface="Arial"/>
            </a:endParaRPr>
          </a:p>
        </p:txBody>
      </p:sp>
      <p:sp>
        <p:nvSpPr>
          <p:cNvPr id="134" name="Google Shape;134;p24"/>
          <p:cNvSpPr txBox="1">
            <a:spLocks noGrp="1"/>
          </p:cNvSpPr>
          <p:nvPr>
            <p:ph type="body" idx="2"/>
          </p:nvPr>
        </p:nvSpPr>
        <p:spPr>
          <a:xfrm>
            <a:off x="174925" y="2029825"/>
            <a:ext cx="1985100" cy="341100"/>
          </a:xfrm>
          <a:prstGeom prst="rect">
            <a:avLst/>
          </a:prstGeom>
          <a:solidFill>
            <a:srgbClr val="494985"/>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600">
                <a:solidFill>
                  <a:srgbClr val="FFFFFF"/>
                </a:solidFill>
              </a:rPr>
              <a:t>Telegram</a:t>
            </a:r>
            <a:endParaRPr/>
          </a:p>
        </p:txBody>
      </p:sp>
      <p:sp>
        <p:nvSpPr>
          <p:cNvPr id="135" name="Google Shape;135;p24"/>
          <p:cNvSpPr txBox="1">
            <a:spLocks noGrp="1"/>
          </p:cNvSpPr>
          <p:nvPr>
            <p:ph type="body" idx="2"/>
          </p:nvPr>
        </p:nvSpPr>
        <p:spPr>
          <a:xfrm>
            <a:off x="174925" y="2591525"/>
            <a:ext cx="1985100" cy="341100"/>
          </a:xfrm>
          <a:prstGeom prst="rect">
            <a:avLst/>
          </a:prstGeom>
          <a:solidFill>
            <a:srgbClr val="494985"/>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600">
                <a:solidFill>
                  <a:srgbClr val="FFFFFF"/>
                </a:solidFill>
              </a:rPr>
              <a:t>Email</a:t>
            </a:r>
            <a:endParaRPr/>
          </a:p>
        </p:txBody>
      </p:sp>
      <p:sp>
        <p:nvSpPr>
          <p:cNvPr id="136" name="Google Shape;136;p24"/>
          <p:cNvSpPr txBox="1">
            <a:spLocks noGrp="1"/>
          </p:cNvSpPr>
          <p:nvPr>
            <p:ph type="body" idx="2"/>
          </p:nvPr>
        </p:nvSpPr>
        <p:spPr>
          <a:xfrm>
            <a:off x="174925" y="3153225"/>
            <a:ext cx="1985100" cy="341100"/>
          </a:xfrm>
          <a:prstGeom prst="rect">
            <a:avLst/>
          </a:prstGeom>
          <a:solidFill>
            <a:srgbClr val="494985"/>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600">
                <a:solidFill>
                  <a:srgbClr val="FFFFFF"/>
                </a:solidFill>
              </a:rPr>
              <a:t>Carrier pigeon</a:t>
            </a:r>
            <a:endParaRPr/>
          </a:p>
        </p:txBody>
      </p:sp>
      <p:sp>
        <p:nvSpPr>
          <p:cNvPr id="137" name="Google Shape;137;p24"/>
          <p:cNvSpPr txBox="1">
            <a:spLocks noGrp="1"/>
          </p:cNvSpPr>
          <p:nvPr>
            <p:ph type="body" idx="2"/>
          </p:nvPr>
        </p:nvSpPr>
        <p:spPr>
          <a:xfrm>
            <a:off x="174925" y="3714925"/>
            <a:ext cx="1985100" cy="341100"/>
          </a:xfrm>
          <a:prstGeom prst="rect">
            <a:avLst/>
          </a:prstGeom>
          <a:solidFill>
            <a:srgbClr val="494985"/>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600">
                <a:solidFill>
                  <a:srgbClr val="FFFFFF"/>
                </a:solidFill>
              </a:rPr>
              <a:t>Telephone</a:t>
            </a:r>
            <a:endParaRPr/>
          </a:p>
        </p:txBody>
      </p:sp>
      <p:sp>
        <p:nvSpPr>
          <p:cNvPr id="138" name="Google Shape;138;p24"/>
          <p:cNvSpPr txBox="1">
            <a:spLocks noGrp="1"/>
          </p:cNvSpPr>
          <p:nvPr>
            <p:ph type="body" idx="2"/>
          </p:nvPr>
        </p:nvSpPr>
        <p:spPr>
          <a:xfrm>
            <a:off x="174925" y="4276625"/>
            <a:ext cx="1985100" cy="341100"/>
          </a:xfrm>
          <a:prstGeom prst="rect">
            <a:avLst/>
          </a:prstGeom>
          <a:solidFill>
            <a:srgbClr val="494985"/>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600">
                <a:solidFill>
                  <a:srgbClr val="FFFFFF"/>
                </a:solidFill>
              </a:rPr>
              <a:t>Semaphore</a:t>
            </a:r>
            <a:endParaRPr sz="16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Answers</a:t>
            </a:r>
            <a:endParaRPr/>
          </a:p>
        </p:txBody>
      </p:sp>
      <p:sp>
        <p:nvSpPr>
          <p:cNvPr id="144" name="Google Shape;144;p2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6</a:t>
            </a:fld>
            <a:endParaRPr/>
          </a:p>
        </p:txBody>
      </p:sp>
      <p:sp>
        <p:nvSpPr>
          <p:cNvPr id="145" name="Google Shape;145;p25"/>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pic>
        <p:nvPicPr>
          <p:cNvPr id="146" name="Google Shape;146;p25" descr="Pigeon, Animal, Bird, Wings, Feathers, Gray, Standing"/>
          <p:cNvPicPr preferRelativeResize="0"/>
          <p:nvPr/>
        </p:nvPicPr>
        <p:blipFill rotWithShape="1">
          <a:blip r:embed="rId3">
            <a:alphaModFix/>
          </a:blip>
          <a:srcRect/>
          <a:stretch/>
        </p:blipFill>
        <p:spPr>
          <a:xfrm>
            <a:off x="599743" y="1813250"/>
            <a:ext cx="1080852" cy="791499"/>
          </a:xfrm>
          <a:prstGeom prst="rect">
            <a:avLst/>
          </a:prstGeom>
          <a:noFill/>
          <a:ln>
            <a:noFill/>
          </a:ln>
        </p:spPr>
      </p:pic>
      <p:pic>
        <p:nvPicPr>
          <p:cNvPr id="147" name="Google Shape;147;p25" descr="Code, Communication, Hand, History, Machine, Morse, Old"/>
          <p:cNvPicPr preferRelativeResize="0"/>
          <p:nvPr/>
        </p:nvPicPr>
        <p:blipFill rotWithShape="1">
          <a:blip r:embed="rId4">
            <a:alphaModFix/>
          </a:blip>
          <a:srcRect/>
          <a:stretch/>
        </p:blipFill>
        <p:spPr>
          <a:xfrm>
            <a:off x="5259836" y="1710582"/>
            <a:ext cx="1243668" cy="820044"/>
          </a:xfrm>
          <a:prstGeom prst="rect">
            <a:avLst/>
          </a:prstGeom>
          <a:noFill/>
          <a:ln>
            <a:noFill/>
          </a:ln>
        </p:spPr>
      </p:pic>
      <p:pic>
        <p:nvPicPr>
          <p:cNvPr id="148" name="Google Shape;148;p25" descr="Mail, Message, Email, Send Message, Contact, Envelope"/>
          <p:cNvPicPr preferRelativeResize="0"/>
          <p:nvPr/>
        </p:nvPicPr>
        <p:blipFill rotWithShape="1">
          <a:blip r:embed="rId5">
            <a:alphaModFix/>
          </a:blip>
          <a:srcRect/>
          <a:stretch/>
        </p:blipFill>
        <p:spPr>
          <a:xfrm>
            <a:off x="3176176" y="3909658"/>
            <a:ext cx="789827" cy="789827"/>
          </a:xfrm>
          <a:prstGeom prst="rect">
            <a:avLst/>
          </a:prstGeom>
          <a:noFill/>
          <a:ln>
            <a:noFill/>
          </a:ln>
        </p:spPr>
      </p:pic>
      <p:pic>
        <p:nvPicPr>
          <p:cNvPr id="149" name="Google Shape;149;p25" descr="Retro Telephone, Dial Phone, Vintage, Telephone"/>
          <p:cNvPicPr preferRelativeResize="0"/>
          <p:nvPr/>
        </p:nvPicPr>
        <p:blipFill rotWithShape="1">
          <a:blip r:embed="rId6">
            <a:alphaModFix/>
          </a:blip>
          <a:srcRect/>
          <a:stretch/>
        </p:blipFill>
        <p:spPr>
          <a:xfrm>
            <a:off x="310908" y="3901361"/>
            <a:ext cx="1152523" cy="803165"/>
          </a:xfrm>
          <a:prstGeom prst="rect">
            <a:avLst/>
          </a:prstGeom>
          <a:noFill/>
          <a:ln>
            <a:noFill/>
          </a:ln>
        </p:spPr>
      </p:pic>
      <p:sp>
        <p:nvSpPr>
          <p:cNvPr id="150" name="Google Shape;150;p25"/>
          <p:cNvSpPr txBox="1"/>
          <p:nvPr/>
        </p:nvSpPr>
        <p:spPr>
          <a:xfrm>
            <a:off x="3163192" y="4784776"/>
            <a:ext cx="879000" cy="307800"/>
          </a:xfrm>
          <a:prstGeom prst="rect">
            <a:avLst/>
          </a:prstGeom>
          <a:solidFill>
            <a:srgbClr val="FFFFFF"/>
          </a:solidFill>
          <a:ln w="25400" cap="flat" cmpd="sng">
            <a:solidFill>
              <a:srgbClr val="21212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1961</a:t>
            </a:r>
            <a:endParaRPr sz="1400" b="0" i="0" u="none" strike="noStrike" cap="none">
              <a:solidFill>
                <a:srgbClr val="000000"/>
              </a:solidFill>
              <a:latin typeface="Arial"/>
              <a:ea typeface="Arial"/>
              <a:cs typeface="Arial"/>
              <a:sym typeface="Arial"/>
            </a:endParaRPr>
          </a:p>
        </p:txBody>
      </p:sp>
      <p:sp>
        <p:nvSpPr>
          <p:cNvPr id="151" name="Google Shape;151;p25"/>
          <p:cNvSpPr txBox="1"/>
          <p:nvPr/>
        </p:nvSpPr>
        <p:spPr>
          <a:xfrm>
            <a:off x="483004" y="4784780"/>
            <a:ext cx="878400" cy="307800"/>
          </a:xfrm>
          <a:prstGeom prst="rect">
            <a:avLst/>
          </a:prstGeom>
          <a:solidFill>
            <a:srgbClr val="FFFFFF"/>
          </a:solidFill>
          <a:ln w="25400" cap="flat" cmpd="sng">
            <a:solidFill>
              <a:srgbClr val="21212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1876</a:t>
            </a:r>
            <a:endParaRPr sz="1400" b="0" i="0" u="none" strike="noStrike" cap="none">
              <a:solidFill>
                <a:srgbClr val="000000"/>
              </a:solidFill>
              <a:latin typeface="Arial"/>
              <a:ea typeface="Arial"/>
              <a:cs typeface="Arial"/>
              <a:sym typeface="Arial"/>
            </a:endParaRPr>
          </a:p>
        </p:txBody>
      </p:sp>
      <p:sp>
        <p:nvSpPr>
          <p:cNvPr id="152" name="Google Shape;152;p25"/>
          <p:cNvSpPr txBox="1"/>
          <p:nvPr/>
        </p:nvSpPr>
        <p:spPr>
          <a:xfrm>
            <a:off x="5613967" y="2604746"/>
            <a:ext cx="879000" cy="307800"/>
          </a:xfrm>
          <a:prstGeom prst="rect">
            <a:avLst/>
          </a:prstGeom>
          <a:solidFill>
            <a:srgbClr val="FFFFFF"/>
          </a:solidFill>
          <a:ln w="25400" cap="flat" cmpd="sng">
            <a:solidFill>
              <a:srgbClr val="21212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1837</a:t>
            </a:r>
            <a:endParaRPr sz="1400" b="0" i="0" u="none" strike="noStrike" cap="none">
              <a:solidFill>
                <a:srgbClr val="000000"/>
              </a:solidFill>
              <a:latin typeface="Arial"/>
              <a:ea typeface="Arial"/>
              <a:cs typeface="Arial"/>
              <a:sym typeface="Arial"/>
            </a:endParaRPr>
          </a:p>
        </p:txBody>
      </p:sp>
      <p:sp>
        <p:nvSpPr>
          <p:cNvPr id="153" name="Google Shape;153;p25"/>
          <p:cNvSpPr txBox="1"/>
          <p:nvPr/>
        </p:nvSpPr>
        <p:spPr>
          <a:xfrm>
            <a:off x="639366" y="2620970"/>
            <a:ext cx="879000" cy="307800"/>
          </a:xfrm>
          <a:prstGeom prst="rect">
            <a:avLst/>
          </a:prstGeom>
          <a:solidFill>
            <a:srgbClr val="FFFFFF"/>
          </a:solidFill>
          <a:ln w="25400" cap="flat" cmpd="sng">
            <a:solidFill>
              <a:srgbClr val="21212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1167</a:t>
            </a:r>
            <a:endParaRPr sz="1400" b="0" i="0" u="none" strike="noStrike" cap="none">
              <a:solidFill>
                <a:srgbClr val="000000"/>
              </a:solidFill>
              <a:latin typeface="Arial"/>
              <a:ea typeface="Arial"/>
              <a:cs typeface="Arial"/>
              <a:sym typeface="Arial"/>
            </a:endParaRPr>
          </a:p>
        </p:txBody>
      </p:sp>
      <p:grpSp>
        <p:nvGrpSpPr>
          <p:cNvPr id="154" name="Google Shape;154;p25"/>
          <p:cNvGrpSpPr/>
          <p:nvPr/>
        </p:nvGrpSpPr>
        <p:grpSpPr>
          <a:xfrm>
            <a:off x="2631525" y="1710575"/>
            <a:ext cx="2031524" cy="1195651"/>
            <a:chOff x="9745850" y="1035475"/>
            <a:chExt cx="2031524" cy="1195651"/>
          </a:xfrm>
        </p:grpSpPr>
        <p:pic>
          <p:nvPicPr>
            <p:cNvPr id="155" name="Google Shape;155;p25"/>
            <p:cNvPicPr preferRelativeResize="0"/>
            <p:nvPr/>
          </p:nvPicPr>
          <p:blipFill rotWithShape="1">
            <a:blip r:embed="rId7">
              <a:alphaModFix/>
            </a:blip>
            <a:srcRect r="58281" b="53507"/>
            <a:stretch/>
          </p:blipFill>
          <p:spPr>
            <a:xfrm>
              <a:off x="9745850" y="1035475"/>
              <a:ext cx="789826" cy="1195651"/>
            </a:xfrm>
            <a:prstGeom prst="rect">
              <a:avLst/>
            </a:prstGeom>
            <a:noFill/>
            <a:ln>
              <a:noFill/>
            </a:ln>
          </p:spPr>
        </p:pic>
        <p:pic>
          <p:nvPicPr>
            <p:cNvPr id="156" name="Google Shape;156;p25"/>
            <p:cNvPicPr preferRelativeResize="0"/>
            <p:nvPr/>
          </p:nvPicPr>
          <p:blipFill rotWithShape="1">
            <a:blip r:embed="rId8">
              <a:alphaModFix/>
            </a:blip>
            <a:srcRect r="50094" b="83503"/>
            <a:stretch/>
          </p:blipFill>
          <p:spPr>
            <a:xfrm>
              <a:off x="10624850" y="1035475"/>
              <a:ext cx="1152524" cy="619076"/>
            </a:xfrm>
            <a:prstGeom prst="rect">
              <a:avLst/>
            </a:prstGeom>
            <a:noFill/>
            <a:ln>
              <a:noFill/>
            </a:ln>
          </p:spPr>
        </p:pic>
      </p:grpSp>
      <p:sp>
        <p:nvSpPr>
          <p:cNvPr id="157" name="Google Shape;157;p25"/>
          <p:cNvSpPr txBox="1"/>
          <p:nvPr/>
        </p:nvSpPr>
        <p:spPr>
          <a:xfrm>
            <a:off x="3607567" y="2604746"/>
            <a:ext cx="879000" cy="307800"/>
          </a:xfrm>
          <a:prstGeom prst="rect">
            <a:avLst/>
          </a:prstGeom>
          <a:solidFill>
            <a:srgbClr val="FFFFFF"/>
          </a:solidFill>
          <a:ln w="25400" cap="flat" cmpd="sng">
            <a:solidFill>
              <a:srgbClr val="21212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a:solidFill>
                  <a:srgbClr val="000000"/>
                </a:solidFill>
              </a:rPr>
              <a:t>1791</a:t>
            </a:r>
            <a:endParaRPr sz="1400" b="0" i="0" u="none" strike="noStrike" cap="none">
              <a:solidFill>
                <a:srgbClr val="000000"/>
              </a:solidFill>
              <a:latin typeface="Arial"/>
              <a:ea typeface="Arial"/>
              <a:cs typeface="Arial"/>
              <a:sym typeface="Arial"/>
            </a:endParaRPr>
          </a:p>
        </p:txBody>
      </p:sp>
      <p:sp>
        <p:nvSpPr>
          <p:cNvPr id="158" name="Google Shape;158;p25"/>
          <p:cNvSpPr txBox="1">
            <a:spLocks noGrp="1"/>
          </p:cNvSpPr>
          <p:nvPr>
            <p:ph type="body" idx="2"/>
          </p:nvPr>
        </p:nvSpPr>
        <p:spPr>
          <a:xfrm>
            <a:off x="147625" y="1218025"/>
            <a:ext cx="1985100" cy="341100"/>
          </a:xfrm>
          <a:prstGeom prst="rect">
            <a:avLst/>
          </a:prstGeom>
          <a:solidFill>
            <a:srgbClr val="494985"/>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600">
                <a:solidFill>
                  <a:srgbClr val="FFFFFF"/>
                </a:solidFill>
              </a:rPr>
              <a:t>Carrier pigeon</a:t>
            </a:r>
            <a:endParaRPr/>
          </a:p>
        </p:txBody>
      </p:sp>
      <p:sp>
        <p:nvSpPr>
          <p:cNvPr id="159" name="Google Shape;159;p25"/>
          <p:cNvSpPr txBox="1">
            <a:spLocks noGrp="1"/>
          </p:cNvSpPr>
          <p:nvPr>
            <p:ph type="body" idx="2"/>
          </p:nvPr>
        </p:nvSpPr>
        <p:spPr>
          <a:xfrm>
            <a:off x="2552525" y="1218025"/>
            <a:ext cx="1985100" cy="341100"/>
          </a:xfrm>
          <a:prstGeom prst="rect">
            <a:avLst/>
          </a:prstGeom>
          <a:solidFill>
            <a:srgbClr val="494985"/>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600">
                <a:solidFill>
                  <a:schemeClr val="lt1"/>
                </a:solidFill>
              </a:rPr>
              <a:t>Semaphore</a:t>
            </a:r>
            <a:endParaRPr/>
          </a:p>
        </p:txBody>
      </p:sp>
      <p:sp>
        <p:nvSpPr>
          <p:cNvPr id="160" name="Google Shape;160;p25"/>
          <p:cNvSpPr txBox="1">
            <a:spLocks noGrp="1"/>
          </p:cNvSpPr>
          <p:nvPr>
            <p:ph type="body" idx="2"/>
          </p:nvPr>
        </p:nvSpPr>
        <p:spPr>
          <a:xfrm>
            <a:off x="4889125" y="1218025"/>
            <a:ext cx="1985100" cy="341100"/>
          </a:xfrm>
          <a:prstGeom prst="rect">
            <a:avLst/>
          </a:prstGeom>
          <a:solidFill>
            <a:srgbClr val="494985"/>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600">
                <a:solidFill>
                  <a:srgbClr val="FFFFFF"/>
                </a:solidFill>
              </a:rPr>
              <a:t>Telegram</a:t>
            </a:r>
            <a:endParaRPr/>
          </a:p>
        </p:txBody>
      </p:sp>
      <p:sp>
        <p:nvSpPr>
          <p:cNvPr id="161" name="Google Shape;161;p25"/>
          <p:cNvSpPr txBox="1">
            <a:spLocks noGrp="1"/>
          </p:cNvSpPr>
          <p:nvPr>
            <p:ph type="body" idx="2"/>
          </p:nvPr>
        </p:nvSpPr>
        <p:spPr>
          <a:xfrm>
            <a:off x="162525" y="3432350"/>
            <a:ext cx="1985100" cy="341100"/>
          </a:xfrm>
          <a:prstGeom prst="rect">
            <a:avLst/>
          </a:prstGeom>
          <a:solidFill>
            <a:srgbClr val="494985"/>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600">
                <a:solidFill>
                  <a:srgbClr val="FFFFFF"/>
                </a:solidFill>
              </a:rPr>
              <a:t>Telephone</a:t>
            </a:r>
            <a:endParaRPr/>
          </a:p>
        </p:txBody>
      </p:sp>
      <p:sp>
        <p:nvSpPr>
          <p:cNvPr id="162" name="Google Shape;162;p25"/>
          <p:cNvSpPr txBox="1">
            <a:spLocks noGrp="1"/>
          </p:cNvSpPr>
          <p:nvPr>
            <p:ph type="body" idx="2"/>
          </p:nvPr>
        </p:nvSpPr>
        <p:spPr>
          <a:xfrm>
            <a:off x="2578538" y="3432350"/>
            <a:ext cx="1985100" cy="341100"/>
          </a:xfrm>
          <a:prstGeom prst="rect">
            <a:avLst/>
          </a:prstGeom>
          <a:solidFill>
            <a:srgbClr val="494985"/>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600">
                <a:solidFill>
                  <a:srgbClr val="FFFFFF"/>
                </a:solidFill>
              </a:rPr>
              <a:t>Email</a:t>
            </a:r>
            <a:endParaRPr sz="16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6"/>
        <p:cNvGrpSpPr/>
        <p:nvPr/>
      </p:nvGrpSpPr>
      <p:grpSpPr>
        <a:xfrm>
          <a:off x="0" y="0"/>
          <a:ext cx="0" cy="0"/>
          <a:chOff x="0" y="0"/>
          <a:chExt cx="0" cy="0"/>
        </a:xfrm>
      </p:grpSpPr>
      <p:sp>
        <p:nvSpPr>
          <p:cNvPr id="167" name="Google Shape;167;p26"/>
          <p:cNvSpPr txBox="1">
            <a:spLocks noGrp="1"/>
          </p:cNvSpPr>
          <p:nvPr>
            <p:ph type="body" idx="1"/>
          </p:nvPr>
        </p:nvSpPr>
        <p:spPr>
          <a:xfrm>
            <a:off x="310900" y="1170124"/>
            <a:ext cx="4665834"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 computer network is when two or more computers are connected together to allow them to communicate. </a:t>
            </a:r>
            <a:endParaRPr dirty="0"/>
          </a:p>
          <a:p>
            <a:pPr marL="0" lvl="0" indent="0" algn="l" rtl="0">
              <a:spcBef>
                <a:spcPts val="1600"/>
              </a:spcBef>
              <a:spcAft>
                <a:spcPts val="1600"/>
              </a:spcAft>
              <a:buNone/>
            </a:pPr>
            <a:r>
              <a:rPr lang="en-GB" dirty="0"/>
              <a:t>This brings many benefits, which will be covered later on.</a:t>
            </a:r>
          </a:p>
          <a:p>
            <a:pPr marL="0" lvl="0" indent="0" algn="l" rtl="0">
              <a:spcBef>
                <a:spcPts val="1600"/>
              </a:spcBef>
              <a:spcAft>
                <a:spcPts val="1600"/>
              </a:spcAft>
              <a:buNone/>
            </a:pPr>
            <a:r>
              <a:rPr lang="en-GB" b="1" dirty="0"/>
              <a:t>THINK HOW BORING MOBILE PHONES WOULD BE IF WE COULDN’T CONNECT! </a:t>
            </a:r>
          </a:p>
          <a:p>
            <a:pPr marL="0" lvl="0" indent="0" algn="l" rtl="0">
              <a:spcBef>
                <a:spcPts val="1600"/>
              </a:spcBef>
              <a:spcAft>
                <a:spcPts val="1600"/>
              </a:spcAft>
              <a:buNone/>
            </a:pPr>
            <a:r>
              <a:rPr lang="en-GB" dirty="0"/>
              <a:t> IS A MOBILE PHONE A COMPUTER?</a:t>
            </a:r>
            <a:endParaRPr dirty="0"/>
          </a:p>
        </p:txBody>
      </p:sp>
      <p:sp>
        <p:nvSpPr>
          <p:cNvPr id="168" name="Google Shape;168;p26"/>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What is a computer network?</a:t>
            </a:r>
            <a:endParaRPr/>
          </a:p>
        </p:txBody>
      </p:sp>
      <p:sp>
        <p:nvSpPr>
          <p:cNvPr id="169" name="Google Shape;169;p2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7</a:t>
            </a:fld>
            <a:endParaRPr/>
          </a:p>
        </p:txBody>
      </p:sp>
      <p:sp>
        <p:nvSpPr>
          <p:cNvPr id="170" name="Google Shape;170;p26"/>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2</a:t>
            </a:r>
            <a:endParaRPr/>
          </a:p>
        </p:txBody>
      </p:sp>
      <p:pic>
        <p:nvPicPr>
          <p:cNvPr id="171" name="Google Shape;171;p26" descr="Image result for computer network"/>
          <p:cNvPicPr preferRelativeResize="0"/>
          <p:nvPr/>
        </p:nvPicPr>
        <p:blipFill rotWithShape="1">
          <a:blip r:embed="rId3">
            <a:alphaModFix/>
          </a:blip>
          <a:srcRect/>
          <a:stretch/>
        </p:blipFill>
        <p:spPr>
          <a:xfrm>
            <a:off x="5290826" y="1067951"/>
            <a:ext cx="2754826" cy="2582651"/>
          </a:xfrm>
          <a:prstGeom prst="rect">
            <a:avLst/>
          </a:prstGeom>
          <a:noFill/>
          <a:ln>
            <a:noFill/>
          </a:ln>
        </p:spPr>
      </p:pic>
      <p:pic>
        <p:nvPicPr>
          <p:cNvPr id="172" name="Google Shape;172;p26"/>
          <p:cNvPicPr preferRelativeResize="0"/>
          <p:nvPr/>
        </p:nvPicPr>
        <p:blipFill>
          <a:blip r:embed="rId4">
            <a:alphaModFix/>
          </a:blip>
          <a:stretch>
            <a:fillRect/>
          </a:stretch>
        </p:blipFill>
        <p:spPr>
          <a:xfrm>
            <a:off x="8302200" y="430113"/>
            <a:ext cx="428625" cy="428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6"/>
        <p:cNvGrpSpPr/>
        <p:nvPr/>
      </p:nvGrpSpPr>
      <p:grpSpPr>
        <a:xfrm>
          <a:off x="0" y="0"/>
          <a:ext cx="0" cy="0"/>
          <a:chOff x="0" y="0"/>
          <a:chExt cx="0" cy="0"/>
        </a:xfrm>
      </p:grpSpPr>
      <p:sp>
        <p:nvSpPr>
          <p:cNvPr id="177" name="Google Shape;177;p27"/>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What common daily activities do you think use computer networks? </a:t>
            </a:r>
            <a:endParaRPr dirty="0"/>
          </a:p>
          <a:p>
            <a:pPr marL="0" lvl="0" indent="0" algn="l" rtl="0">
              <a:spcBef>
                <a:spcPts val="1600"/>
              </a:spcBef>
              <a:spcAft>
                <a:spcPts val="0"/>
              </a:spcAft>
              <a:buNone/>
            </a:pPr>
            <a:endParaRPr dirty="0"/>
          </a:p>
          <a:p>
            <a:pPr marL="0" lvl="0" indent="0" algn="l" rtl="0">
              <a:spcBef>
                <a:spcPts val="1600"/>
              </a:spcBef>
              <a:spcAft>
                <a:spcPts val="1600"/>
              </a:spcAft>
              <a:buNone/>
            </a:pPr>
            <a:r>
              <a:rPr lang="en-GB" dirty="0"/>
              <a:t>Group ideas…</a:t>
            </a:r>
            <a:endParaRPr dirty="0"/>
          </a:p>
        </p:txBody>
      </p:sp>
      <p:sp>
        <p:nvSpPr>
          <p:cNvPr id="178" name="Google Shape;178;p27"/>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Using computer networks</a:t>
            </a:r>
            <a:endParaRPr/>
          </a:p>
        </p:txBody>
      </p:sp>
      <p:sp>
        <p:nvSpPr>
          <p:cNvPr id="179" name="Google Shape;179;p2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8</a:t>
            </a:fld>
            <a:endParaRPr/>
          </a:p>
        </p:txBody>
      </p:sp>
      <p:sp>
        <p:nvSpPr>
          <p:cNvPr id="180" name="Google Shape;180;p27"/>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2</a:t>
            </a:r>
            <a:endParaRPr/>
          </a:p>
        </p:txBody>
      </p:sp>
      <p:pic>
        <p:nvPicPr>
          <p:cNvPr id="181" name="Google Shape;181;p27" descr="Classroom, Comic Characters, Cooperative Learning"/>
          <p:cNvPicPr preferRelativeResize="0"/>
          <p:nvPr/>
        </p:nvPicPr>
        <p:blipFill rotWithShape="1">
          <a:blip r:embed="rId3">
            <a:alphaModFix/>
          </a:blip>
          <a:srcRect/>
          <a:stretch/>
        </p:blipFill>
        <p:spPr>
          <a:xfrm>
            <a:off x="5355965" y="1193703"/>
            <a:ext cx="3368574" cy="2756099"/>
          </a:xfrm>
          <a:prstGeom prst="rect">
            <a:avLst/>
          </a:prstGeom>
          <a:noFill/>
          <a:ln>
            <a:noFill/>
          </a:ln>
        </p:spPr>
      </p:pic>
      <p:pic>
        <p:nvPicPr>
          <p:cNvPr id="182" name="Google Shape;182;p27"/>
          <p:cNvPicPr preferRelativeResize="0"/>
          <p:nvPr/>
        </p:nvPicPr>
        <p:blipFill>
          <a:blip r:embed="rId4">
            <a:alphaModFix/>
          </a:blip>
          <a:stretch>
            <a:fillRect/>
          </a:stretch>
        </p:blipFill>
        <p:spPr>
          <a:xfrm>
            <a:off x="8270013" y="463863"/>
            <a:ext cx="400050" cy="409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6"/>
        <p:cNvGrpSpPr/>
        <p:nvPr/>
      </p:nvGrpSpPr>
      <p:grpSpPr>
        <a:xfrm>
          <a:off x="0" y="0"/>
          <a:ext cx="0" cy="0"/>
          <a:chOff x="0" y="0"/>
          <a:chExt cx="0" cy="0"/>
        </a:xfrm>
      </p:grpSpPr>
      <p:sp>
        <p:nvSpPr>
          <p:cNvPr id="187" name="Google Shape;187;p28"/>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Morning:</a:t>
            </a:r>
            <a:r>
              <a:rPr lang="en-GB" dirty="0"/>
              <a:t> music playing via a Bluetooth speaker, asking Alexa for the weather forecast, controlling your central heating via an app on your phone</a:t>
            </a:r>
            <a:endParaRPr dirty="0"/>
          </a:p>
          <a:p>
            <a:pPr marL="0" lvl="0" indent="0" algn="l" rtl="0">
              <a:spcBef>
                <a:spcPts val="1600"/>
              </a:spcBef>
              <a:spcAft>
                <a:spcPts val="0"/>
              </a:spcAft>
              <a:buNone/>
            </a:pPr>
            <a:r>
              <a:rPr lang="en-GB" b="1" dirty="0"/>
              <a:t>Daytime: </a:t>
            </a:r>
            <a:r>
              <a:rPr lang="en-GB" dirty="0"/>
              <a:t>logging on to a PC for a Computing lesson, accessing files stored on the school network, printing to the library printer, researching a topic on the internet</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88" name="Google Shape;188;p28"/>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How many common daily activities do you think use computer networks? </a:t>
            </a:r>
            <a:endParaRPr/>
          </a:p>
        </p:txBody>
      </p:sp>
      <p:sp>
        <p:nvSpPr>
          <p:cNvPr id="189" name="Google Shape;189;p2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9</a:t>
            </a:fld>
            <a:endParaRPr/>
          </a:p>
        </p:txBody>
      </p:sp>
      <p:sp>
        <p:nvSpPr>
          <p:cNvPr id="190" name="Google Shape;190;p28"/>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2</a:t>
            </a:r>
            <a:endParaRPr/>
          </a:p>
        </p:txBody>
      </p:sp>
      <p:sp>
        <p:nvSpPr>
          <p:cNvPr id="191" name="Google Shape;191;p28"/>
          <p:cNvSpPr txBox="1">
            <a:spLocks noGrp="1"/>
          </p:cNvSpPr>
          <p:nvPr>
            <p:ph type="body" idx="2"/>
          </p:nvPr>
        </p:nvSpPr>
        <p:spPr>
          <a:xfrm>
            <a:off x="4736600" y="1170100"/>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Evening: </a:t>
            </a:r>
            <a:r>
              <a:rPr lang="en-GB" dirty="0"/>
              <a:t>Using social media, playing games online</a:t>
            </a:r>
            <a:endParaRPr dirty="0"/>
          </a:p>
          <a:p>
            <a:pPr marL="0" lvl="0" indent="0" algn="l" rtl="0">
              <a:spcBef>
                <a:spcPts val="1600"/>
              </a:spcBef>
              <a:spcAft>
                <a:spcPts val="1600"/>
              </a:spcAft>
              <a:buNone/>
            </a:pPr>
            <a:endParaRPr dirty="0"/>
          </a:p>
        </p:txBody>
      </p:sp>
      <p:pic>
        <p:nvPicPr>
          <p:cNvPr id="192" name="Google Shape;192;p28" descr="Image result for computer network"/>
          <p:cNvPicPr preferRelativeResize="0"/>
          <p:nvPr/>
        </p:nvPicPr>
        <p:blipFill rotWithShape="1">
          <a:blip r:embed="rId3">
            <a:alphaModFix/>
          </a:blip>
          <a:srcRect/>
          <a:stretch/>
        </p:blipFill>
        <p:spPr>
          <a:xfrm>
            <a:off x="6072051" y="2643616"/>
            <a:ext cx="1936378" cy="181535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CE Slides">
  <a:themeElements>
    <a:clrScheme name="Simple Light">
      <a:dk1>
        <a:srgbClr val="5B5BA5"/>
      </a:dk1>
      <a:lt1>
        <a:srgbClr val="FFFFFF"/>
      </a:lt1>
      <a:dk2>
        <a:srgbClr val="E9E9F3"/>
      </a:dk2>
      <a:lt2>
        <a:srgbClr val="F2F6FC"/>
      </a:lt2>
      <a:accent1>
        <a:srgbClr val="E9F7FC"/>
      </a:accent1>
      <a:accent2>
        <a:srgbClr val="FFEFDA"/>
      </a:accent2>
      <a:accent3>
        <a:srgbClr val="ECF8F5"/>
      </a:accent3>
      <a:accent4>
        <a:srgbClr val="FEF2F6"/>
      </a:accent4>
      <a:accent5>
        <a:srgbClr val="E6E6EA"/>
      </a:accent5>
      <a:accent6>
        <a:srgbClr val="F0F6ED"/>
      </a:accent6>
      <a:hlink>
        <a:srgbClr val="3197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F114C7EFE4FF498AE064C06622F751" ma:contentTypeVersion="17" ma:contentTypeDescription="Create a new document." ma:contentTypeScope="" ma:versionID="820ebbfeb7978de55b8b4f05f20b9be0">
  <xsd:schema xmlns:xsd="http://www.w3.org/2001/XMLSchema" xmlns:xs="http://www.w3.org/2001/XMLSchema" xmlns:p="http://schemas.microsoft.com/office/2006/metadata/properties" xmlns:ns2="a966b4a5-4248-447b-b597-ec598d04f9cf" xmlns:ns3="a392c3a2-4d82-4657-818b-0acf1aab57df" targetNamespace="http://schemas.microsoft.com/office/2006/metadata/properties" ma:root="true" ma:fieldsID="473fd452b4c8158cad106254f88981fe" ns2:_="" ns3:_="">
    <xsd:import namespace="a966b4a5-4248-447b-b597-ec598d04f9cf"/>
    <xsd:import namespace="a392c3a2-4d82-4657-818b-0acf1aab57df"/>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66b4a5-4248-447b-b597-ec598d04f9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327267d-bc41-472e-8668-b780c28214ed"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92c3a2-4d82-4657-818b-0acf1aab57d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bf9ecd9-ffb7-411b-a20b-d2110bea7e35}" ma:internalName="TaxCatchAll" ma:showField="CatchAllData" ma:web="a392c3a2-4d82-4657-818b-0acf1aab57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92c3a2-4d82-4657-818b-0acf1aab57df" xsi:nil="true"/>
    <lcf76f155ced4ddcb4097134ff3c332f xmlns="a966b4a5-4248-447b-b597-ec598d04f9c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35BE11C-3335-425B-A569-0A7D7AF2EA64}"/>
</file>

<file path=customXml/itemProps2.xml><?xml version="1.0" encoding="utf-8"?>
<ds:datastoreItem xmlns:ds="http://schemas.openxmlformats.org/officeDocument/2006/customXml" ds:itemID="{6C710ADD-89B6-487E-BD09-77BB81A5B019}"/>
</file>

<file path=customXml/itemProps3.xml><?xml version="1.0" encoding="utf-8"?>
<ds:datastoreItem xmlns:ds="http://schemas.openxmlformats.org/officeDocument/2006/customXml" ds:itemID="{9205B72F-AD6D-40B8-B60C-FA9AB5A33401}"/>
</file>

<file path=docProps/app.xml><?xml version="1.0" encoding="utf-8"?>
<Properties xmlns="http://schemas.openxmlformats.org/officeDocument/2006/extended-properties" xmlns:vt="http://schemas.openxmlformats.org/officeDocument/2006/docPropsVTypes">
  <TotalTime>0</TotalTime>
  <Words>4218</Words>
  <Application>Microsoft Office PowerPoint</Application>
  <PresentationFormat>On-screen Show (16:9)</PresentationFormat>
  <Paragraphs>400</Paragraphs>
  <Slides>25</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Quicksand</vt:lpstr>
      <vt:lpstr>Roboto</vt:lpstr>
      <vt:lpstr>Quicksand Light</vt:lpstr>
      <vt:lpstr>Simple Light</vt:lpstr>
      <vt:lpstr>NCCE Slides</vt:lpstr>
      <vt:lpstr>Lesson 1: Computer networks</vt:lpstr>
      <vt:lpstr>STARTER ACTIVITY – What is the Internet? </vt:lpstr>
      <vt:lpstr>How many devices are connected to the internet?</vt:lpstr>
      <vt:lpstr>Lesson 1: Computer networks and protocols</vt:lpstr>
      <vt:lpstr>Historic communication methods</vt:lpstr>
      <vt:lpstr>Answers</vt:lpstr>
      <vt:lpstr>What is a computer network?</vt:lpstr>
      <vt:lpstr>Using computer networks</vt:lpstr>
      <vt:lpstr>How many common daily activities do you think use computer networks? </vt:lpstr>
      <vt:lpstr>Key milestones of Computers becoming connected</vt:lpstr>
      <vt:lpstr>A message to Australia (part 1)</vt:lpstr>
      <vt:lpstr>A message to Australia (part 2)</vt:lpstr>
      <vt:lpstr>Message transmission: letters</vt:lpstr>
      <vt:lpstr>Message transmission: email</vt:lpstr>
      <vt:lpstr>WAIT!!! How does the internet actually get to America and back in 1 second…..</vt:lpstr>
      <vt:lpstr>Protocols</vt:lpstr>
      <vt:lpstr>Protocols</vt:lpstr>
      <vt:lpstr>Protocols</vt:lpstr>
      <vt:lpstr>Climber and belayer protocol</vt:lpstr>
      <vt:lpstr>Commands to order</vt:lpstr>
      <vt:lpstr>Answers</vt:lpstr>
      <vt:lpstr>Computer protocols: email and web address protocols</vt:lpstr>
      <vt:lpstr>How many devices are connected to the internet? </vt:lpstr>
      <vt:lpstr>Answer: Over 27 billion</vt:lpstr>
      <vt:lpstr>Next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Computer networks</dc:title>
  <cp:lastModifiedBy>Trubshaw, Miss R (John Taylor Free School)</cp:lastModifiedBy>
  <cp:revision>3</cp:revision>
  <dcterms:modified xsi:type="dcterms:W3CDTF">2024-06-02T08:56:03Z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0x010100F8F114C7EFE4FF498AE064C06622F751</vt:lpwstr>
  </property>
</Properties>
</file>