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type="screen16x9"/>
  <p:notesSz cx="6858000" cy="9144000"/>
  <p:embeddedFontLst>
    <p:embeddedFont>
      <p:font typeface="Quicksand" panose="020B0604020202020204" charset="0"/>
      <p:regular r:id="rId24"/>
      <p:bold r:id="rId25"/>
    </p:embeddedFont>
    <p:embeddedFont>
      <p:font typeface="Quicksand Medium"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065E6E-61DF-48D8-9FE5-D5B3BCDD4BFE}">
  <a:tblStyle styleId="{D1065E6E-61DF-48D8-9FE5-D5B3BCDD4B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A50ABA-6027-4F34-9E7A-77ED33F23CFC}"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tcc"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ncce.io/og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vectors/apartment-building-construction-287275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ixabay.com/vectors/home-house-icons-jims-card-129456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ixabay.com/vectors/letters-email-newsletter-write-113270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vectors/letters-email-newsletter-write-113270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vectors/letters-email-newsletter-write-113270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illustrations/network-social-abstract-313921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illustrations/network-social-abstract-313921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illustrations/earth-globalisation-network-386660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ubmarinecablemap.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omputerworld.com/article/3412237/10-top-facts-about-google-s-undersea-internet-cable.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photos/wave-sea-water-blue-surf-121544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5eb07e630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5eb07e630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Last updated: 08-12-22</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Resources are updated regularly — the latest version is available at: </a:t>
            </a:r>
            <a:r>
              <a:rPr lang="en" sz="9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ncce.io/tcc</a:t>
            </a:r>
            <a:r>
              <a:rPr lang="en" sz="900">
                <a:solidFill>
                  <a:srgbClr val="666666"/>
                </a:solidFill>
                <a:latin typeface="Quicksand"/>
                <a:ea typeface="Quicksand"/>
                <a:cs typeface="Quicksand"/>
                <a:sym typeface="Quicksand"/>
              </a:rPr>
              <a:t>.</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900">
              <a:solidFill>
                <a:srgbClr val="666666"/>
              </a:solidFill>
              <a:latin typeface="Quicksand"/>
              <a:ea typeface="Quicksand"/>
              <a:cs typeface="Quicksand"/>
              <a:sym typeface="Quicksand"/>
            </a:endParaRPr>
          </a:p>
          <a:p>
            <a:pPr marL="0" lvl="0" indent="0" algn="l" rtl="0">
              <a:spcBef>
                <a:spcPts val="0"/>
              </a:spcBef>
              <a:spcAft>
                <a:spcPts val="0"/>
              </a:spcAft>
              <a:buClr>
                <a:schemeClr val="dk1"/>
              </a:buClr>
              <a:buSzPts val="1100"/>
              <a:buFont typeface="Arial"/>
              <a:buNone/>
            </a:pPr>
            <a:r>
              <a:rPr lang="en" sz="900">
                <a:solidFill>
                  <a:srgbClr val="666666"/>
                </a:solidFill>
                <a:latin typeface="Quicksand"/>
                <a:ea typeface="Quicksand"/>
                <a:cs typeface="Quicksand"/>
                <a:sym typeface="Quicksand"/>
              </a:rPr>
              <a:t>This resource is licensed under the Open Government Licence, version 3. For more information on this licence, see</a:t>
            </a:r>
            <a:r>
              <a:rPr lang="en" sz="900" u="sng">
                <a:solidFill>
                  <a:srgbClr val="1155CC"/>
                </a:solid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 ncce.io/ogl</a:t>
            </a:r>
            <a:r>
              <a:rPr lang="en" sz="900">
                <a:solidFill>
                  <a:srgbClr val="666666"/>
                </a:solidFill>
                <a:latin typeface="Quicksand"/>
                <a:ea typeface="Quicksand"/>
                <a:cs typeface="Quicksand"/>
                <a:sym typeface="Quicksand"/>
              </a:rPr>
              <a:t>.</a:t>
            </a:r>
            <a:endParaRPr sz="900">
              <a:solidFill>
                <a:srgbClr val="666666"/>
              </a:solidFill>
              <a:latin typeface="Quicksand"/>
              <a:ea typeface="Quicksand"/>
              <a:cs typeface="Quicksand"/>
              <a:sym typeface="Quicksand"/>
            </a:endParaRPr>
          </a:p>
          <a:p>
            <a:pPr marL="0" lvl="0" indent="0" algn="l" rtl="0">
              <a:lnSpc>
                <a:spcPct val="115000"/>
              </a:lnSpc>
              <a:spcBef>
                <a:spcPts val="0"/>
              </a:spcBef>
              <a:spcAft>
                <a:spcPts val="0"/>
              </a:spcAft>
              <a:buClr>
                <a:schemeClr val="dk1"/>
              </a:buClr>
              <a:buSzPts val="1100"/>
              <a:buFont typeface="Arial"/>
              <a:buNone/>
            </a:pP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196ed2f9d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196ed2f9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In lesson 1, learners found out that there are 27 billion devices connected to the internet. This is more than there are people on the planet. Learners will watch a video called </a:t>
            </a:r>
            <a:r>
              <a:rPr lang="en" i="1">
                <a:latin typeface="Quicksand"/>
                <a:ea typeface="Quicksand"/>
                <a:cs typeface="Quicksand"/>
                <a:sym typeface="Quicksand"/>
              </a:rPr>
              <a:t>A Packet’s Tale</a:t>
            </a:r>
            <a:r>
              <a:rPr lang="en">
                <a:latin typeface="Quicksand"/>
                <a:ea typeface="Quicksand"/>
                <a:cs typeface="Quicksand"/>
                <a:sym typeface="Quicksand"/>
              </a:rPr>
              <a:t> which will explain how messages can be successfully sent from one device to another using packets that travel through cables from sender to receiver and back again to simulate a person viewing a website.</a:t>
            </a:r>
            <a:endParaRPr>
              <a:solidFill>
                <a:srgbClr val="0D0D0D"/>
              </a:solidFill>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196ed2f9d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196ed2f9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19f21a4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19f21a4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Quicksand"/>
                <a:ea typeface="Quicksand"/>
                <a:cs typeface="Quicksand"/>
                <a:sym typeface="Quicksand"/>
              </a:rPr>
              <a:t>Explain to the learners what an IP address looks like. </a:t>
            </a:r>
            <a:endParaRPr>
              <a:solidFill>
                <a:schemeClr val="dk1"/>
              </a:solidFill>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19f21a47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19f21a47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Demonstrate to the learners how to find the IP address of the router that connects your machine to the internet. This will have a unique IP address, as it is part of the internet. Any device outside the school network would need to use this IP address to make contact. To look up the router IP address, you simply need to open Google in a web browser and type into the search bar “what is my ip address”.</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Learners could try this at home to see what the IP address of their home router is. </a:t>
            </a:r>
            <a:endParaRPr>
              <a:solidFill>
                <a:schemeClr val="dk1"/>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196ed2f9d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196ed2f9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Remind the learners about the role of a router. Explain to them that a router joins networks together across the internet. It is important to emphasise at this stage that there are many different ways of getting from one place to another across the internet, and packets of data making up a single message may take different routes. Use the diagram to help illustrate this. For example, a packet travelling from the home router at the top of the diagram to the home router at the bottom of the diagram may travel through the internet routers 1,2,3,4, or it may travel through internet routers 1,7,3,4.</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Packets are sent/passed on to the internet in the correct order, but may travel along different routes until they get to their destination.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Ask the question, “Which internet routers will ALL packets pass through?”</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Answer: All packets will pass through internet router 1 and internet router 4. Others internet routers may not all be used, as alternative pathways exist. </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Image sources:</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House image: </a:t>
            </a:r>
            <a:r>
              <a:rPr lang="en" u="sng">
                <a:solidFill>
                  <a:schemeClr val="hlink"/>
                </a:solidFill>
                <a:hlinkClick r:id="rId3"/>
              </a:rPr>
              <a:t>https://pixabay.com/vectors/apartment-building-construction-2872754/</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House image 2: </a:t>
            </a:r>
            <a:r>
              <a:rPr lang="en" u="sng">
                <a:solidFill>
                  <a:schemeClr val="hlink"/>
                </a:solidFill>
                <a:hlinkClick r:id="rId4"/>
              </a:rPr>
              <a:t>https://pixabay.com/vectors/home-house-icons-jims-card-1294564/</a:t>
            </a:r>
            <a:endParaRPr>
              <a:solidFill>
                <a:schemeClr val="dk1"/>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196ed2f9d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196ed2f9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Quicksand"/>
                <a:ea typeface="Quicksand"/>
                <a:cs typeface="Quicksand"/>
                <a:sym typeface="Quicksand"/>
              </a:rPr>
              <a:t>Explain to the learners that whilst packets are sent in the right order, they may arrive in the wrong order, as they may take different routes across the internet before arriving at their destination. Some of these routes are longer or slower than others, so it is quite possible that the packets will be in the wrong order. </a:t>
            </a:r>
            <a:endParaRPr>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75646fcf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75646fcf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Answer: hello are you? how</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Message icon source: </a:t>
            </a:r>
            <a:r>
              <a:rPr lang="en" u="sng">
                <a:solidFill>
                  <a:schemeClr val="hlink"/>
                </a:solidFill>
                <a:hlinkClick r:id="rId3"/>
              </a:rPr>
              <a:t>https://pixabay.com/vectors/letters-email-newsletter-write-1132701/</a:t>
            </a:r>
            <a:endParaRPr>
              <a:solidFill>
                <a:schemeClr val="dk1"/>
              </a:solidFill>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75646fcf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75646fcf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Answer: hello are you? how</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Message icon source: </a:t>
            </a:r>
            <a:r>
              <a:rPr lang="en" u="sng">
                <a:solidFill>
                  <a:schemeClr val="hlink"/>
                </a:solidFill>
                <a:hlinkClick r:id="rId3"/>
              </a:rPr>
              <a:t>https://pixabay.com/vectors/letters-email-newsletter-write-1132701/</a:t>
            </a:r>
            <a:endParaRPr>
              <a:solidFill>
                <a:schemeClr val="dk1"/>
              </a:solidFill>
              <a:latin typeface="Quicksand"/>
              <a:ea typeface="Quicksand"/>
              <a:cs typeface="Quicksand"/>
              <a:sym typeface="Quicksand"/>
            </a:endParaRPr>
          </a:p>
        </p:txBody>
      </p:sp>
    </p:spTree>
    <p:extLst>
      <p:ext uri="{BB962C8B-B14F-4D97-AF65-F5344CB8AC3E}">
        <p14:creationId xmlns:p14="http://schemas.microsoft.com/office/powerpoint/2010/main" val="412425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75646fcf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75646fcf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Answer: hello are you? how</a:t>
            </a: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endParaRPr>
              <a:solidFill>
                <a:schemeClr val="dk1"/>
              </a:solidFill>
              <a:latin typeface="Quicksand"/>
              <a:ea typeface="Quicksand"/>
              <a:cs typeface="Quicksand"/>
              <a:sym typeface="Quicksand"/>
            </a:endParaRPr>
          </a:p>
          <a:p>
            <a:pPr marL="0" lvl="0" indent="0" algn="l" rtl="0">
              <a:lnSpc>
                <a:spcPct val="115000"/>
              </a:lnSpc>
              <a:spcBef>
                <a:spcPts val="0"/>
              </a:spcBef>
              <a:spcAft>
                <a:spcPts val="0"/>
              </a:spcAft>
              <a:buNone/>
            </a:pPr>
            <a:r>
              <a:rPr lang="en">
                <a:solidFill>
                  <a:schemeClr val="dk1"/>
                </a:solidFill>
                <a:latin typeface="Quicksand"/>
                <a:ea typeface="Quicksand"/>
                <a:cs typeface="Quicksand"/>
                <a:sym typeface="Quicksand"/>
              </a:rPr>
              <a:t>Message icon source: </a:t>
            </a:r>
            <a:r>
              <a:rPr lang="en" u="sng">
                <a:solidFill>
                  <a:schemeClr val="hlink"/>
                </a:solidFill>
                <a:hlinkClick r:id="rId3"/>
              </a:rPr>
              <a:t>https://pixabay.com/vectors/letters-email-newsletter-write-1132701/</a:t>
            </a:r>
            <a:endParaRPr>
              <a:solidFill>
                <a:schemeClr val="dk1"/>
              </a:solidFill>
              <a:latin typeface="Quicksand"/>
              <a:ea typeface="Quicksand"/>
              <a:cs typeface="Quicksand"/>
              <a:sym typeface="Quicksand"/>
            </a:endParaRPr>
          </a:p>
        </p:txBody>
      </p:sp>
    </p:spTree>
    <p:extLst>
      <p:ext uri="{BB962C8B-B14F-4D97-AF65-F5344CB8AC3E}">
        <p14:creationId xmlns:p14="http://schemas.microsoft.com/office/powerpoint/2010/main" val="219522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eb07e6303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eb07e630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Ask learners what the internet is and what it is used for. Ask learners to work in pairs and put their definitions and examples of use on a sticky note or sheet of paper. Read out a few examples from the class. At this stage, do not give the answer. Learners will be able to review their answers later on in the lesson.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Internet image source: </a:t>
            </a:r>
            <a:r>
              <a:rPr lang="en" u="sng">
                <a:solidFill>
                  <a:schemeClr val="hlink"/>
                </a:solidFill>
                <a:hlinkClick r:id="rId3"/>
              </a:rPr>
              <a:t>https://pixabay.com/illustrations/network-social-abstract-3139214/</a:t>
            </a: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eb07e6303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eb07e630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196ed2f9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196ed2f9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Play this introductory video about the internet (3 minutes, 44 seconds). It explains at a high level how the internet works. </a:t>
            </a:r>
            <a:r>
              <a:rPr lang="en">
                <a:highlight>
                  <a:srgbClr val="FFFFFF"/>
                </a:highlight>
                <a:latin typeface="Quicksand"/>
                <a:ea typeface="Quicksand"/>
                <a:cs typeface="Quicksand"/>
                <a:sym typeface="Quicksand"/>
              </a:rPr>
              <a:t>Vinton Gray Cerf explains the history of the internet and that no one person is in charge of it. Vinton Gray Cerf is an American internet pioneer and widely known as one of the “fathers of the internet”. </a:t>
            </a:r>
            <a:endParaRPr>
              <a:highlight>
                <a:srgbClr val="FFFFFF"/>
              </a:highlight>
              <a:latin typeface="Quicksand"/>
              <a:ea typeface="Quicksand"/>
              <a:cs typeface="Quicksand"/>
              <a:sym typeface="Quicksand"/>
            </a:endParaRPr>
          </a:p>
          <a:p>
            <a:pPr marL="0" lvl="0" indent="0" algn="l" rtl="0">
              <a:spcBef>
                <a:spcPts val="0"/>
              </a:spcBef>
              <a:spcAft>
                <a:spcPts val="0"/>
              </a:spcAft>
              <a:buNone/>
            </a:pPr>
            <a:endParaRPr>
              <a:highlight>
                <a:srgbClr val="FFFFFF"/>
              </a:highlight>
              <a:latin typeface="Quicksand"/>
              <a:ea typeface="Quicksand"/>
              <a:cs typeface="Quicksand"/>
              <a:sym typeface="Quicksand"/>
            </a:endParaRPr>
          </a:p>
          <a:p>
            <a:pPr marL="0" lvl="0" indent="0" algn="l" rtl="0">
              <a:spcBef>
                <a:spcPts val="0"/>
              </a:spcBef>
              <a:spcAft>
                <a:spcPts val="0"/>
              </a:spcAft>
              <a:buNone/>
            </a:pPr>
            <a:r>
              <a:rPr lang="en">
                <a:highlight>
                  <a:srgbClr val="FFFFFF"/>
                </a:highlight>
                <a:latin typeface="Quicksand"/>
                <a:ea typeface="Quicksand"/>
                <a:cs typeface="Quicksand"/>
                <a:sym typeface="Quicksand"/>
              </a:rPr>
              <a:t>Whilst the video is playing, learners should continue to think about the questions, “What is the internet?” and “What is it used for?”.</a:t>
            </a:r>
            <a:endParaRPr>
              <a:highlight>
                <a:srgbClr val="FFFFFF"/>
              </a:highlight>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Internet image source: </a:t>
            </a:r>
            <a:r>
              <a:rPr lang="en" u="sng">
                <a:solidFill>
                  <a:schemeClr val="hlink"/>
                </a:solidFill>
                <a:latin typeface="Quicksand"/>
                <a:ea typeface="Quicksand"/>
                <a:cs typeface="Quicksand"/>
                <a:sym typeface="Quicksand"/>
                <a:hlinkClick r:id="rId3"/>
              </a:rPr>
              <a:t>https://pixabay.com/illustrations/network-social-abstract-3139214/</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196ed2f9d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196ed2f9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Give the learners a definition of the internet.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196ed2f9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196ed2f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Give the learners common examples of what the internet is used for. </a:t>
            </a: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196ed2f9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196ed2f9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Learners now know what the internet is, and they understand that it is global. Learners now need to think about how data can transfer from one continent to another. Ask learners to ‘think, pair, share’: “How are networks in the UK connected to networks in America?”.</a:t>
            </a: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a:p>
            <a:pPr marL="0" lvl="0" indent="0" algn="l" rtl="0">
              <a:spcBef>
                <a:spcPts val="0"/>
              </a:spcBef>
              <a:spcAft>
                <a:spcPts val="0"/>
              </a:spcAft>
              <a:buNone/>
            </a:pPr>
            <a:r>
              <a:rPr lang="en">
                <a:solidFill>
                  <a:schemeClr val="dk1"/>
                </a:solidFill>
                <a:latin typeface="Quicksand"/>
                <a:ea typeface="Quicksand"/>
                <a:cs typeface="Quicksand"/>
                <a:sym typeface="Quicksand"/>
              </a:rPr>
              <a:t>Image source: </a:t>
            </a:r>
            <a:r>
              <a:rPr lang="en" u="sng">
                <a:solidFill>
                  <a:schemeClr val="hlink"/>
                </a:solidFill>
                <a:latin typeface="Quicksand"/>
                <a:ea typeface="Quicksand"/>
                <a:cs typeface="Quicksand"/>
                <a:sym typeface="Quicksand"/>
                <a:hlinkClick r:id="rId3"/>
              </a:rPr>
              <a:t>https://pixabay.com/illustrations/earth-globalisation-network-3866609/</a:t>
            </a:r>
            <a:endParaRPr>
              <a:solidFill>
                <a:schemeClr val="dk1"/>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3dd71228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3dd71228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Quicksand"/>
                <a:ea typeface="Quicksand"/>
                <a:cs typeface="Quicksand"/>
                <a:sym typeface="Quicksand"/>
              </a:rPr>
              <a:t>Some learners may have discussed the use of satellites to connect a network in the UK to a network in America. Satellites are used to connect distant networks in some instances, particularly in remote locations where cables are not present, but it is not the most common way. 99% of internet data passing across continents travels through cables that lie on the seabed. These are faster and cheaper than satellites.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a:latin typeface="Quicksand"/>
                <a:ea typeface="Quicksand"/>
                <a:cs typeface="Quicksand"/>
                <a:sym typeface="Quicksand"/>
              </a:rPr>
              <a:t>Ask the learners to visit </a:t>
            </a:r>
            <a:r>
              <a:rPr lang="en"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www.submarinecablemap.com</a:t>
            </a:r>
            <a:r>
              <a:rPr lang="en">
                <a:latin typeface="Quicksand"/>
                <a:ea typeface="Quicksand"/>
                <a:cs typeface="Quicksand"/>
                <a:sym typeface="Quicksand"/>
              </a:rPr>
              <a:t>. Ask the learners to name two countries that are connected by ‘Amitie’, and how long the cable is. Learners will see the names of cables on the right-hand side of the web page. If they click on ‘Amitie’, it will reveal the answers. Learners should write their answers in the activity worksheet.</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 b="1">
                <a:latin typeface="Quicksand"/>
                <a:ea typeface="Quicksand"/>
                <a:cs typeface="Quicksand"/>
                <a:sym typeface="Quicksand"/>
              </a:rPr>
              <a:t>Answers:</a:t>
            </a:r>
            <a:r>
              <a:rPr lang="en">
                <a:latin typeface="Quicksand"/>
                <a:ea typeface="Quicksand"/>
                <a:cs typeface="Quicksand"/>
                <a:sym typeface="Quicksand"/>
              </a:rPr>
              <a:t> Amitie connects a number of countries together. Valid answers are: UK, France and United States. It is 6,792 km long.</a:t>
            </a:r>
            <a:endParaRPr>
              <a:solidFill>
                <a:schemeClr val="dk1"/>
              </a:solidFill>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196ed2f9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196ed2f9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Quicksand"/>
                <a:ea typeface="Quicksand"/>
                <a:cs typeface="Quicksand"/>
                <a:sym typeface="Quicksand"/>
              </a:rPr>
              <a:t>Go through the interesting facts related to oceanic internet cables. </a:t>
            </a:r>
            <a:endParaRPr>
              <a:solidFill>
                <a:schemeClr val="dk1"/>
              </a:solidFill>
              <a:latin typeface="Quicksand"/>
              <a:ea typeface="Quicksand"/>
              <a:cs typeface="Quicksand"/>
              <a:sym typeface="Quicksand"/>
            </a:endParaRPr>
          </a:p>
          <a:p>
            <a:pPr marL="0" lvl="0" indent="0" algn="l" rtl="0">
              <a:spcBef>
                <a:spcPts val="0"/>
              </a:spcBef>
              <a:spcAft>
                <a:spcPts val="0"/>
              </a:spcAft>
              <a:buNone/>
            </a:pPr>
            <a:endParaRPr>
              <a:solidFill>
                <a:schemeClr val="dk1"/>
              </a:solidFill>
              <a:latin typeface="Quicksand"/>
              <a:ea typeface="Quicksand"/>
              <a:cs typeface="Quicksand"/>
              <a:sym typeface="Quicksand"/>
            </a:endParaRPr>
          </a:p>
          <a:p>
            <a:pPr marL="0" lvl="0" indent="0" algn="l" rtl="0">
              <a:spcBef>
                <a:spcPts val="0"/>
              </a:spcBef>
              <a:spcAft>
                <a:spcPts val="0"/>
              </a:spcAft>
              <a:buNone/>
            </a:pPr>
            <a:r>
              <a:rPr lang="en">
                <a:solidFill>
                  <a:schemeClr val="dk1"/>
                </a:solidFill>
                <a:latin typeface="Quicksand"/>
                <a:ea typeface="Quicksand"/>
                <a:cs typeface="Quicksand"/>
                <a:sym typeface="Quicksand"/>
              </a:rPr>
              <a:t>Facts taken from: </a:t>
            </a:r>
            <a:r>
              <a:rPr lang="en" u="sng">
                <a:solidFill>
                  <a:schemeClr val="hlink"/>
                </a:solidFill>
                <a:latin typeface="Quicksand"/>
                <a:ea typeface="Quicksand"/>
                <a:cs typeface="Quicksand"/>
                <a:sym typeface="Quicksand"/>
                <a:hlinkClick r:id="rId3"/>
              </a:rPr>
              <a:t>https://www.computerworld.com/article/3412237/10-top-facts-about-google-s-undersea-internet-cable.html</a:t>
            </a:r>
            <a:endParaRPr>
              <a:solidFill>
                <a:schemeClr val="dk1"/>
              </a:solidFill>
              <a:latin typeface="Quicksand"/>
              <a:ea typeface="Quicksand"/>
              <a:cs typeface="Quicksand"/>
              <a:sym typeface="Quicksand"/>
            </a:endParaRPr>
          </a:p>
          <a:p>
            <a:pPr marL="0" lvl="0" indent="0" algn="l" rtl="0">
              <a:spcBef>
                <a:spcPts val="0"/>
              </a:spcBef>
              <a:spcAft>
                <a:spcPts val="0"/>
              </a:spcAft>
              <a:buNone/>
            </a:pPr>
            <a:r>
              <a:rPr lang="en">
                <a:solidFill>
                  <a:schemeClr val="dk1"/>
                </a:solidFill>
                <a:latin typeface="Quicksand"/>
                <a:ea typeface="Quicksand"/>
                <a:cs typeface="Quicksand"/>
                <a:sym typeface="Quicksand"/>
              </a:rPr>
              <a:t>Ocean image source: </a:t>
            </a:r>
            <a:r>
              <a:rPr lang="en" u="sng">
                <a:solidFill>
                  <a:schemeClr val="hlink"/>
                </a:solidFill>
                <a:latin typeface="Quicksand"/>
                <a:ea typeface="Quicksand"/>
                <a:cs typeface="Quicksand"/>
                <a:sym typeface="Quicksand"/>
                <a:hlinkClick r:id="rId4"/>
              </a:rPr>
              <a:t>https://pixabay.com/photos/wave-sea-water-blue-surf-1215449/</a:t>
            </a:r>
            <a:endParaRPr>
              <a:solidFill>
                <a:schemeClr val="dk1"/>
              </a:solidFill>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3" name="Google Shape;13;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4" name="Google Shape;14;p2"/>
          <p:cNvPicPr preferRelativeResize="0"/>
          <p:nvPr/>
        </p:nvPicPr>
        <p:blipFill>
          <a:blip r:embed="rId2">
            <a:alphaModFix/>
          </a:blip>
          <a:stretch>
            <a:fillRect/>
          </a:stretch>
        </p:blipFill>
        <p:spPr>
          <a:xfrm>
            <a:off x="7367675" y="4249150"/>
            <a:ext cx="1465423" cy="650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t>‹#›</a:t>
            </a:fld>
            <a:endParaRPr/>
          </a:p>
        </p:txBody>
      </p:sp>
      <p:sp>
        <p:nvSpPr>
          <p:cNvPr id="19" name="Google Shape;19;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200" b="1"/>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 name="Google Shape;28;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9" name="Google Shape;29;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 name="Google Shape;33;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t>‹#›</a:t>
            </a:fld>
            <a:endParaRPr/>
          </a:p>
        </p:txBody>
      </p:sp>
      <p:sp>
        <p:nvSpPr>
          <p:cNvPr id="35" name="Google Shape;35;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8" name="Google Shape;38;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t>‹#›</a:t>
            </a:fld>
            <a:endParaRPr/>
          </a:p>
        </p:txBody>
      </p:sp>
      <p:sp>
        <p:nvSpPr>
          <p:cNvPr id="40" name="Google Shape;40;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t>‹#›</a:t>
            </a:fld>
            <a:endParaRPr/>
          </a:p>
        </p:txBody>
      </p:sp>
      <p:sp>
        <p:nvSpPr>
          <p:cNvPr id="45" name="Google Shape;45;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wrBalT_eB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xcc6ycZ73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submarinecablemap.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4: </a:t>
            </a:r>
            <a:br>
              <a:rPr lang="en"/>
            </a:br>
            <a:r>
              <a:rPr lang="en"/>
              <a:t>The internet</a:t>
            </a:r>
            <a:endParaRPr/>
          </a:p>
        </p:txBody>
      </p:sp>
      <p:sp>
        <p:nvSpPr>
          <p:cNvPr id="51" name="Google Shape;51;p9"/>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Year 7 </a:t>
            </a:r>
            <a:r>
              <a:rPr lang="en"/>
              <a:t>– Internet and Networks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i="1"/>
              <a:t>A Packet’s Tale</a:t>
            </a:r>
            <a:endParaRPr b="0" i="1"/>
          </a:p>
        </p:txBody>
      </p:sp>
      <p:sp>
        <p:nvSpPr>
          <p:cNvPr id="139" name="Google Shape;139;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140" name="Google Shape;140;p1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 lesson 1, you learnt that in 2019, there are 27 billion devices connected to the internet.</a:t>
            </a:r>
            <a:endParaRPr/>
          </a:p>
          <a:p>
            <a:pPr marL="457200" lvl="0" indent="-342900" algn="l" rtl="0">
              <a:spcBef>
                <a:spcPts val="0"/>
              </a:spcBef>
              <a:spcAft>
                <a:spcPts val="0"/>
              </a:spcAft>
              <a:buSzPts val="1800"/>
              <a:buChar char="●"/>
            </a:pPr>
            <a:r>
              <a:rPr lang="en"/>
              <a:t>How does a message from one device find its way to another device? </a:t>
            </a:r>
            <a:endParaRPr/>
          </a:p>
          <a:p>
            <a:pPr marL="457200" lvl="0" indent="-342900" algn="l" rtl="0">
              <a:spcBef>
                <a:spcPts val="0"/>
              </a:spcBef>
              <a:spcAft>
                <a:spcPts val="0"/>
              </a:spcAft>
              <a:buSzPts val="1800"/>
              <a:buChar char="●"/>
            </a:pPr>
            <a:r>
              <a:rPr lang="en"/>
              <a:t>Watch this video to find out: </a:t>
            </a:r>
            <a:r>
              <a:rPr lang="en">
                <a:solidFill>
                  <a:schemeClr val="hlink"/>
                </a:solidFill>
                <a:uFill>
                  <a:noFill/>
                </a:uFill>
                <a:hlinkClick r:id="rId3"/>
              </a:rPr>
              <a:t>https://www.youtube.com/watch?v=ewrBalT_eBM</a:t>
            </a:r>
            <a:r>
              <a:rPr lang="en">
                <a:solidFill>
                  <a:srgbClr val="000000"/>
                </a:solidFill>
              </a:rPr>
              <a:t> </a:t>
            </a:r>
            <a:r>
              <a:rPr lang="en"/>
              <a:t> </a:t>
            </a:r>
            <a:endParaRPr/>
          </a:p>
          <a:p>
            <a:pPr marL="45720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41" name="Google Shape;141;p1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pic>
        <p:nvPicPr>
          <p:cNvPr id="142" name="Google Shape;142;p18"/>
          <p:cNvPicPr preferRelativeResize="0"/>
          <p:nvPr/>
        </p:nvPicPr>
        <p:blipFill>
          <a:blip r:embed="rId4">
            <a:alphaModFix/>
          </a:blip>
          <a:stretch>
            <a:fillRect/>
          </a:stretch>
        </p:blipFill>
        <p:spPr>
          <a:xfrm>
            <a:off x="4887007" y="1630232"/>
            <a:ext cx="3795685" cy="2132238"/>
          </a:xfrm>
          <a:prstGeom prst="rect">
            <a:avLst/>
          </a:prstGeom>
          <a:noFill/>
          <a:ln>
            <a:noFill/>
          </a:ln>
        </p:spPr>
      </p:pic>
      <p:pic>
        <p:nvPicPr>
          <p:cNvPr id="143" name="Google Shape;143;p18"/>
          <p:cNvPicPr preferRelativeResize="0"/>
          <p:nvPr/>
        </p:nvPicPr>
        <p:blipFill>
          <a:blip r:embed="rId5">
            <a:alphaModFix/>
          </a:blip>
          <a:stretch>
            <a:fillRect/>
          </a:stretch>
        </p:blipFill>
        <p:spPr>
          <a:xfrm>
            <a:off x="8274225" y="397888"/>
            <a:ext cx="419100" cy="41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i="1"/>
              <a:t>A Packet’s Tale</a:t>
            </a:r>
            <a:r>
              <a:rPr lang="en"/>
              <a:t> – Summary</a:t>
            </a:r>
            <a:endParaRPr b="0"/>
          </a:p>
        </p:txBody>
      </p:sp>
      <p:sp>
        <p:nvSpPr>
          <p:cNvPr id="149" name="Google Shape;149;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150" name="Google Shape;150;p19"/>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Networks send and receive messages in small units of data known as ‘packets’.</a:t>
            </a:r>
            <a:endParaRPr/>
          </a:p>
          <a:p>
            <a:pPr marL="457200" lvl="0" indent="-342900" algn="l" rtl="0">
              <a:spcBef>
                <a:spcPts val="0"/>
              </a:spcBef>
              <a:spcAft>
                <a:spcPts val="0"/>
              </a:spcAft>
              <a:buSzPts val="1800"/>
              <a:buChar char="●"/>
            </a:pPr>
            <a:r>
              <a:rPr lang="en"/>
              <a:t>A single message may be too large to fit in one packet. It is often split into many packets.</a:t>
            </a:r>
            <a:endParaRPr/>
          </a:p>
          <a:p>
            <a:pPr marL="457200" lvl="0" indent="-342900" algn="l" rtl="0">
              <a:spcBef>
                <a:spcPts val="0"/>
              </a:spcBef>
              <a:spcAft>
                <a:spcPts val="0"/>
              </a:spcAft>
              <a:buSzPts val="1800"/>
              <a:buChar char="●"/>
            </a:pPr>
            <a:r>
              <a:rPr lang="en"/>
              <a:t>Each packet contains a part of the message, an address of where it came from, and an address of where it is going. </a:t>
            </a:r>
            <a:r>
              <a:rPr lang="en" sz="1800"/>
              <a:t>These addresses are known as </a:t>
            </a:r>
            <a:r>
              <a:rPr lang="en"/>
              <a:t>‘</a:t>
            </a:r>
            <a:r>
              <a:rPr lang="en" sz="1800"/>
              <a:t>IP addresses</a:t>
            </a:r>
            <a:r>
              <a:rPr lang="en"/>
              <a:t>’, and th</a:t>
            </a:r>
            <a:r>
              <a:rPr lang="en" sz="1800"/>
              <a:t>ey are unique.</a:t>
            </a:r>
            <a:endParaRPr/>
          </a:p>
          <a:p>
            <a:pPr marL="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51" name="Google Shape;151;p1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IP addresses</a:t>
            </a:r>
            <a:endParaRPr b="0"/>
          </a:p>
        </p:txBody>
      </p:sp>
      <p:sp>
        <p:nvSpPr>
          <p:cNvPr id="157" name="Google Shape;157;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158" name="Google Shape;158;p20"/>
          <p:cNvSpPr txBox="1">
            <a:spLocks noGrp="1"/>
          </p:cNvSpPr>
          <p:nvPr>
            <p:ph type="body" idx="1"/>
          </p:nvPr>
        </p:nvSpPr>
        <p:spPr>
          <a:xfrm>
            <a:off x="310900" y="1017725"/>
            <a:ext cx="8521200" cy="3811500"/>
          </a:xfrm>
          <a:prstGeom prst="rect">
            <a:avLst/>
          </a:prstGeom>
        </p:spPr>
        <p:txBody>
          <a:bodyPr spcFirstLastPara="1" wrap="square" lIns="91425" tIns="91425" rIns="91425" bIns="91425" anchor="t" anchorCtr="0">
            <a:noAutofit/>
          </a:bodyPr>
          <a:lstStyle/>
          <a:p>
            <a:pPr marL="457200" lvl="0" indent="-342900" algn="l" rtl="0">
              <a:spcBef>
                <a:spcPts val="800"/>
              </a:spcBef>
              <a:spcAft>
                <a:spcPts val="0"/>
              </a:spcAft>
              <a:buSzPts val="1800"/>
              <a:buChar char="●"/>
            </a:pPr>
            <a:r>
              <a:rPr lang="en" dirty="0"/>
              <a:t>An IP address is made up of 4 groups of numbers between 0 and 255, each separated by a full stop.</a:t>
            </a:r>
            <a:endParaRPr dirty="0"/>
          </a:p>
          <a:p>
            <a:pPr marL="457200" lvl="0" indent="-342900" algn="l" rtl="0">
              <a:spcBef>
                <a:spcPts val="0"/>
              </a:spcBef>
              <a:spcAft>
                <a:spcPts val="0"/>
              </a:spcAft>
              <a:buSzPts val="1800"/>
              <a:buChar char="●"/>
            </a:pPr>
            <a:r>
              <a:rPr lang="en" dirty="0"/>
              <a:t>These are unique for every device on the internet.</a:t>
            </a:r>
            <a:endParaRPr dirty="0"/>
          </a:p>
          <a:p>
            <a:pPr marL="457200" lvl="0" indent="-342900" algn="l" rtl="0">
              <a:spcBef>
                <a:spcPts val="0"/>
              </a:spcBef>
              <a:spcAft>
                <a:spcPts val="0"/>
              </a:spcAft>
              <a:buSzPts val="1800"/>
              <a:buChar char="●"/>
            </a:pPr>
            <a:r>
              <a:rPr lang="en" dirty="0"/>
              <a:t>Typically, this would be the address of the router that connects to the internet.</a:t>
            </a:r>
            <a:endParaRPr dirty="0"/>
          </a:p>
          <a:p>
            <a:pPr marL="0" lvl="0" indent="0" algn="ctr" rtl="0">
              <a:spcBef>
                <a:spcPts val="800"/>
              </a:spcBef>
              <a:spcAft>
                <a:spcPts val="0"/>
              </a:spcAft>
              <a:buNone/>
            </a:pPr>
            <a:r>
              <a:rPr lang="en" dirty="0"/>
              <a:t>Example: </a:t>
            </a:r>
            <a:endParaRPr dirty="0"/>
          </a:p>
          <a:p>
            <a:pPr marL="0" lvl="0" indent="0" algn="ctr" rtl="0">
              <a:spcBef>
                <a:spcPts val="800"/>
              </a:spcBef>
              <a:spcAft>
                <a:spcPts val="0"/>
              </a:spcAft>
              <a:buNone/>
            </a:pPr>
            <a:r>
              <a:rPr lang="en" sz="6200" dirty="0"/>
              <a:t>192.168.5.43</a:t>
            </a:r>
            <a:endParaRPr sz="6200" dirty="0"/>
          </a:p>
          <a:p>
            <a:pPr marL="457200" lvl="0" indent="0" algn="l" rtl="0">
              <a:spcBef>
                <a:spcPts val="0"/>
              </a:spcBef>
              <a:spcAft>
                <a:spcPts val="0"/>
              </a:spcAft>
              <a:buNone/>
            </a:pPr>
            <a:endParaRPr dirty="0"/>
          </a:p>
          <a:p>
            <a:pPr marL="0" lvl="0" indent="0" algn="l" rtl="0">
              <a:spcBef>
                <a:spcPts val="1600"/>
              </a:spcBef>
              <a:spcAft>
                <a:spcPts val="0"/>
              </a:spcAft>
              <a:buNone/>
            </a:pPr>
            <a:r>
              <a:rPr lang="en" dirty="0"/>
              <a:t> </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sz="1600" dirty="0"/>
          </a:p>
          <a:p>
            <a:pPr marL="0" lvl="0" indent="0" algn="l" rtl="0">
              <a:spcBef>
                <a:spcPts val="1600"/>
              </a:spcBef>
              <a:spcAft>
                <a:spcPts val="1600"/>
              </a:spcAft>
              <a:buNone/>
            </a:pPr>
            <a:endParaRPr b="1" dirty="0"/>
          </a:p>
        </p:txBody>
      </p:sp>
      <p:sp>
        <p:nvSpPr>
          <p:cNvPr id="159" name="Google Shape;159;p20"/>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4</a:t>
            </a:r>
            <a:endParaRPr/>
          </a:p>
        </p:txBody>
      </p:sp>
      <p:pic>
        <p:nvPicPr>
          <p:cNvPr id="160" name="Google Shape;160;p20"/>
          <p:cNvPicPr preferRelativeResize="0"/>
          <p:nvPr/>
        </p:nvPicPr>
        <p:blipFill>
          <a:blip r:embed="rId3">
            <a:alphaModFix/>
          </a:blip>
          <a:stretch>
            <a:fillRect/>
          </a:stretch>
        </p:blipFill>
        <p:spPr>
          <a:xfrm>
            <a:off x="8235200" y="396613"/>
            <a:ext cx="428625" cy="428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IP address</a:t>
            </a:r>
            <a:endParaRPr b="0"/>
          </a:p>
        </p:txBody>
      </p:sp>
      <p:sp>
        <p:nvSpPr>
          <p:cNvPr id="166" name="Google Shape;166;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67" name="Google Shape;167;p21"/>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457200" lvl="0" indent="0" algn="l" rtl="0">
              <a:spcBef>
                <a:spcPts val="800"/>
              </a:spcBef>
              <a:spcAft>
                <a:spcPts val="0"/>
              </a:spcAft>
              <a:buNone/>
            </a:pPr>
            <a:endParaRPr/>
          </a:p>
          <a:p>
            <a:pPr marL="457200" lvl="0" indent="0" algn="l" rtl="0">
              <a:spcBef>
                <a:spcPts val="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68" name="Google Shape;168;p21"/>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4</a:t>
            </a:r>
            <a:endParaRPr/>
          </a:p>
        </p:txBody>
      </p:sp>
      <p:sp>
        <p:nvSpPr>
          <p:cNvPr id="169" name="Google Shape;169;p21"/>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70" name="Google Shape;170;p21"/>
          <p:cNvPicPr preferRelativeResize="0"/>
          <p:nvPr/>
        </p:nvPicPr>
        <p:blipFill>
          <a:blip r:embed="rId3">
            <a:alphaModFix/>
          </a:blip>
          <a:stretch>
            <a:fillRect/>
          </a:stretch>
        </p:blipFill>
        <p:spPr>
          <a:xfrm>
            <a:off x="400050" y="1228725"/>
            <a:ext cx="8343900" cy="2686050"/>
          </a:xfrm>
          <a:prstGeom prst="rect">
            <a:avLst/>
          </a:prstGeom>
          <a:noFill/>
          <a:ln>
            <a:noFill/>
          </a:ln>
        </p:spPr>
      </p:pic>
      <p:sp>
        <p:nvSpPr>
          <p:cNvPr id="171" name="Google Shape;171;p21"/>
          <p:cNvSpPr txBox="1">
            <a:spLocks noGrp="1"/>
          </p:cNvSpPr>
          <p:nvPr>
            <p:ph type="body" idx="2"/>
          </p:nvPr>
        </p:nvSpPr>
        <p:spPr>
          <a:xfrm>
            <a:off x="382200" y="41443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Demonstration: What is my IP address?</a:t>
            </a:r>
            <a:endParaRPr/>
          </a:p>
        </p:txBody>
      </p:sp>
      <p:pic>
        <p:nvPicPr>
          <p:cNvPr id="172" name="Google Shape;172;p21"/>
          <p:cNvPicPr preferRelativeResize="0"/>
          <p:nvPr/>
        </p:nvPicPr>
        <p:blipFill>
          <a:blip r:embed="rId4">
            <a:alphaModFix/>
          </a:blip>
          <a:stretch>
            <a:fillRect/>
          </a:stretch>
        </p:blipFill>
        <p:spPr>
          <a:xfrm>
            <a:off x="886650" y="2302180"/>
            <a:ext cx="596900" cy="596900"/>
          </a:xfrm>
          <a:prstGeom prst="rect">
            <a:avLst/>
          </a:prstGeom>
          <a:noFill/>
          <a:ln>
            <a:noFill/>
          </a:ln>
        </p:spPr>
      </p:pic>
      <p:pic>
        <p:nvPicPr>
          <p:cNvPr id="173" name="Google Shape;173;p21"/>
          <p:cNvPicPr preferRelativeResize="0"/>
          <p:nvPr/>
        </p:nvPicPr>
        <p:blipFill>
          <a:blip r:embed="rId5">
            <a:alphaModFix/>
          </a:blip>
          <a:stretch>
            <a:fillRect/>
          </a:stretch>
        </p:blipFill>
        <p:spPr>
          <a:xfrm>
            <a:off x="8314025" y="412150"/>
            <a:ext cx="371475" cy="371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7"/>
        <p:cNvGrpSpPr/>
        <p:nvPr/>
      </p:nvGrpSpPr>
      <p:grpSpPr>
        <a:xfrm>
          <a:off x="0" y="0"/>
          <a:ext cx="0" cy="0"/>
          <a:chOff x="0" y="0"/>
          <a:chExt cx="0" cy="0"/>
        </a:xfrm>
      </p:grpSpPr>
      <p:sp>
        <p:nvSpPr>
          <p:cNvPr id="178" name="Google Shape;178;p2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Packets and routers</a:t>
            </a:r>
            <a:endParaRPr b="0"/>
          </a:p>
        </p:txBody>
      </p:sp>
      <p:sp>
        <p:nvSpPr>
          <p:cNvPr id="179" name="Google Shape;179;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180" name="Google Shape;180;p22"/>
          <p:cNvSpPr txBox="1">
            <a:spLocks noGrp="1"/>
          </p:cNvSpPr>
          <p:nvPr>
            <p:ph type="body" idx="1"/>
          </p:nvPr>
        </p:nvSpPr>
        <p:spPr>
          <a:xfrm>
            <a:off x="310900" y="1017725"/>
            <a:ext cx="43146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 router joins networks together across the internet and forwards packets from sender to receiver.  </a:t>
            </a:r>
            <a:endParaRPr/>
          </a:p>
          <a:p>
            <a:pPr marL="457200" lvl="0" indent="-342900" algn="l" rtl="0">
              <a:spcBef>
                <a:spcPts val="0"/>
              </a:spcBef>
              <a:spcAft>
                <a:spcPts val="0"/>
              </a:spcAft>
              <a:buSzPts val="1800"/>
              <a:buChar char="●"/>
            </a:pPr>
            <a:r>
              <a:rPr lang="en"/>
              <a:t>Packets will be </a:t>
            </a:r>
            <a:r>
              <a:rPr lang="en" b="1"/>
              <a:t>sent</a:t>
            </a:r>
            <a:r>
              <a:rPr lang="en"/>
              <a:t> in the correct order.</a:t>
            </a:r>
            <a:endParaRPr/>
          </a:p>
          <a:p>
            <a:pPr marL="457200" lvl="0" indent="-342900" algn="l" rtl="0">
              <a:spcBef>
                <a:spcPts val="0"/>
              </a:spcBef>
              <a:spcAft>
                <a:spcPts val="0"/>
              </a:spcAft>
              <a:buSzPts val="1800"/>
              <a:buChar char="●"/>
            </a:pPr>
            <a:r>
              <a:rPr lang="en"/>
              <a:t>There are millions of routers on the internet. </a:t>
            </a:r>
            <a:endParaRPr/>
          </a:p>
          <a:p>
            <a:pPr marL="457200" lvl="0" indent="-342900" algn="l" rtl="0">
              <a:spcBef>
                <a:spcPts val="0"/>
              </a:spcBef>
              <a:spcAft>
                <a:spcPts val="0"/>
              </a:spcAft>
              <a:buSzPts val="1800"/>
              <a:buChar char="●"/>
            </a:pPr>
            <a:r>
              <a:rPr lang="en"/>
              <a:t>Packets can take different routes on their way to to their destination.</a:t>
            </a:r>
            <a:endParaRPr/>
          </a:p>
        </p:txBody>
      </p:sp>
      <p:sp>
        <p:nvSpPr>
          <p:cNvPr id="181" name="Google Shape;181;p2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5</a:t>
            </a:r>
            <a:endParaRPr/>
          </a:p>
        </p:txBody>
      </p:sp>
      <p:sp>
        <p:nvSpPr>
          <p:cNvPr id="182" name="Google Shape;182;p22"/>
          <p:cNvSpPr txBox="1">
            <a:spLocks noGrp="1"/>
          </p:cNvSpPr>
          <p:nvPr>
            <p:ph type="body" idx="2"/>
          </p:nvPr>
        </p:nvSpPr>
        <p:spPr>
          <a:xfrm>
            <a:off x="382200" y="42967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Which internet routers will ALL packets pass through? (Hands up)</a:t>
            </a:r>
            <a:endParaRPr/>
          </a:p>
        </p:txBody>
      </p:sp>
      <p:pic>
        <p:nvPicPr>
          <p:cNvPr id="183" name="Google Shape;183;p22"/>
          <p:cNvPicPr preferRelativeResize="0"/>
          <p:nvPr/>
        </p:nvPicPr>
        <p:blipFill>
          <a:blip r:embed="rId3">
            <a:alphaModFix/>
          </a:blip>
          <a:stretch>
            <a:fillRect/>
          </a:stretch>
        </p:blipFill>
        <p:spPr>
          <a:xfrm>
            <a:off x="5054863" y="995964"/>
            <a:ext cx="555274" cy="500999"/>
          </a:xfrm>
          <a:prstGeom prst="rect">
            <a:avLst/>
          </a:prstGeom>
          <a:noFill/>
          <a:ln>
            <a:noFill/>
          </a:ln>
        </p:spPr>
      </p:pic>
      <p:pic>
        <p:nvPicPr>
          <p:cNvPr id="184" name="Google Shape;184;p22"/>
          <p:cNvPicPr preferRelativeResize="0"/>
          <p:nvPr/>
        </p:nvPicPr>
        <p:blipFill>
          <a:blip r:embed="rId4">
            <a:alphaModFix/>
          </a:blip>
          <a:stretch>
            <a:fillRect/>
          </a:stretch>
        </p:blipFill>
        <p:spPr>
          <a:xfrm>
            <a:off x="7818150" y="3572902"/>
            <a:ext cx="695200" cy="698099"/>
          </a:xfrm>
          <a:prstGeom prst="rect">
            <a:avLst/>
          </a:prstGeom>
          <a:noFill/>
          <a:ln>
            <a:noFill/>
          </a:ln>
        </p:spPr>
      </p:pic>
      <p:sp>
        <p:nvSpPr>
          <p:cNvPr id="185" name="Google Shape;185;p22"/>
          <p:cNvSpPr/>
          <p:nvPr/>
        </p:nvSpPr>
        <p:spPr>
          <a:xfrm>
            <a:off x="5618050" y="1077225"/>
            <a:ext cx="421500" cy="411000"/>
          </a:xfrm>
          <a:prstGeom prst="ellipse">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HR </a:t>
            </a:r>
            <a:endParaRPr sz="1200"/>
          </a:p>
        </p:txBody>
      </p:sp>
      <p:sp>
        <p:nvSpPr>
          <p:cNvPr id="186" name="Google Shape;186;p22"/>
          <p:cNvSpPr/>
          <p:nvPr/>
        </p:nvSpPr>
        <p:spPr>
          <a:xfrm>
            <a:off x="7396650" y="3688125"/>
            <a:ext cx="421500" cy="411000"/>
          </a:xfrm>
          <a:prstGeom prst="ellipse">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HR</a:t>
            </a:r>
            <a:endParaRPr sz="1200"/>
          </a:p>
        </p:txBody>
      </p:sp>
      <p:sp>
        <p:nvSpPr>
          <p:cNvPr id="187" name="Google Shape;187;p22"/>
          <p:cNvSpPr/>
          <p:nvPr/>
        </p:nvSpPr>
        <p:spPr>
          <a:xfrm>
            <a:off x="6632425" y="1574650"/>
            <a:ext cx="421500" cy="411000"/>
          </a:xfrm>
          <a:prstGeom prst="ellipse">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IR2</a:t>
            </a:r>
            <a:endParaRPr sz="900"/>
          </a:p>
        </p:txBody>
      </p:sp>
      <p:sp>
        <p:nvSpPr>
          <p:cNvPr id="188" name="Google Shape;188;p22"/>
          <p:cNvSpPr/>
          <p:nvPr/>
        </p:nvSpPr>
        <p:spPr>
          <a:xfrm>
            <a:off x="7475413" y="1148450"/>
            <a:ext cx="421500" cy="411000"/>
          </a:xfrm>
          <a:prstGeom prst="ellipse">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IR 1</a:t>
            </a:r>
            <a:endParaRPr sz="900"/>
          </a:p>
        </p:txBody>
      </p:sp>
      <p:sp>
        <p:nvSpPr>
          <p:cNvPr id="189" name="Google Shape;189;p22"/>
          <p:cNvSpPr/>
          <p:nvPr/>
        </p:nvSpPr>
        <p:spPr>
          <a:xfrm>
            <a:off x="7053925" y="2664625"/>
            <a:ext cx="421500" cy="411000"/>
          </a:xfrm>
          <a:prstGeom prst="ellipse">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IR6</a:t>
            </a:r>
            <a:endParaRPr sz="900"/>
          </a:p>
        </p:txBody>
      </p:sp>
      <p:sp>
        <p:nvSpPr>
          <p:cNvPr id="190" name="Google Shape;190;p22"/>
          <p:cNvSpPr/>
          <p:nvPr/>
        </p:nvSpPr>
        <p:spPr>
          <a:xfrm>
            <a:off x="5047050" y="1985638"/>
            <a:ext cx="421500" cy="411000"/>
          </a:xfrm>
          <a:prstGeom prst="ellipse">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IR3</a:t>
            </a:r>
            <a:endParaRPr sz="900"/>
          </a:p>
        </p:txBody>
      </p:sp>
      <p:sp>
        <p:nvSpPr>
          <p:cNvPr id="191" name="Google Shape;191;p22"/>
          <p:cNvSpPr/>
          <p:nvPr/>
        </p:nvSpPr>
        <p:spPr>
          <a:xfrm>
            <a:off x="5196550" y="3179313"/>
            <a:ext cx="421500" cy="411000"/>
          </a:xfrm>
          <a:prstGeom prst="ellipse">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IR4</a:t>
            </a:r>
            <a:endParaRPr sz="900"/>
          </a:p>
        </p:txBody>
      </p:sp>
      <p:sp>
        <p:nvSpPr>
          <p:cNvPr id="192" name="Google Shape;192;p22"/>
          <p:cNvSpPr/>
          <p:nvPr/>
        </p:nvSpPr>
        <p:spPr>
          <a:xfrm>
            <a:off x="6211050" y="2905650"/>
            <a:ext cx="421500" cy="411000"/>
          </a:xfrm>
          <a:prstGeom prst="ellipse">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IR5</a:t>
            </a:r>
            <a:endParaRPr sz="900"/>
          </a:p>
        </p:txBody>
      </p:sp>
      <p:cxnSp>
        <p:nvCxnSpPr>
          <p:cNvPr id="193" name="Google Shape;193;p22"/>
          <p:cNvCxnSpPr>
            <a:stCxn id="185" idx="6"/>
            <a:endCxn id="188" idx="2"/>
          </p:cNvCxnSpPr>
          <p:nvPr/>
        </p:nvCxnSpPr>
        <p:spPr>
          <a:xfrm>
            <a:off x="6039550" y="1282725"/>
            <a:ext cx="1435800" cy="71100"/>
          </a:xfrm>
          <a:prstGeom prst="straightConnector1">
            <a:avLst/>
          </a:prstGeom>
          <a:noFill/>
          <a:ln w="9525" cap="flat" cmpd="sng">
            <a:solidFill>
              <a:srgbClr val="000000"/>
            </a:solidFill>
            <a:prstDash val="solid"/>
            <a:round/>
            <a:headEnd type="none" w="med" len="med"/>
            <a:tailEnd type="none" w="med" len="med"/>
          </a:ln>
        </p:spPr>
      </p:cxnSp>
      <p:cxnSp>
        <p:nvCxnSpPr>
          <p:cNvPr id="194" name="Google Shape;194;p22"/>
          <p:cNvCxnSpPr>
            <a:stCxn id="190" idx="7"/>
            <a:endCxn id="187" idx="2"/>
          </p:cNvCxnSpPr>
          <p:nvPr/>
        </p:nvCxnSpPr>
        <p:spPr>
          <a:xfrm rot="10800000" flipH="1">
            <a:off x="5406823" y="1780027"/>
            <a:ext cx="1225500" cy="265800"/>
          </a:xfrm>
          <a:prstGeom prst="straightConnector1">
            <a:avLst/>
          </a:prstGeom>
          <a:noFill/>
          <a:ln w="9525" cap="flat" cmpd="sng">
            <a:solidFill>
              <a:srgbClr val="000000"/>
            </a:solidFill>
            <a:prstDash val="solid"/>
            <a:round/>
            <a:headEnd type="none" w="med" len="med"/>
            <a:tailEnd type="none" w="med" len="med"/>
          </a:ln>
        </p:spPr>
      </p:cxnSp>
      <p:cxnSp>
        <p:nvCxnSpPr>
          <p:cNvPr id="195" name="Google Shape;195;p22"/>
          <p:cNvCxnSpPr>
            <a:stCxn id="190" idx="4"/>
            <a:endCxn id="191" idx="0"/>
          </p:cNvCxnSpPr>
          <p:nvPr/>
        </p:nvCxnSpPr>
        <p:spPr>
          <a:xfrm>
            <a:off x="5257800" y="2396638"/>
            <a:ext cx="149400" cy="782700"/>
          </a:xfrm>
          <a:prstGeom prst="straightConnector1">
            <a:avLst/>
          </a:prstGeom>
          <a:noFill/>
          <a:ln w="9525" cap="flat" cmpd="sng">
            <a:solidFill>
              <a:srgbClr val="000000"/>
            </a:solidFill>
            <a:prstDash val="solid"/>
            <a:round/>
            <a:headEnd type="none" w="med" len="med"/>
            <a:tailEnd type="none" w="med" len="med"/>
          </a:ln>
        </p:spPr>
      </p:cxnSp>
      <p:cxnSp>
        <p:nvCxnSpPr>
          <p:cNvPr id="196" name="Google Shape;196;p22"/>
          <p:cNvCxnSpPr>
            <a:stCxn id="188" idx="3"/>
            <a:endCxn id="187" idx="7"/>
          </p:cNvCxnSpPr>
          <p:nvPr/>
        </p:nvCxnSpPr>
        <p:spPr>
          <a:xfrm flipH="1">
            <a:off x="6992340" y="1499260"/>
            <a:ext cx="544800" cy="135600"/>
          </a:xfrm>
          <a:prstGeom prst="straightConnector1">
            <a:avLst/>
          </a:prstGeom>
          <a:noFill/>
          <a:ln w="9525" cap="flat" cmpd="sng">
            <a:solidFill>
              <a:srgbClr val="000000"/>
            </a:solidFill>
            <a:prstDash val="solid"/>
            <a:round/>
            <a:headEnd type="none" w="med" len="med"/>
            <a:tailEnd type="none" w="med" len="med"/>
          </a:ln>
        </p:spPr>
      </p:cxnSp>
      <p:cxnSp>
        <p:nvCxnSpPr>
          <p:cNvPr id="197" name="Google Shape;197;p22"/>
          <p:cNvCxnSpPr>
            <a:stCxn id="188" idx="5"/>
            <a:endCxn id="198" idx="0"/>
          </p:cNvCxnSpPr>
          <p:nvPr/>
        </p:nvCxnSpPr>
        <p:spPr>
          <a:xfrm>
            <a:off x="7835185" y="1499260"/>
            <a:ext cx="3600" cy="495600"/>
          </a:xfrm>
          <a:prstGeom prst="straightConnector1">
            <a:avLst/>
          </a:prstGeom>
          <a:noFill/>
          <a:ln w="9525" cap="flat" cmpd="sng">
            <a:solidFill>
              <a:srgbClr val="000000"/>
            </a:solidFill>
            <a:prstDash val="solid"/>
            <a:round/>
            <a:headEnd type="none" w="med" len="med"/>
            <a:tailEnd type="none" w="med" len="med"/>
          </a:ln>
        </p:spPr>
      </p:cxnSp>
      <p:cxnSp>
        <p:nvCxnSpPr>
          <p:cNvPr id="199" name="Google Shape;199;p22"/>
          <p:cNvCxnSpPr>
            <a:stCxn id="186" idx="2"/>
            <a:endCxn id="191" idx="5"/>
          </p:cNvCxnSpPr>
          <p:nvPr/>
        </p:nvCxnSpPr>
        <p:spPr>
          <a:xfrm rot="10800000">
            <a:off x="5556450" y="3530025"/>
            <a:ext cx="1840200" cy="363600"/>
          </a:xfrm>
          <a:prstGeom prst="straightConnector1">
            <a:avLst/>
          </a:prstGeom>
          <a:noFill/>
          <a:ln w="9525" cap="flat" cmpd="sng">
            <a:solidFill>
              <a:srgbClr val="000000"/>
            </a:solidFill>
            <a:prstDash val="solid"/>
            <a:round/>
            <a:headEnd type="none" w="med" len="med"/>
            <a:tailEnd type="none" w="med" len="med"/>
          </a:ln>
        </p:spPr>
      </p:cxnSp>
      <p:cxnSp>
        <p:nvCxnSpPr>
          <p:cNvPr id="200" name="Google Shape;200;p22"/>
          <p:cNvCxnSpPr>
            <a:stCxn id="190" idx="5"/>
            <a:endCxn id="192" idx="1"/>
          </p:cNvCxnSpPr>
          <p:nvPr/>
        </p:nvCxnSpPr>
        <p:spPr>
          <a:xfrm>
            <a:off x="5406823" y="2336448"/>
            <a:ext cx="866100" cy="629400"/>
          </a:xfrm>
          <a:prstGeom prst="straightConnector1">
            <a:avLst/>
          </a:prstGeom>
          <a:noFill/>
          <a:ln w="9525" cap="flat" cmpd="sng">
            <a:solidFill>
              <a:srgbClr val="000000"/>
            </a:solidFill>
            <a:prstDash val="solid"/>
            <a:round/>
            <a:headEnd type="none" w="med" len="med"/>
            <a:tailEnd type="none" w="med" len="med"/>
          </a:ln>
        </p:spPr>
      </p:cxnSp>
      <p:cxnSp>
        <p:nvCxnSpPr>
          <p:cNvPr id="201" name="Google Shape;201;p22"/>
          <p:cNvCxnSpPr>
            <a:stCxn id="192" idx="2"/>
            <a:endCxn id="191" idx="6"/>
          </p:cNvCxnSpPr>
          <p:nvPr/>
        </p:nvCxnSpPr>
        <p:spPr>
          <a:xfrm flipH="1">
            <a:off x="5617950" y="3111150"/>
            <a:ext cx="593100" cy="273600"/>
          </a:xfrm>
          <a:prstGeom prst="straightConnector1">
            <a:avLst/>
          </a:prstGeom>
          <a:noFill/>
          <a:ln w="9525" cap="flat" cmpd="sng">
            <a:solidFill>
              <a:srgbClr val="000000"/>
            </a:solidFill>
            <a:prstDash val="solid"/>
            <a:round/>
            <a:headEnd type="none" w="med" len="med"/>
            <a:tailEnd type="none" w="med" len="med"/>
          </a:ln>
        </p:spPr>
      </p:cxnSp>
      <p:cxnSp>
        <p:nvCxnSpPr>
          <p:cNvPr id="202" name="Google Shape;202;p22"/>
          <p:cNvCxnSpPr>
            <a:stCxn id="192" idx="0"/>
            <a:endCxn id="187" idx="4"/>
          </p:cNvCxnSpPr>
          <p:nvPr/>
        </p:nvCxnSpPr>
        <p:spPr>
          <a:xfrm rot="10800000" flipH="1">
            <a:off x="6421800" y="1985550"/>
            <a:ext cx="421500" cy="920100"/>
          </a:xfrm>
          <a:prstGeom prst="straightConnector1">
            <a:avLst/>
          </a:prstGeom>
          <a:noFill/>
          <a:ln w="9525" cap="flat" cmpd="sng">
            <a:solidFill>
              <a:srgbClr val="000000"/>
            </a:solidFill>
            <a:prstDash val="solid"/>
            <a:round/>
            <a:headEnd type="none" w="med" len="med"/>
            <a:tailEnd type="none" w="med" len="med"/>
          </a:ln>
        </p:spPr>
      </p:cxnSp>
      <p:cxnSp>
        <p:nvCxnSpPr>
          <p:cNvPr id="203" name="Google Shape;203;p22"/>
          <p:cNvCxnSpPr>
            <a:stCxn id="187" idx="6"/>
            <a:endCxn id="189" idx="0"/>
          </p:cNvCxnSpPr>
          <p:nvPr/>
        </p:nvCxnSpPr>
        <p:spPr>
          <a:xfrm>
            <a:off x="7053925" y="1780150"/>
            <a:ext cx="210900" cy="884400"/>
          </a:xfrm>
          <a:prstGeom prst="straightConnector1">
            <a:avLst/>
          </a:prstGeom>
          <a:noFill/>
          <a:ln w="9525" cap="flat" cmpd="sng">
            <a:solidFill>
              <a:srgbClr val="000000"/>
            </a:solidFill>
            <a:prstDash val="solid"/>
            <a:round/>
            <a:headEnd type="none" w="med" len="med"/>
            <a:tailEnd type="none" w="med" len="med"/>
          </a:ln>
        </p:spPr>
      </p:cxnSp>
      <p:cxnSp>
        <p:nvCxnSpPr>
          <p:cNvPr id="204" name="Google Shape;204;p22"/>
          <p:cNvCxnSpPr>
            <a:stCxn id="189" idx="2"/>
            <a:endCxn id="192" idx="6"/>
          </p:cNvCxnSpPr>
          <p:nvPr/>
        </p:nvCxnSpPr>
        <p:spPr>
          <a:xfrm flipH="1">
            <a:off x="6632425" y="2870125"/>
            <a:ext cx="421500" cy="240900"/>
          </a:xfrm>
          <a:prstGeom prst="straightConnector1">
            <a:avLst/>
          </a:prstGeom>
          <a:noFill/>
          <a:ln w="9525" cap="flat" cmpd="sng">
            <a:solidFill>
              <a:srgbClr val="000000"/>
            </a:solidFill>
            <a:prstDash val="solid"/>
            <a:round/>
            <a:headEnd type="none" w="med" len="med"/>
            <a:tailEnd type="none" w="med" len="med"/>
          </a:ln>
        </p:spPr>
      </p:cxnSp>
      <p:cxnSp>
        <p:nvCxnSpPr>
          <p:cNvPr id="205" name="Google Shape;205;p22"/>
          <p:cNvCxnSpPr>
            <a:stCxn id="198" idx="3"/>
            <a:endCxn id="189" idx="7"/>
          </p:cNvCxnSpPr>
          <p:nvPr/>
        </p:nvCxnSpPr>
        <p:spPr>
          <a:xfrm flipH="1">
            <a:off x="7413827" y="2345810"/>
            <a:ext cx="276000" cy="378900"/>
          </a:xfrm>
          <a:prstGeom prst="straightConnector1">
            <a:avLst/>
          </a:prstGeom>
          <a:noFill/>
          <a:ln w="9525" cap="flat" cmpd="sng">
            <a:solidFill>
              <a:srgbClr val="000000"/>
            </a:solidFill>
            <a:prstDash val="solid"/>
            <a:round/>
            <a:headEnd type="none" w="med" len="med"/>
            <a:tailEnd type="none" w="med" len="med"/>
          </a:ln>
        </p:spPr>
      </p:cxnSp>
      <p:cxnSp>
        <p:nvCxnSpPr>
          <p:cNvPr id="206" name="Google Shape;206;p22"/>
          <p:cNvCxnSpPr>
            <a:stCxn id="198" idx="2"/>
            <a:endCxn id="190" idx="6"/>
          </p:cNvCxnSpPr>
          <p:nvPr/>
        </p:nvCxnSpPr>
        <p:spPr>
          <a:xfrm rot="10800000">
            <a:off x="5468700" y="2191200"/>
            <a:ext cx="2159400" cy="9300"/>
          </a:xfrm>
          <a:prstGeom prst="straightConnector1">
            <a:avLst/>
          </a:prstGeom>
          <a:noFill/>
          <a:ln w="9525" cap="flat" cmpd="sng">
            <a:solidFill>
              <a:srgbClr val="000000"/>
            </a:solidFill>
            <a:prstDash val="solid"/>
            <a:round/>
            <a:headEnd type="none" w="med" len="med"/>
            <a:tailEnd type="none" w="med" len="med"/>
          </a:ln>
        </p:spPr>
      </p:cxnSp>
      <p:cxnSp>
        <p:nvCxnSpPr>
          <p:cNvPr id="207" name="Google Shape;207;p22"/>
          <p:cNvCxnSpPr>
            <a:stCxn id="187" idx="3"/>
            <a:endCxn id="191" idx="7"/>
          </p:cNvCxnSpPr>
          <p:nvPr/>
        </p:nvCxnSpPr>
        <p:spPr>
          <a:xfrm flipH="1">
            <a:off x="5556252" y="1925460"/>
            <a:ext cx="1137900" cy="1314000"/>
          </a:xfrm>
          <a:prstGeom prst="straightConnector1">
            <a:avLst/>
          </a:prstGeom>
          <a:noFill/>
          <a:ln w="9525" cap="flat" cmpd="sng">
            <a:solidFill>
              <a:srgbClr val="000000"/>
            </a:solidFill>
            <a:prstDash val="solid"/>
            <a:round/>
            <a:headEnd type="none" w="med" len="med"/>
            <a:tailEnd type="none" w="med" len="med"/>
          </a:ln>
        </p:spPr>
      </p:cxnSp>
      <p:cxnSp>
        <p:nvCxnSpPr>
          <p:cNvPr id="208" name="Google Shape;208;p22"/>
          <p:cNvCxnSpPr>
            <a:stCxn id="188" idx="4"/>
            <a:endCxn id="192" idx="7"/>
          </p:cNvCxnSpPr>
          <p:nvPr/>
        </p:nvCxnSpPr>
        <p:spPr>
          <a:xfrm flipH="1">
            <a:off x="6570763" y="1559450"/>
            <a:ext cx="1115400" cy="1406400"/>
          </a:xfrm>
          <a:prstGeom prst="straightConnector1">
            <a:avLst/>
          </a:prstGeom>
          <a:noFill/>
          <a:ln w="9525" cap="flat" cmpd="sng">
            <a:solidFill>
              <a:srgbClr val="000000"/>
            </a:solidFill>
            <a:prstDash val="solid"/>
            <a:round/>
            <a:headEnd type="none" w="med" len="med"/>
            <a:tailEnd type="none" w="med" len="med"/>
          </a:ln>
        </p:spPr>
      </p:cxnSp>
      <p:sp>
        <p:nvSpPr>
          <p:cNvPr id="198" name="Google Shape;198;p22"/>
          <p:cNvSpPr/>
          <p:nvPr/>
        </p:nvSpPr>
        <p:spPr>
          <a:xfrm>
            <a:off x="7628100" y="1995000"/>
            <a:ext cx="421500" cy="411000"/>
          </a:xfrm>
          <a:prstGeom prst="ellipse">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IR7</a:t>
            </a:r>
            <a:endParaRPr sz="900"/>
          </a:p>
        </p:txBody>
      </p:sp>
      <p:sp>
        <p:nvSpPr>
          <p:cNvPr id="209" name="Google Shape;209;p22"/>
          <p:cNvSpPr txBox="1"/>
          <p:nvPr/>
        </p:nvSpPr>
        <p:spPr>
          <a:xfrm>
            <a:off x="5301850" y="3764900"/>
            <a:ext cx="1435800" cy="3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Quicksand"/>
                <a:ea typeface="Quicksand"/>
                <a:cs typeface="Quicksand"/>
                <a:sym typeface="Quicksand"/>
              </a:rPr>
              <a:t>HR = Home router</a:t>
            </a:r>
            <a:endParaRPr sz="1100">
              <a:latin typeface="Quicksand"/>
              <a:ea typeface="Quicksand"/>
              <a:cs typeface="Quicksand"/>
              <a:sym typeface="Quicksand"/>
            </a:endParaRPr>
          </a:p>
          <a:p>
            <a:pPr marL="0" lvl="0" indent="0" algn="l" rtl="0">
              <a:spcBef>
                <a:spcPts val="0"/>
              </a:spcBef>
              <a:spcAft>
                <a:spcPts val="0"/>
              </a:spcAft>
              <a:buNone/>
            </a:pPr>
            <a:r>
              <a:rPr lang="en" sz="1100">
                <a:latin typeface="Quicksand"/>
                <a:ea typeface="Quicksand"/>
                <a:cs typeface="Quicksand"/>
                <a:sym typeface="Quicksand"/>
              </a:rPr>
              <a:t>IR = Internet router</a:t>
            </a:r>
            <a:endParaRPr sz="1100">
              <a:latin typeface="Quicksand"/>
              <a:ea typeface="Quicksand"/>
              <a:cs typeface="Quicksand"/>
              <a:sym typeface="Quicksand"/>
            </a:endParaRPr>
          </a:p>
        </p:txBody>
      </p:sp>
      <p:pic>
        <p:nvPicPr>
          <p:cNvPr id="210" name="Google Shape;210;p22"/>
          <p:cNvPicPr preferRelativeResize="0"/>
          <p:nvPr/>
        </p:nvPicPr>
        <p:blipFill>
          <a:blip r:embed="rId5">
            <a:alphaModFix/>
          </a:blip>
          <a:stretch>
            <a:fillRect/>
          </a:stretch>
        </p:blipFill>
        <p:spPr>
          <a:xfrm>
            <a:off x="8253263" y="461113"/>
            <a:ext cx="400050" cy="40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Packets and routers</a:t>
            </a:r>
            <a:endParaRPr b="0"/>
          </a:p>
        </p:txBody>
      </p:sp>
      <p:sp>
        <p:nvSpPr>
          <p:cNvPr id="216" name="Google Shape;216;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17" name="Google Shape;217;p23"/>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Packets can arrive in the wrong order.</a:t>
            </a:r>
            <a:endParaRPr/>
          </a:p>
          <a:p>
            <a:pPr marL="457200" lvl="0" indent="-342900" algn="l" rtl="0">
              <a:spcBef>
                <a:spcPts val="0"/>
              </a:spcBef>
              <a:spcAft>
                <a:spcPts val="0"/>
              </a:spcAft>
              <a:buSzPts val="1800"/>
              <a:buChar char="●"/>
            </a:pPr>
            <a:r>
              <a:rPr lang="en"/>
              <a:t>If a message were read in the order in which the packets arrived, it may not make sense.</a:t>
            </a:r>
            <a:endParaRPr/>
          </a:p>
          <a:p>
            <a:pPr marL="457200" lvl="0" indent="-342900" algn="l" rtl="0">
              <a:spcBef>
                <a:spcPts val="0"/>
              </a:spcBef>
              <a:spcAft>
                <a:spcPts val="0"/>
              </a:spcAft>
              <a:buSzPts val="1800"/>
              <a:buChar char="●"/>
            </a:pPr>
            <a:r>
              <a:rPr lang="en" b="1"/>
              <a:t>Example:</a:t>
            </a:r>
            <a:r>
              <a:rPr lang="en"/>
              <a:t> Imagine that a message to be sent from device A to device B across the internet was “hello how are you?”</a:t>
            </a:r>
            <a:endParaRPr/>
          </a:p>
        </p:txBody>
      </p:sp>
      <p:sp>
        <p:nvSpPr>
          <p:cNvPr id="218" name="Google Shape;218;p2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5</a:t>
            </a:r>
            <a:endParaRPr/>
          </a:p>
        </p:txBody>
      </p:sp>
      <p:pic>
        <p:nvPicPr>
          <p:cNvPr id="219" name="Google Shape;219;p23"/>
          <p:cNvPicPr preferRelativeResize="0"/>
          <p:nvPr/>
        </p:nvPicPr>
        <p:blipFill>
          <a:blip r:embed="rId3">
            <a:alphaModFix/>
          </a:blip>
          <a:stretch>
            <a:fillRect/>
          </a:stretch>
        </p:blipFill>
        <p:spPr>
          <a:xfrm>
            <a:off x="8235200" y="396613"/>
            <a:ext cx="428625" cy="428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Message sent: “hello how are you?” </a:t>
            </a:r>
            <a:endParaRPr b="0"/>
          </a:p>
        </p:txBody>
      </p:sp>
      <p:sp>
        <p:nvSpPr>
          <p:cNvPr id="225" name="Google Shape;225;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
        <p:nvSpPr>
          <p:cNvPr id="226" name="Google Shape;226;p24"/>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packets are split as follows:</a:t>
            </a:r>
            <a:endParaRPr/>
          </a:p>
          <a:p>
            <a:pPr marL="0" lvl="0" indent="0" algn="l" rtl="0">
              <a:spcBef>
                <a:spcPts val="0"/>
              </a:spcBef>
              <a:spcAft>
                <a:spcPts val="0"/>
              </a:spcAft>
              <a:buNone/>
            </a:pPr>
            <a:r>
              <a:rPr lang="en"/>
              <a:t>Packet 1: “hello”</a:t>
            </a:r>
            <a:endParaRPr/>
          </a:p>
          <a:p>
            <a:pPr marL="0" lvl="0" indent="0" algn="l" rtl="0">
              <a:spcBef>
                <a:spcPts val="0"/>
              </a:spcBef>
              <a:spcAft>
                <a:spcPts val="0"/>
              </a:spcAft>
              <a:buNone/>
            </a:pPr>
            <a:r>
              <a:rPr lang="en"/>
              <a:t>Packet 2: “how”</a:t>
            </a:r>
            <a:endParaRPr/>
          </a:p>
          <a:p>
            <a:pPr marL="0" lvl="0" indent="0" algn="l" rtl="0">
              <a:spcBef>
                <a:spcPts val="0"/>
              </a:spcBef>
              <a:spcAft>
                <a:spcPts val="0"/>
              </a:spcAft>
              <a:buNone/>
            </a:pPr>
            <a:r>
              <a:rPr lang="en"/>
              <a:t>Packet 3: “are”</a:t>
            </a:r>
            <a:endParaRPr/>
          </a:p>
          <a:p>
            <a:pPr marL="0" lvl="0" indent="0" algn="l" rtl="0">
              <a:spcBef>
                <a:spcPts val="0"/>
              </a:spcBef>
              <a:spcAft>
                <a:spcPts val="0"/>
              </a:spcAft>
              <a:buNone/>
            </a:pPr>
            <a:r>
              <a:rPr lang="en"/>
              <a:t>Packet 4: “you?”</a:t>
            </a:r>
            <a:endParaRPr/>
          </a:p>
          <a:p>
            <a:pPr marL="0" lvl="0" indent="0" algn="l" rtl="0">
              <a:spcBef>
                <a:spcPts val="0"/>
              </a:spcBef>
              <a:spcAft>
                <a:spcPts val="0"/>
              </a:spcAft>
              <a:buNone/>
            </a:pPr>
            <a:endParaRPr/>
          </a:p>
          <a:p>
            <a:pPr marL="0" lvl="0" indent="0" algn="l" rtl="0">
              <a:spcBef>
                <a:spcPts val="0"/>
              </a:spcBef>
              <a:spcAft>
                <a:spcPts val="0"/>
              </a:spcAft>
              <a:buNone/>
            </a:pPr>
            <a:r>
              <a:rPr lang="en"/>
              <a:t>Packets are received at their destination as follows:</a:t>
            </a:r>
            <a:endParaRPr/>
          </a:p>
          <a:p>
            <a:pPr marL="0" lvl="0" indent="0" algn="l" rtl="0">
              <a:spcBef>
                <a:spcPts val="0"/>
              </a:spcBef>
              <a:spcAft>
                <a:spcPts val="0"/>
              </a:spcAft>
              <a:buNone/>
            </a:pPr>
            <a:r>
              <a:rPr lang="en"/>
              <a:t>Packet 1, Packet 3, Packet 4, Packet 2</a:t>
            </a:r>
            <a:endParaRPr/>
          </a:p>
        </p:txBody>
      </p:sp>
      <p:sp>
        <p:nvSpPr>
          <p:cNvPr id="227" name="Google Shape;227;p2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5</a:t>
            </a:r>
            <a:endParaRPr/>
          </a:p>
        </p:txBody>
      </p:sp>
      <p:sp>
        <p:nvSpPr>
          <p:cNvPr id="228" name="Google Shape;228;p2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4"/>
          <p:cNvSpPr txBox="1">
            <a:spLocks noGrp="1"/>
          </p:cNvSpPr>
          <p:nvPr>
            <p:ph type="body" idx="2"/>
          </p:nvPr>
        </p:nvSpPr>
        <p:spPr>
          <a:xfrm>
            <a:off x="306000" y="41443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What would this message be if the packets were read in the order in which they arrived?  How might this problem be solved?  (Think, pair, share)</a:t>
            </a:r>
            <a:endParaRPr/>
          </a:p>
        </p:txBody>
      </p:sp>
      <p:pic>
        <p:nvPicPr>
          <p:cNvPr id="230" name="Google Shape;230;p24"/>
          <p:cNvPicPr preferRelativeResize="0"/>
          <p:nvPr/>
        </p:nvPicPr>
        <p:blipFill>
          <a:blip r:embed="rId3">
            <a:alphaModFix/>
          </a:blip>
          <a:stretch>
            <a:fillRect/>
          </a:stretch>
        </p:blipFill>
        <p:spPr>
          <a:xfrm>
            <a:off x="5779001" y="1289300"/>
            <a:ext cx="2231575" cy="1392399"/>
          </a:xfrm>
          <a:prstGeom prst="rect">
            <a:avLst/>
          </a:prstGeom>
          <a:noFill/>
          <a:ln>
            <a:noFill/>
          </a:ln>
        </p:spPr>
      </p:pic>
      <p:pic>
        <p:nvPicPr>
          <p:cNvPr id="231" name="Google Shape;231;p24"/>
          <p:cNvPicPr preferRelativeResize="0"/>
          <p:nvPr/>
        </p:nvPicPr>
        <p:blipFill>
          <a:blip r:embed="rId4">
            <a:alphaModFix/>
          </a:blip>
          <a:stretch>
            <a:fillRect/>
          </a:stretch>
        </p:blipFill>
        <p:spPr>
          <a:xfrm>
            <a:off x="8253263" y="461113"/>
            <a:ext cx="400050" cy="409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TASK</a:t>
            </a:r>
            <a:endParaRPr b="0" dirty="0"/>
          </a:p>
        </p:txBody>
      </p:sp>
      <p:sp>
        <p:nvSpPr>
          <p:cNvPr id="225" name="Google Shape;225;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226" name="Google Shape;226;p24"/>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342900" lvl="0" algn="l" rtl="0">
              <a:spcBef>
                <a:spcPts val="0"/>
              </a:spcBef>
              <a:spcAft>
                <a:spcPts val="0"/>
              </a:spcAft>
              <a:buFont typeface="+mj-lt"/>
              <a:buAutoNum type="arabicPeriod"/>
            </a:pPr>
            <a:r>
              <a:rPr lang="en-GB" dirty="0"/>
              <a:t>Open Word</a:t>
            </a:r>
          </a:p>
          <a:p>
            <a:pPr marL="342900" lvl="0" algn="l" rtl="0">
              <a:spcBef>
                <a:spcPts val="0"/>
              </a:spcBef>
              <a:spcAft>
                <a:spcPts val="0"/>
              </a:spcAft>
              <a:buFont typeface="+mj-lt"/>
              <a:buAutoNum type="arabicPeriod"/>
            </a:pPr>
            <a:r>
              <a:rPr lang="en-GB" dirty="0"/>
              <a:t>Create a diagram that shows an email going from your IP address in Burton to an IP address in Wall Township, America.</a:t>
            </a:r>
          </a:p>
          <a:p>
            <a:pPr marL="342900" lvl="0" algn="l" rtl="0">
              <a:spcBef>
                <a:spcPts val="0"/>
              </a:spcBef>
              <a:spcAft>
                <a:spcPts val="0"/>
              </a:spcAft>
              <a:buFont typeface="+mj-lt"/>
              <a:buAutoNum type="arabicPeriod"/>
            </a:pPr>
            <a:r>
              <a:rPr lang="en-GB" dirty="0"/>
              <a:t>Make sure that you use the correct cable colours and your correct IP address.</a:t>
            </a:r>
            <a:endParaRPr dirty="0"/>
          </a:p>
          <a:p>
            <a:pPr marL="342900" lvl="0" algn="l" rtl="0">
              <a:spcBef>
                <a:spcPts val="0"/>
              </a:spcBef>
              <a:spcAft>
                <a:spcPts val="0"/>
              </a:spcAft>
              <a:buFont typeface="+mj-lt"/>
              <a:buAutoNum type="arabicPeriod"/>
            </a:pPr>
            <a:r>
              <a:rPr lang="en-GB" dirty="0"/>
              <a:t>An example of what his might look like is on the next slide.</a:t>
            </a:r>
            <a:endParaRPr dirty="0"/>
          </a:p>
        </p:txBody>
      </p:sp>
      <p:sp>
        <p:nvSpPr>
          <p:cNvPr id="227" name="Google Shape;227;p2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dirty="0"/>
              <a:t>TASK 1</a:t>
            </a:r>
            <a:endParaRPr dirty="0"/>
          </a:p>
        </p:txBody>
      </p:sp>
      <p:sp>
        <p:nvSpPr>
          <p:cNvPr id="228" name="Google Shape;228;p2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4"/>
          <p:cNvSpPr txBox="1">
            <a:spLocks noGrp="1"/>
          </p:cNvSpPr>
          <p:nvPr>
            <p:ph type="body" idx="2"/>
          </p:nvPr>
        </p:nvSpPr>
        <p:spPr>
          <a:xfrm>
            <a:off x="306000" y="41443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dirty="0">
                <a:solidFill>
                  <a:schemeClr val="bg1"/>
                </a:solidFill>
              </a:rPr>
              <a:t>Upload your diagram to TEAMS</a:t>
            </a:r>
            <a:endParaRPr dirty="0">
              <a:solidFill>
                <a:schemeClr val="bg1"/>
              </a:solidFill>
            </a:endParaRPr>
          </a:p>
        </p:txBody>
      </p:sp>
    </p:spTree>
    <p:extLst>
      <p:ext uri="{BB962C8B-B14F-4D97-AF65-F5344CB8AC3E}">
        <p14:creationId xmlns:p14="http://schemas.microsoft.com/office/powerpoint/2010/main" val="247333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TASK</a:t>
            </a:r>
            <a:endParaRPr b="0" dirty="0"/>
          </a:p>
        </p:txBody>
      </p:sp>
      <p:sp>
        <p:nvSpPr>
          <p:cNvPr id="225" name="Google Shape;225;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226" name="Google Shape;226;p24"/>
          <p:cNvSpPr txBox="1">
            <a:spLocks noGrp="1"/>
          </p:cNvSpPr>
          <p:nvPr>
            <p:ph type="body" idx="1"/>
          </p:nvPr>
        </p:nvSpPr>
        <p:spPr>
          <a:xfrm>
            <a:off x="6043613" y="2747056"/>
            <a:ext cx="1428750" cy="830222"/>
          </a:xfrm>
          <a:prstGeom prst="rect">
            <a:avLst/>
          </a:prstGeom>
        </p:spPr>
        <p:txBody>
          <a:bodyPr spcFirstLastPara="1" wrap="square" lIns="91425" tIns="91425" rIns="91425" bIns="91425" anchor="t" anchorCtr="0">
            <a:noAutofit/>
          </a:bodyPr>
          <a:lstStyle/>
          <a:p>
            <a:pPr marL="0" indent="0">
              <a:buNone/>
            </a:pPr>
            <a:r>
              <a:rPr lang="en-GB" dirty="0"/>
              <a:t>IP address: </a:t>
            </a:r>
            <a:r>
              <a:rPr lang="en" sz="1800" dirty="0"/>
              <a:t>192.168.5.43</a:t>
            </a:r>
          </a:p>
          <a:p>
            <a:pPr marL="0" lvl="0" indent="0" algn="l" rtl="0">
              <a:spcBef>
                <a:spcPts val="0"/>
              </a:spcBef>
              <a:spcAft>
                <a:spcPts val="0"/>
              </a:spcAft>
              <a:buNone/>
            </a:pPr>
            <a:r>
              <a:rPr lang="en-GB" dirty="0"/>
              <a:t> </a:t>
            </a:r>
            <a:endParaRPr dirty="0"/>
          </a:p>
        </p:txBody>
      </p:sp>
      <p:sp>
        <p:nvSpPr>
          <p:cNvPr id="227" name="Google Shape;227;p2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dirty="0"/>
              <a:t>TASK 1</a:t>
            </a:r>
            <a:endParaRPr dirty="0"/>
          </a:p>
        </p:txBody>
      </p:sp>
      <p:sp>
        <p:nvSpPr>
          <p:cNvPr id="228" name="Google Shape;228;p2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4"/>
          <p:cNvSpPr txBox="1">
            <a:spLocks noGrp="1"/>
          </p:cNvSpPr>
          <p:nvPr>
            <p:ph type="body" idx="2"/>
          </p:nvPr>
        </p:nvSpPr>
        <p:spPr>
          <a:xfrm>
            <a:off x="306000" y="4144375"/>
            <a:ext cx="83796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dirty="0">
                <a:solidFill>
                  <a:schemeClr val="bg1"/>
                </a:solidFill>
              </a:rPr>
              <a:t>Upload your diagram to TEAMS</a:t>
            </a:r>
            <a:endParaRPr dirty="0">
              <a:solidFill>
                <a:schemeClr val="bg1"/>
              </a:solidFill>
            </a:endParaRPr>
          </a:p>
        </p:txBody>
      </p:sp>
      <p:pic>
        <p:nvPicPr>
          <p:cNvPr id="1026" name="Picture 2" descr="United Kingdom Map IRON on Screen print transfer Patch image 1">
            <a:extLst>
              <a:ext uri="{FF2B5EF4-FFF2-40B4-BE49-F238E27FC236}">
                <a16:creationId xmlns:a16="http://schemas.microsoft.com/office/drawing/2014/main" id="{37D068AE-8F84-7E09-CC21-1C9198300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1193006"/>
            <a:ext cx="1378744" cy="137874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8F4A4CFE-2C19-F01A-C984-DBAC6F919ADD}"/>
              </a:ext>
            </a:extLst>
          </p:cNvPr>
          <p:cNvCxnSpPr>
            <a:cxnSpLocks/>
          </p:cNvCxnSpPr>
          <p:nvPr/>
        </p:nvCxnSpPr>
        <p:spPr>
          <a:xfrm flipH="1">
            <a:off x="1807369" y="2250281"/>
            <a:ext cx="4864894" cy="242888"/>
          </a:xfrm>
          <a:prstGeom prst="line">
            <a:avLst/>
          </a:prstGeom>
          <a:ln w="57150">
            <a:solidFill>
              <a:srgbClr val="00B050"/>
            </a:solidFill>
          </a:ln>
        </p:spPr>
        <p:style>
          <a:lnRef idx="1">
            <a:schemeClr val="dk1"/>
          </a:lnRef>
          <a:fillRef idx="0">
            <a:schemeClr val="dk1"/>
          </a:fillRef>
          <a:effectRef idx="0">
            <a:schemeClr val="dk1"/>
          </a:effectRef>
          <a:fontRef idx="minor">
            <a:schemeClr val="tx1"/>
          </a:fontRef>
        </p:style>
      </p:cxnSp>
      <p:pic>
        <p:nvPicPr>
          <p:cNvPr id="1028" name="Picture 4" descr="North American Forts - West US">
            <a:extLst>
              <a:ext uri="{FF2B5EF4-FFF2-40B4-BE49-F238E27FC236}">
                <a16:creationId xmlns:a16="http://schemas.microsoft.com/office/drawing/2014/main" id="{D1CE813B-0FDC-8C46-9DD4-F9804E6A2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40" y="1623315"/>
            <a:ext cx="1582870" cy="168206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26;p24">
            <a:extLst>
              <a:ext uri="{FF2B5EF4-FFF2-40B4-BE49-F238E27FC236}">
                <a16:creationId xmlns:a16="http://schemas.microsoft.com/office/drawing/2014/main" id="{B897D5C1-1ABE-45C1-E304-43DCF1A497E1}"/>
              </a:ext>
            </a:extLst>
          </p:cNvPr>
          <p:cNvSpPr txBox="1">
            <a:spLocks/>
          </p:cNvSpPr>
          <p:nvPr/>
        </p:nvSpPr>
        <p:spPr>
          <a:xfrm>
            <a:off x="455679" y="3205508"/>
            <a:ext cx="1428750" cy="830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Quicksand"/>
              <a:buChar char="●"/>
              <a:defRPr sz="1800" b="0" i="0" u="none" strike="noStrike" cap="none">
                <a:solidFill>
                  <a:schemeClr val="dk1"/>
                </a:solidFill>
                <a:latin typeface="Quicksand"/>
                <a:ea typeface="Quicksand"/>
                <a:cs typeface="Quicksand"/>
                <a:sym typeface="Quicksand"/>
              </a:defRPr>
            </a:lvl1pPr>
            <a:lvl2pPr marL="914400" marR="0" lvl="1"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2pPr>
            <a:lvl3pPr marL="1371600" marR="0" lvl="2"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3pPr>
            <a:lvl4pPr marL="1828800" marR="0" lvl="3"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4pPr>
            <a:lvl5pPr marL="2286000" marR="0" lvl="4"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5pPr>
            <a:lvl6pPr marL="2743200" marR="0" lvl="5"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6pPr>
            <a:lvl7pPr marL="3200400" marR="0" lvl="6"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7pPr>
            <a:lvl8pPr marL="3657600" marR="0" lvl="7"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9pPr>
          </a:lstStyle>
          <a:p>
            <a:pPr marL="0" indent="0">
              <a:buFont typeface="Quicksand"/>
              <a:buNone/>
            </a:pPr>
            <a:r>
              <a:rPr lang="en-GB" dirty="0"/>
              <a:t>IP address: 192.143.2.28</a:t>
            </a:r>
          </a:p>
          <a:p>
            <a:pPr marL="0" indent="0">
              <a:buFont typeface="Quicksand"/>
              <a:buNone/>
            </a:pPr>
            <a:r>
              <a:rPr lang="en-GB" dirty="0"/>
              <a:t> </a:t>
            </a:r>
          </a:p>
        </p:txBody>
      </p:sp>
      <p:sp>
        <p:nvSpPr>
          <p:cNvPr id="6" name="Google Shape;226;p24">
            <a:extLst>
              <a:ext uri="{FF2B5EF4-FFF2-40B4-BE49-F238E27FC236}">
                <a16:creationId xmlns:a16="http://schemas.microsoft.com/office/drawing/2014/main" id="{3214D7C0-6184-76AF-2E02-0E5883FC5666}"/>
              </a:ext>
            </a:extLst>
          </p:cNvPr>
          <p:cNvSpPr txBox="1">
            <a:spLocks/>
          </p:cNvSpPr>
          <p:nvPr/>
        </p:nvSpPr>
        <p:spPr>
          <a:xfrm>
            <a:off x="3249646" y="2375286"/>
            <a:ext cx="2008154" cy="830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Quicksand"/>
              <a:buChar char="●"/>
              <a:defRPr sz="1800" b="0" i="0" u="none" strike="noStrike" cap="none">
                <a:solidFill>
                  <a:schemeClr val="dk1"/>
                </a:solidFill>
                <a:latin typeface="Quicksand"/>
                <a:ea typeface="Quicksand"/>
                <a:cs typeface="Quicksand"/>
                <a:sym typeface="Quicksand"/>
              </a:defRPr>
            </a:lvl1pPr>
            <a:lvl2pPr marL="914400" marR="0" lvl="1"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2pPr>
            <a:lvl3pPr marL="1371600" marR="0" lvl="2"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3pPr>
            <a:lvl4pPr marL="1828800" marR="0" lvl="3"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4pPr>
            <a:lvl5pPr marL="2286000" marR="0" lvl="4"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5pPr>
            <a:lvl6pPr marL="2743200" marR="0" lvl="5"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6pPr>
            <a:lvl7pPr marL="3200400" marR="0" lvl="6"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7pPr>
            <a:lvl8pPr marL="3657600" marR="0" lvl="7"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9pPr>
          </a:lstStyle>
          <a:p>
            <a:pPr marL="0" indent="0" algn="ctr">
              <a:buFont typeface="Quicksand"/>
              <a:buNone/>
            </a:pPr>
            <a:r>
              <a:rPr lang="en-GB" dirty="0"/>
              <a:t>Cable name:</a:t>
            </a:r>
          </a:p>
          <a:p>
            <a:pPr marL="0" indent="0" algn="ctr">
              <a:buFont typeface="Quicksand"/>
              <a:buNone/>
            </a:pPr>
            <a:r>
              <a:rPr lang="en-GB" dirty="0"/>
              <a:t>Apollo</a:t>
            </a:r>
          </a:p>
          <a:p>
            <a:pPr marL="0" indent="0">
              <a:buFont typeface="Quicksand"/>
              <a:buNone/>
            </a:pPr>
            <a:endParaRPr lang="en-GB" dirty="0"/>
          </a:p>
          <a:p>
            <a:pPr marL="0" indent="0">
              <a:buFont typeface="Quicksand"/>
              <a:buNone/>
            </a:pPr>
            <a:r>
              <a:rPr lang="en-GB" dirty="0"/>
              <a:t> </a:t>
            </a:r>
          </a:p>
        </p:txBody>
      </p:sp>
    </p:spTree>
    <p:extLst>
      <p:ext uri="{BB962C8B-B14F-4D97-AF65-F5344CB8AC3E}">
        <p14:creationId xmlns:p14="http://schemas.microsoft.com/office/powerpoint/2010/main" val="288845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body" idx="4294967295"/>
          </p:nvPr>
        </p:nvSpPr>
        <p:spPr>
          <a:xfrm>
            <a:off x="310900" y="386464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internet? What can it be used for (give one example)?</a:t>
            </a:r>
            <a:endParaRPr/>
          </a:p>
          <a:p>
            <a:pPr marL="0" lvl="0" indent="0" algn="l" rtl="0">
              <a:spcBef>
                <a:spcPts val="1600"/>
              </a:spcBef>
              <a:spcAft>
                <a:spcPts val="1600"/>
              </a:spcAft>
              <a:buNone/>
            </a:pPr>
            <a:r>
              <a:rPr lang="en" b="1"/>
              <a:t>In pairs, write your answers on a sticky note.</a:t>
            </a:r>
            <a:endParaRPr b="1"/>
          </a:p>
        </p:txBody>
      </p:sp>
      <p:sp>
        <p:nvSpPr>
          <p:cNvPr id="57" name="Google Shape;57;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58" name="Google Shape;58;p10"/>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Starter activity</a:t>
            </a:r>
            <a:endParaRPr/>
          </a:p>
        </p:txBody>
      </p:sp>
      <p:sp>
        <p:nvSpPr>
          <p:cNvPr id="59" name="Google Shape;59;p10"/>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the internet?</a:t>
            </a:r>
            <a:endParaRPr/>
          </a:p>
        </p:txBody>
      </p:sp>
      <p:pic>
        <p:nvPicPr>
          <p:cNvPr id="60" name="Google Shape;60;p10"/>
          <p:cNvPicPr preferRelativeResize="0"/>
          <p:nvPr/>
        </p:nvPicPr>
        <p:blipFill>
          <a:blip r:embed="rId3">
            <a:alphaModFix/>
          </a:blip>
          <a:stretch>
            <a:fillRect/>
          </a:stretch>
        </p:blipFill>
        <p:spPr>
          <a:xfrm>
            <a:off x="0" y="1140450"/>
            <a:ext cx="9083026" cy="2724200"/>
          </a:xfrm>
          <a:prstGeom prst="rect">
            <a:avLst/>
          </a:prstGeom>
          <a:noFill/>
          <a:ln>
            <a:noFill/>
          </a:ln>
        </p:spPr>
      </p:pic>
      <p:pic>
        <p:nvPicPr>
          <p:cNvPr id="61" name="Google Shape;61;p10"/>
          <p:cNvPicPr preferRelativeResize="0"/>
          <p:nvPr/>
        </p:nvPicPr>
        <p:blipFill>
          <a:blip r:embed="rId4">
            <a:alphaModFix/>
          </a:blip>
          <a:stretch>
            <a:fillRect/>
          </a:stretch>
        </p:blipFill>
        <p:spPr>
          <a:xfrm>
            <a:off x="8403600" y="456363"/>
            <a:ext cx="419100" cy="419100"/>
          </a:xfrm>
          <a:prstGeom prst="rect">
            <a:avLst/>
          </a:prstGeom>
          <a:noFill/>
          <a:ln>
            <a:noFill/>
          </a:ln>
        </p:spPr>
      </p:pic>
      <p:pic>
        <p:nvPicPr>
          <p:cNvPr id="62" name="Google Shape;62;p10"/>
          <p:cNvPicPr preferRelativeResize="0"/>
          <p:nvPr/>
        </p:nvPicPr>
        <p:blipFill>
          <a:blip r:embed="rId5">
            <a:alphaModFix/>
          </a:blip>
          <a:stretch>
            <a:fillRect/>
          </a:stretch>
        </p:blipFill>
        <p:spPr>
          <a:xfrm>
            <a:off x="7862338" y="469263"/>
            <a:ext cx="400050" cy="40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310900" y="1017725"/>
            <a:ext cx="8522100" cy="3811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b="1"/>
              <a:t>In this lesson, you will:</a:t>
            </a:r>
            <a:endParaRPr b="1"/>
          </a:p>
          <a:p>
            <a:pPr marL="457200" lvl="0" indent="-342900" algn="l" rtl="0">
              <a:lnSpc>
                <a:spcPct val="100000"/>
              </a:lnSpc>
              <a:spcBef>
                <a:spcPts val="1600"/>
              </a:spcBef>
              <a:spcAft>
                <a:spcPts val="0"/>
              </a:spcAft>
              <a:buSzPts val="1800"/>
              <a:buChar char="●"/>
            </a:pPr>
            <a:r>
              <a:rPr lang="en"/>
              <a:t>Define what the internet is</a:t>
            </a:r>
            <a:endParaRPr/>
          </a:p>
          <a:p>
            <a:pPr marL="457200" lvl="0" indent="-342900" algn="l" rtl="0">
              <a:lnSpc>
                <a:spcPct val="100000"/>
              </a:lnSpc>
              <a:spcBef>
                <a:spcPts val="0"/>
              </a:spcBef>
              <a:spcAft>
                <a:spcPts val="0"/>
              </a:spcAft>
              <a:buSzPts val="1800"/>
              <a:buChar char="●"/>
            </a:pPr>
            <a:r>
              <a:rPr lang="en"/>
              <a:t>Explain how data travels between computers across the internet</a:t>
            </a:r>
            <a:endParaRPr/>
          </a:p>
          <a:p>
            <a:pPr marL="457200" lvl="0" indent="-342900" algn="l" rtl="0">
              <a:lnSpc>
                <a:spcPct val="100000"/>
              </a:lnSpc>
              <a:spcBef>
                <a:spcPts val="0"/>
              </a:spcBef>
              <a:spcAft>
                <a:spcPts val="0"/>
              </a:spcAft>
              <a:buSzPts val="1800"/>
              <a:buChar char="●"/>
            </a:pPr>
            <a:r>
              <a:rPr lang="en"/>
              <a:t>Describe keywords such as ‘protocols’, ‘packets’, and ‘addressing’</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
        <p:nvSpPr>
          <p:cNvPr id="68" name="Google Shape;68;p11"/>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 4: The internet</a:t>
            </a:r>
            <a:endParaRPr/>
          </a:p>
        </p:txBody>
      </p:sp>
      <p:sp>
        <p:nvSpPr>
          <p:cNvPr id="69" name="Google Shape;69;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70" name="Google Shape;70;p11"/>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Objectives</a:t>
            </a:r>
            <a:endParaRPr/>
          </a:p>
        </p:txBody>
      </p:sp>
      <p:pic>
        <p:nvPicPr>
          <p:cNvPr id="71" name="Google Shape;71;p11"/>
          <p:cNvPicPr preferRelativeResize="0"/>
          <p:nvPr/>
        </p:nvPicPr>
        <p:blipFill>
          <a:blip r:embed="rId3">
            <a:alphaModFix/>
          </a:blip>
          <a:stretch>
            <a:fillRect/>
          </a:stretch>
        </p:blipFill>
        <p:spPr>
          <a:xfrm>
            <a:off x="8238175" y="456363"/>
            <a:ext cx="419100" cy="41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5"/>
        <p:cNvGrpSpPr/>
        <p:nvPr/>
      </p:nvGrpSpPr>
      <p:grpSpPr>
        <a:xfrm>
          <a:off x="0" y="0"/>
          <a:ext cx="0" cy="0"/>
          <a:chOff x="0" y="0"/>
          <a:chExt cx="0" cy="0"/>
        </a:xfrm>
      </p:grpSpPr>
      <p:sp>
        <p:nvSpPr>
          <p:cNvPr id="76" name="Google Shape;76;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77" name="Google Shape;77;p1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78" name="Google Shape;78;p1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internet explained</a:t>
            </a:r>
            <a:endParaRPr/>
          </a:p>
        </p:txBody>
      </p:sp>
      <p:sp>
        <p:nvSpPr>
          <p:cNvPr id="79" name="Google Shape;79;p12"/>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Watch the video: </a:t>
            </a:r>
            <a:endParaRPr b="1"/>
          </a:p>
          <a:p>
            <a:pPr marL="0" lvl="0" indent="0" algn="l" rtl="0">
              <a:spcBef>
                <a:spcPts val="1600"/>
              </a:spcBef>
              <a:spcAft>
                <a:spcPts val="0"/>
              </a:spcAft>
              <a:buNone/>
            </a:pPr>
            <a:r>
              <a:rPr lang="en" u="sng">
                <a:solidFill>
                  <a:schemeClr val="hlink"/>
                </a:solidFill>
                <a:hlinkClick r:id="rId3"/>
              </a:rPr>
              <a:t>https://www.youtube.com/watch?v=Dxcc6ycZ73M</a:t>
            </a:r>
            <a:r>
              <a:rPr lang="en" b="1"/>
              <a:t> </a:t>
            </a:r>
            <a:endParaRPr b="1"/>
          </a:p>
          <a:p>
            <a:pPr marL="0" lvl="0" indent="0" algn="l" rtl="0">
              <a:spcBef>
                <a:spcPts val="1600"/>
              </a:spcBef>
              <a:spcAft>
                <a:spcPts val="0"/>
              </a:spcAft>
              <a:buNone/>
            </a:pPr>
            <a:endParaRPr b="1"/>
          </a:p>
          <a:p>
            <a:pPr marL="0" lvl="0" indent="0" algn="l" rtl="0">
              <a:spcBef>
                <a:spcPts val="1600"/>
              </a:spcBef>
              <a:spcAft>
                <a:spcPts val="0"/>
              </a:spcAft>
              <a:buNone/>
            </a:pPr>
            <a:r>
              <a:rPr lang="en"/>
              <a:t>Whilst watching, keep thinking about the starter questions.</a:t>
            </a:r>
            <a:endParaRPr/>
          </a:p>
          <a:p>
            <a:pPr marL="0" lvl="0" indent="0" algn="l" rtl="0">
              <a:spcBef>
                <a:spcPts val="1600"/>
              </a:spcBef>
              <a:spcAft>
                <a:spcPts val="0"/>
              </a:spcAft>
              <a:buNone/>
            </a:pPr>
            <a:r>
              <a:rPr lang="en" b="1"/>
              <a:t>What is the internet? </a:t>
            </a:r>
            <a:endParaRPr b="1"/>
          </a:p>
          <a:p>
            <a:pPr marL="0" lvl="0" indent="0" algn="l" rtl="0">
              <a:spcBef>
                <a:spcPts val="1600"/>
              </a:spcBef>
              <a:spcAft>
                <a:spcPts val="0"/>
              </a:spcAft>
              <a:buNone/>
            </a:pPr>
            <a:r>
              <a:rPr lang="en" b="1"/>
              <a:t>What do we use it for? </a:t>
            </a:r>
            <a:endParaRPr b="1"/>
          </a:p>
          <a:p>
            <a:pPr marL="0" lvl="0" indent="0" algn="l" rtl="0">
              <a:spcBef>
                <a:spcPts val="1600"/>
              </a:spcBef>
              <a:spcAft>
                <a:spcPts val="0"/>
              </a:spcAft>
              <a:buNone/>
            </a:pPr>
            <a:endParaRPr b="1"/>
          </a:p>
          <a:p>
            <a:pPr marL="0" lvl="0" indent="0" algn="l" rtl="0">
              <a:spcBef>
                <a:spcPts val="1600"/>
              </a:spcBef>
              <a:spcAft>
                <a:spcPts val="1600"/>
              </a:spcAft>
              <a:buNone/>
            </a:pPr>
            <a:endParaRPr b="1"/>
          </a:p>
        </p:txBody>
      </p:sp>
      <p:sp>
        <p:nvSpPr>
          <p:cNvPr id="80" name="Google Shape;80;p12"/>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b="1"/>
          </a:p>
        </p:txBody>
      </p:sp>
      <p:pic>
        <p:nvPicPr>
          <p:cNvPr id="81" name="Google Shape;81;p12"/>
          <p:cNvPicPr preferRelativeResize="0"/>
          <p:nvPr/>
        </p:nvPicPr>
        <p:blipFill>
          <a:blip r:embed="rId4">
            <a:alphaModFix/>
          </a:blip>
          <a:stretch>
            <a:fillRect/>
          </a:stretch>
        </p:blipFill>
        <p:spPr>
          <a:xfrm>
            <a:off x="4736597" y="1289300"/>
            <a:ext cx="4086101" cy="2286529"/>
          </a:xfrm>
          <a:prstGeom prst="rect">
            <a:avLst/>
          </a:prstGeom>
          <a:noFill/>
          <a:ln>
            <a:noFill/>
          </a:ln>
        </p:spPr>
      </p:pic>
      <p:pic>
        <p:nvPicPr>
          <p:cNvPr id="82" name="Google Shape;82;p12"/>
          <p:cNvPicPr preferRelativeResize="0"/>
          <p:nvPr/>
        </p:nvPicPr>
        <p:blipFill>
          <a:blip r:embed="rId5">
            <a:alphaModFix/>
          </a:blip>
          <a:stretch>
            <a:fillRect/>
          </a:stretch>
        </p:blipFill>
        <p:spPr>
          <a:xfrm>
            <a:off x="8274225" y="397888"/>
            <a:ext cx="419100" cy="41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88" name="Google Shape;88;p1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89" name="Google Shape;89;p13"/>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internet explained – Answers</a:t>
            </a:r>
            <a:endParaRPr/>
          </a:p>
        </p:txBody>
      </p:sp>
      <p:sp>
        <p:nvSpPr>
          <p:cNvPr id="90" name="Google Shape;90;p13"/>
          <p:cNvSpPr txBox="1">
            <a:spLocks noGrp="1"/>
          </p:cNvSpPr>
          <p:nvPr>
            <p:ph type="body" idx="1"/>
          </p:nvPr>
        </p:nvSpPr>
        <p:spPr>
          <a:xfrm>
            <a:off x="310900" y="1017725"/>
            <a:ext cx="8521200" cy="28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internet?</a:t>
            </a:r>
            <a:endParaRPr/>
          </a:p>
          <a:p>
            <a:pPr marL="457200" lvl="0" indent="-342900" algn="l" rtl="0">
              <a:spcBef>
                <a:spcPts val="1600"/>
              </a:spcBef>
              <a:spcAft>
                <a:spcPts val="0"/>
              </a:spcAft>
              <a:buSzPts val="1800"/>
              <a:buChar char="●"/>
            </a:pPr>
            <a:r>
              <a:rPr lang="en"/>
              <a:t>The internet is a worldwide network of computers.</a:t>
            </a:r>
            <a:endParaRPr/>
          </a:p>
          <a:p>
            <a:pPr marL="457200" lvl="0" indent="-342900" algn="l" rtl="0">
              <a:spcBef>
                <a:spcPts val="0"/>
              </a:spcBef>
              <a:spcAft>
                <a:spcPts val="0"/>
              </a:spcAft>
              <a:buSzPts val="1800"/>
              <a:buChar char="●"/>
            </a:pPr>
            <a:r>
              <a:rPr lang="en"/>
              <a:t>It is the physical hardware, i.e. the cables, the routers, and other pieces of hardware used to connect devices together.</a:t>
            </a:r>
            <a:endParaRPr/>
          </a:p>
          <a:p>
            <a:pPr marL="457200" lvl="0" indent="-342900" algn="l" rtl="0">
              <a:spcBef>
                <a:spcPts val="0"/>
              </a:spcBef>
              <a:spcAft>
                <a:spcPts val="0"/>
              </a:spcAft>
              <a:buSzPts val="1800"/>
              <a:buChar char="●"/>
            </a:pPr>
            <a:r>
              <a:rPr lang="en"/>
              <a:t>Any device connected to the internet is part of this network, for example:</a:t>
            </a:r>
            <a:endParaRPr/>
          </a:p>
          <a:p>
            <a:pPr marL="914400" lvl="1" indent="-317500" algn="l" rtl="0">
              <a:spcBef>
                <a:spcPts val="0"/>
              </a:spcBef>
              <a:spcAft>
                <a:spcPts val="0"/>
              </a:spcAft>
              <a:buSzPts val="1400"/>
              <a:buChar char="○"/>
            </a:pPr>
            <a:r>
              <a:rPr lang="en"/>
              <a:t>Laptops</a:t>
            </a:r>
            <a:endParaRPr/>
          </a:p>
          <a:p>
            <a:pPr marL="914400" lvl="1" indent="-317500" algn="l" rtl="0">
              <a:spcBef>
                <a:spcPts val="0"/>
              </a:spcBef>
              <a:spcAft>
                <a:spcPts val="0"/>
              </a:spcAft>
              <a:buSzPts val="1400"/>
              <a:buChar char="○"/>
            </a:pPr>
            <a:r>
              <a:rPr lang="en"/>
              <a:t>Games consoles</a:t>
            </a:r>
            <a:endParaRPr/>
          </a:p>
          <a:p>
            <a:pPr marL="914400" lvl="1" indent="-317500" algn="l" rtl="0">
              <a:spcBef>
                <a:spcPts val="0"/>
              </a:spcBef>
              <a:spcAft>
                <a:spcPts val="0"/>
              </a:spcAft>
              <a:buSzPts val="1400"/>
              <a:buChar char="○"/>
            </a:pPr>
            <a:r>
              <a:rPr lang="en"/>
              <a:t>PCs</a:t>
            </a:r>
            <a:endParaRPr/>
          </a:p>
          <a:p>
            <a:pPr marL="914400" lvl="1" indent="-317500" algn="l" rtl="0">
              <a:spcBef>
                <a:spcPts val="0"/>
              </a:spcBef>
              <a:spcAft>
                <a:spcPts val="0"/>
              </a:spcAft>
              <a:buSzPts val="1400"/>
              <a:buChar char="○"/>
            </a:pPr>
            <a:r>
              <a:rPr lang="en"/>
              <a:t>Tablets</a:t>
            </a:r>
            <a:endParaRPr/>
          </a:p>
          <a:p>
            <a:pPr marL="914400" lvl="1" indent="-317500" algn="l" rtl="0">
              <a:spcBef>
                <a:spcPts val="0"/>
              </a:spcBef>
              <a:spcAft>
                <a:spcPts val="0"/>
              </a:spcAft>
              <a:buSzPts val="1400"/>
              <a:buChar char="○"/>
            </a:pPr>
            <a:r>
              <a:rPr lang="en"/>
              <a:t>Mobile phones </a:t>
            </a:r>
            <a:endParaRPr/>
          </a:p>
          <a:p>
            <a:pPr marL="0" lvl="0" indent="0" algn="l" rtl="0">
              <a:spcBef>
                <a:spcPts val="1600"/>
              </a:spcBef>
              <a:spcAft>
                <a:spcPts val="1600"/>
              </a:spcAft>
              <a:buNone/>
            </a:pPr>
            <a:endParaRPr/>
          </a:p>
        </p:txBody>
      </p:sp>
      <p:pic>
        <p:nvPicPr>
          <p:cNvPr id="91" name="Google Shape;91;p13"/>
          <p:cNvPicPr preferRelativeResize="0"/>
          <p:nvPr/>
        </p:nvPicPr>
        <p:blipFill>
          <a:blip r:embed="rId3">
            <a:alphaModFix/>
          </a:blip>
          <a:stretch>
            <a:fillRect/>
          </a:stretch>
        </p:blipFill>
        <p:spPr>
          <a:xfrm>
            <a:off x="8345725" y="418025"/>
            <a:ext cx="371475" cy="37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97" name="Google Shape;97;p14"/>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1</a:t>
            </a:r>
            <a:endParaRPr/>
          </a:p>
        </p:txBody>
      </p:sp>
      <p:sp>
        <p:nvSpPr>
          <p:cNvPr id="98" name="Google Shape;98;p14"/>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internet explained – Answers</a:t>
            </a:r>
            <a:endParaRPr/>
          </a:p>
        </p:txBody>
      </p:sp>
      <p:sp>
        <p:nvSpPr>
          <p:cNvPr id="99" name="Google Shape;99;p14"/>
          <p:cNvSpPr txBox="1">
            <a:spLocks noGrp="1"/>
          </p:cNvSpPr>
          <p:nvPr>
            <p:ph type="body" idx="1"/>
          </p:nvPr>
        </p:nvSpPr>
        <p:spPr>
          <a:xfrm>
            <a:off x="310900" y="1017725"/>
            <a:ext cx="8521200" cy="28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we use it for?</a:t>
            </a:r>
            <a:endParaRPr/>
          </a:p>
          <a:p>
            <a:pPr marL="0" lvl="0" indent="0" algn="l" rtl="0">
              <a:spcBef>
                <a:spcPts val="1600"/>
              </a:spcBef>
              <a:spcAft>
                <a:spcPts val="0"/>
              </a:spcAft>
              <a:buNone/>
            </a:pPr>
            <a:r>
              <a:rPr lang="en"/>
              <a:t>There are many uses of the internet. Below are some of the most common uses:</a:t>
            </a:r>
            <a:endParaRPr/>
          </a:p>
          <a:p>
            <a:pPr marL="609600" lvl="0" indent="-342900" algn="l" rtl="0">
              <a:spcBef>
                <a:spcPts val="1600"/>
              </a:spcBef>
              <a:spcAft>
                <a:spcPts val="0"/>
              </a:spcAft>
              <a:buClr>
                <a:schemeClr val="dk1"/>
              </a:buClr>
              <a:buSzPts val="1800"/>
              <a:buFont typeface="Arial"/>
              <a:buChar char="●"/>
            </a:pPr>
            <a:r>
              <a:rPr lang="en"/>
              <a:t>Storing information (e.g. cloud storage)</a:t>
            </a:r>
            <a:endParaRPr/>
          </a:p>
          <a:p>
            <a:pPr marL="609600" lvl="0" indent="-342900" algn="l" rtl="0">
              <a:spcBef>
                <a:spcPts val="0"/>
              </a:spcBef>
              <a:spcAft>
                <a:spcPts val="0"/>
              </a:spcAft>
              <a:buClr>
                <a:schemeClr val="dk1"/>
              </a:buClr>
              <a:buSzPts val="1800"/>
              <a:buFont typeface="Arial"/>
              <a:buChar char="●"/>
            </a:pPr>
            <a:r>
              <a:rPr lang="en"/>
              <a:t>Entertainment (e.g. streaming films, videos, and music)</a:t>
            </a:r>
            <a:endParaRPr/>
          </a:p>
          <a:p>
            <a:pPr marL="609600" lvl="0" indent="-342900" algn="l" rtl="0">
              <a:spcBef>
                <a:spcPts val="0"/>
              </a:spcBef>
              <a:spcAft>
                <a:spcPts val="0"/>
              </a:spcAft>
              <a:buClr>
                <a:schemeClr val="dk1"/>
              </a:buClr>
              <a:buSzPts val="1800"/>
              <a:buFont typeface="Arial"/>
              <a:buChar char="●"/>
            </a:pPr>
            <a:r>
              <a:rPr lang="en"/>
              <a:t>Playing online games</a:t>
            </a:r>
            <a:endParaRPr/>
          </a:p>
          <a:p>
            <a:pPr marL="609600" lvl="0" indent="-342900" algn="l" rtl="0">
              <a:spcBef>
                <a:spcPts val="0"/>
              </a:spcBef>
              <a:spcAft>
                <a:spcPts val="0"/>
              </a:spcAft>
              <a:buClr>
                <a:schemeClr val="dk1"/>
              </a:buClr>
              <a:buSzPts val="1800"/>
              <a:buFont typeface="Arial"/>
              <a:buChar char="●"/>
            </a:pPr>
            <a:r>
              <a:rPr lang="en"/>
              <a:t>Communication (e.g. email) </a:t>
            </a:r>
            <a:endParaRPr/>
          </a:p>
          <a:p>
            <a:pPr marL="609600" lvl="0" indent="-342900" algn="l" rtl="0">
              <a:spcBef>
                <a:spcPts val="0"/>
              </a:spcBef>
              <a:spcAft>
                <a:spcPts val="0"/>
              </a:spcAft>
              <a:buClr>
                <a:schemeClr val="dk1"/>
              </a:buClr>
              <a:buSzPts val="1800"/>
              <a:buFont typeface="Quicksand"/>
              <a:buChar char="●"/>
            </a:pPr>
            <a:r>
              <a:rPr lang="en"/>
              <a:t>Playing online games</a:t>
            </a:r>
            <a:endParaRPr/>
          </a:p>
          <a:p>
            <a:pPr marL="609600" lvl="0" indent="-342900" algn="l" rtl="0">
              <a:spcBef>
                <a:spcPts val="0"/>
              </a:spcBef>
              <a:spcAft>
                <a:spcPts val="0"/>
              </a:spcAft>
              <a:buClr>
                <a:schemeClr val="dk1"/>
              </a:buClr>
              <a:buSzPts val="1800"/>
              <a:buFont typeface="Quicksand"/>
              <a:buChar char="●"/>
            </a:pPr>
            <a:r>
              <a:rPr lang="en"/>
              <a:t>Online shopping</a:t>
            </a:r>
            <a:endParaRPr/>
          </a:p>
          <a:p>
            <a:pPr marL="609600" lvl="0" indent="-342900" algn="l" rtl="0">
              <a:spcBef>
                <a:spcPts val="0"/>
              </a:spcBef>
              <a:spcAft>
                <a:spcPts val="0"/>
              </a:spcAft>
              <a:buClr>
                <a:schemeClr val="dk1"/>
              </a:buClr>
              <a:buSzPts val="1800"/>
              <a:buFont typeface="Quicksand"/>
              <a:buChar char="●"/>
            </a:pPr>
            <a:r>
              <a:rPr lang="en"/>
              <a:t>Social networking (e.g. Instagram)</a:t>
            </a:r>
            <a:endParaRPr/>
          </a:p>
          <a:p>
            <a:pPr marL="609600" lvl="0" indent="-342900" algn="l" rtl="0">
              <a:spcBef>
                <a:spcPts val="0"/>
              </a:spcBef>
              <a:spcAft>
                <a:spcPts val="0"/>
              </a:spcAft>
              <a:buClr>
                <a:schemeClr val="dk1"/>
              </a:buClr>
              <a:buSzPts val="1800"/>
              <a:buFont typeface="Quicksand"/>
              <a:buChar char="●"/>
            </a:pPr>
            <a:r>
              <a:rPr lang="en"/>
              <a:t>Viewing websites</a:t>
            </a:r>
            <a:endParaRPr/>
          </a:p>
          <a:p>
            <a:pPr marL="0" lvl="0" indent="0" algn="l" rtl="0">
              <a:spcBef>
                <a:spcPts val="3000"/>
              </a:spcBef>
              <a:spcAft>
                <a:spcPts val="0"/>
              </a:spcAft>
              <a:buNone/>
            </a:pPr>
            <a:endParaRPr/>
          </a:p>
          <a:p>
            <a:pPr marL="0" lvl="0" indent="0" algn="l" rtl="0">
              <a:spcBef>
                <a:spcPts val="1600"/>
              </a:spcBef>
              <a:spcAft>
                <a:spcPts val="1600"/>
              </a:spcAft>
              <a:buNone/>
            </a:pPr>
            <a:endParaRPr/>
          </a:p>
        </p:txBody>
      </p:sp>
      <p:pic>
        <p:nvPicPr>
          <p:cNvPr id="100" name="Google Shape;100;p14"/>
          <p:cNvPicPr preferRelativeResize="0"/>
          <p:nvPr/>
        </p:nvPicPr>
        <p:blipFill>
          <a:blip r:embed="rId3">
            <a:alphaModFix/>
          </a:blip>
          <a:stretch>
            <a:fillRect/>
          </a:stretch>
        </p:blipFill>
        <p:spPr>
          <a:xfrm>
            <a:off x="8345725" y="418025"/>
            <a:ext cx="371475" cy="37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Data transmission across continents</a:t>
            </a:r>
            <a:endParaRPr b="0"/>
          </a:p>
        </p:txBody>
      </p:sp>
      <p:sp>
        <p:nvSpPr>
          <p:cNvPr id="106" name="Google Shape;106;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107" name="Google Shape;107;p15"/>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now know that the internet is a global network of networks.</a:t>
            </a: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08" name="Google Shape;108;p1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09" name="Google Shape;109;p15"/>
          <p:cNvSpPr txBox="1">
            <a:spLocks noGrp="1"/>
          </p:cNvSpPr>
          <p:nvPr>
            <p:ph type="body" idx="2"/>
          </p:nvPr>
        </p:nvSpPr>
        <p:spPr>
          <a:xfrm>
            <a:off x="389275" y="4117600"/>
            <a:ext cx="84429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How are networks in the UK connected to networks in America? </a:t>
            </a:r>
            <a:endParaRPr sz="1600">
              <a:solidFill>
                <a:srgbClr val="FFFFFF"/>
              </a:solidFill>
            </a:endParaRPr>
          </a:p>
          <a:p>
            <a:pPr marL="0" lvl="0" indent="0" algn="ctr" rtl="0">
              <a:lnSpc>
                <a:spcPct val="100000"/>
              </a:lnSpc>
              <a:spcBef>
                <a:spcPts val="0"/>
              </a:spcBef>
              <a:spcAft>
                <a:spcPts val="0"/>
              </a:spcAft>
              <a:buNone/>
            </a:pPr>
            <a:r>
              <a:rPr lang="en" sz="1600">
                <a:solidFill>
                  <a:srgbClr val="FFFFFF"/>
                </a:solidFill>
              </a:rPr>
              <a:t>Think, pair, share</a:t>
            </a:r>
            <a:endParaRPr/>
          </a:p>
        </p:txBody>
      </p:sp>
      <p:pic>
        <p:nvPicPr>
          <p:cNvPr id="110" name="Google Shape;110;p15"/>
          <p:cNvPicPr preferRelativeResize="0"/>
          <p:nvPr/>
        </p:nvPicPr>
        <p:blipFill>
          <a:blip r:embed="rId3">
            <a:alphaModFix/>
          </a:blip>
          <a:stretch>
            <a:fillRect/>
          </a:stretch>
        </p:blipFill>
        <p:spPr>
          <a:xfrm>
            <a:off x="379800" y="1454100"/>
            <a:ext cx="8442900" cy="2586000"/>
          </a:xfrm>
          <a:prstGeom prst="rect">
            <a:avLst/>
          </a:prstGeom>
          <a:noFill/>
          <a:ln>
            <a:noFill/>
          </a:ln>
        </p:spPr>
      </p:pic>
      <p:pic>
        <p:nvPicPr>
          <p:cNvPr id="111" name="Google Shape;111;p15"/>
          <p:cNvPicPr preferRelativeResize="0"/>
          <p:nvPr/>
        </p:nvPicPr>
        <p:blipFill>
          <a:blip r:embed="rId4">
            <a:alphaModFix/>
          </a:blip>
          <a:stretch>
            <a:fillRect/>
          </a:stretch>
        </p:blipFill>
        <p:spPr>
          <a:xfrm>
            <a:off x="8253263" y="461113"/>
            <a:ext cx="400050" cy="40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Data transmission across continents</a:t>
            </a:r>
            <a:endParaRPr b="0"/>
          </a:p>
        </p:txBody>
      </p:sp>
      <p:sp>
        <p:nvSpPr>
          <p:cNvPr id="117" name="Google Shape;117;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18" name="Google Shape;118;p16"/>
          <p:cNvSpPr txBox="1">
            <a:spLocks noGrp="1"/>
          </p:cNvSpPr>
          <p:nvPr>
            <p:ph type="body" idx="1"/>
          </p:nvPr>
        </p:nvSpPr>
        <p:spPr>
          <a:xfrm>
            <a:off x="310900" y="1017725"/>
            <a:ext cx="85212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19" name="Google Shape;119;p1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sp>
        <p:nvSpPr>
          <p:cNvPr id="120" name="Google Shape;120;p16"/>
          <p:cNvSpPr txBox="1">
            <a:spLocks noGrp="1"/>
          </p:cNvSpPr>
          <p:nvPr>
            <p:ph type="body" idx="2"/>
          </p:nvPr>
        </p:nvSpPr>
        <p:spPr>
          <a:xfrm>
            <a:off x="311400" y="3582124"/>
            <a:ext cx="8521200" cy="698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Visit </a:t>
            </a:r>
            <a:r>
              <a:rPr lang="en" u="sng">
                <a:solidFill>
                  <a:schemeClr val="hlink"/>
                </a:solidFill>
                <a:hlinkClick r:id="rId3"/>
              </a:rPr>
              <a:t>www.submarinecablemap.com</a:t>
            </a:r>
            <a:r>
              <a:rPr lang="en"/>
              <a:t> </a:t>
            </a:r>
            <a:endParaRPr/>
          </a:p>
        </p:txBody>
      </p:sp>
      <p:pic>
        <p:nvPicPr>
          <p:cNvPr id="121" name="Google Shape;121;p16"/>
          <p:cNvPicPr preferRelativeResize="0"/>
          <p:nvPr/>
        </p:nvPicPr>
        <p:blipFill>
          <a:blip r:embed="rId4">
            <a:alphaModFix/>
          </a:blip>
          <a:stretch>
            <a:fillRect/>
          </a:stretch>
        </p:blipFill>
        <p:spPr>
          <a:xfrm>
            <a:off x="1261225" y="1134300"/>
            <a:ext cx="6292349" cy="2534050"/>
          </a:xfrm>
          <a:prstGeom prst="rect">
            <a:avLst/>
          </a:prstGeom>
          <a:noFill/>
          <a:ln>
            <a:noFill/>
          </a:ln>
        </p:spPr>
      </p:pic>
      <p:sp>
        <p:nvSpPr>
          <p:cNvPr id="122" name="Google Shape;122;p16"/>
          <p:cNvSpPr txBox="1">
            <a:spLocks noGrp="1"/>
          </p:cNvSpPr>
          <p:nvPr>
            <p:ph type="body" idx="2"/>
          </p:nvPr>
        </p:nvSpPr>
        <p:spPr>
          <a:xfrm>
            <a:off x="350550" y="4205750"/>
            <a:ext cx="8442900" cy="698100"/>
          </a:xfrm>
          <a:prstGeom prst="rect">
            <a:avLst/>
          </a:prstGeom>
          <a:solidFill>
            <a:srgbClr val="494985"/>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600">
                <a:solidFill>
                  <a:srgbClr val="FFFFFF"/>
                </a:solidFill>
              </a:rPr>
              <a:t>Name 2 countries that are connected by ‘Amitie’. How long is the cable? </a:t>
            </a:r>
            <a:endParaRPr sz="1600">
              <a:solidFill>
                <a:srgbClr val="FFFFFF"/>
              </a:solidFill>
            </a:endParaRPr>
          </a:p>
          <a:p>
            <a:pPr marL="0" lvl="0" indent="0" algn="ctr" rtl="0">
              <a:lnSpc>
                <a:spcPct val="100000"/>
              </a:lnSpc>
              <a:spcBef>
                <a:spcPts val="0"/>
              </a:spcBef>
              <a:spcAft>
                <a:spcPts val="0"/>
              </a:spcAft>
              <a:buNone/>
            </a:pPr>
            <a:r>
              <a:rPr lang="en" sz="1600">
                <a:solidFill>
                  <a:srgbClr val="FFFFFF"/>
                </a:solidFill>
              </a:rPr>
              <a:t>Write your answer in the activity worksheet.</a:t>
            </a:r>
            <a:endParaRPr/>
          </a:p>
        </p:txBody>
      </p:sp>
      <p:pic>
        <p:nvPicPr>
          <p:cNvPr id="123" name="Google Shape;123;p16"/>
          <p:cNvPicPr preferRelativeResize="0"/>
          <p:nvPr/>
        </p:nvPicPr>
        <p:blipFill>
          <a:blip r:embed="rId5">
            <a:alphaModFix/>
          </a:blip>
          <a:stretch>
            <a:fillRect/>
          </a:stretch>
        </p:blipFill>
        <p:spPr>
          <a:xfrm>
            <a:off x="7951050" y="510750"/>
            <a:ext cx="371475" cy="371475"/>
          </a:xfrm>
          <a:prstGeom prst="rect">
            <a:avLst/>
          </a:prstGeom>
          <a:noFill/>
          <a:ln>
            <a:noFill/>
          </a:ln>
        </p:spPr>
      </p:pic>
      <p:pic>
        <p:nvPicPr>
          <p:cNvPr id="124" name="Google Shape;124;p16"/>
          <p:cNvPicPr preferRelativeResize="0"/>
          <p:nvPr/>
        </p:nvPicPr>
        <p:blipFill>
          <a:blip r:embed="rId6">
            <a:alphaModFix/>
          </a:blip>
          <a:stretch>
            <a:fillRect/>
          </a:stretch>
        </p:blipFill>
        <p:spPr>
          <a:xfrm>
            <a:off x="8470875" y="496463"/>
            <a:ext cx="400050" cy="40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Interesting facts</a:t>
            </a:r>
            <a:endParaRPr b="0"/>
          </a:p>
        </p:txBody>
      </p:sp>
      <p:sp>
        <p:nvSpPr>
          <p:cNvPr id="130" name="Google Shape;130;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131" name="Google Shape;131;p1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first oceanic cable was laid in 1851 to connect telephones</a:t>
            </a:r>
            <a:endParaRPr/>
          </a:p>
          <a:p>
            <a:pPr marL="457200" lvl="0" indent="-342900" algn="l" rtl="0">
              <a:spcBef>
                <a:spcPts val="0"/>
              </a:spcBef>
              <a:spcAft>
                <a:spcPts val="0"/>
              </a:spcAft>
              <a:buSzPts val="1800"/>
              <a:buChar char="●"/>
            </a:pPr>
            <a:r>
              <a:rPr lang="en"/>
              <a:t>99% of internet data is transmitted through cables under the oceans</a:t>
            </a:r>
            <a:endParaRPr/>
          </a:p>
          <a:p>
            <a:pPr marL="457200" lvl="0" indent="-342900" algn="l" rtl="0">
              <a:spcBef>
                <a:spcPts val="0"/>
              </a:spcBef>
              <a:spcAft>
                <a:spcPts val="0"/>
              </a:spcAft>
              <a:buSzPts val="1800"/>
              <a:buChar char="●"/>
            </a:pPr>
            <a:r>
              <a:rPr lang="en"/>
              <a:t>Oceanic cables can be damaged by anchors, trawling fishing nets, and even shark bites!</a:t>
            </a:r>
            <a:endParaRPr/>
          </a:p>
          <a:p>
            <a:pPr marL="457200" lvl="0" indent="-342900" algn="l" rtl="0">
              <a:spcBef>
                <a:spcPts val="0"/>
              </a:spcBef>
              <a:spcAft>
                <a:spcPts val="0"/>
              </a:spcAft>
              <a:buSzPts val="1800"/>
              <a:buChar char="●"/>
            </a:pPr>
            <a:r>
              <a:rPr lang="en"/>
              <a:t>The longest network is 39,000 kilometres</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None/>
            </a:pPr>
            <a:endParaRPr sz="1600"/>
          </a:p>
          <a:p>
            <a:pPr marL="0" lvl="0" indent="0" algn="l" rtl="0">
              <a:spcBef>
                <a:spcPts val="1600"/>
              </a:spcBef>
              <a:spcAft>
                <a:spcPts val="1600"/>
              </a:spcAft>
              <a:buNone/>
            </a:pPr>
            <a:endParaRPr b="1"/>
          </a:p>
        </p:txBody>
      </p:sp>
      <p:sp>
        <p:nvSpPr>
          <p:cNvPr id="132" name="Google Shape;132;p1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
              <a:t>Activity 2</a:t>
            </a:r>
            <a:endParaRPr/>
          </a:p>
        </p:txBody>
      </p:sp>
      <p:pic>
        <p:nvPicPr>
          <p:cNvPr id="133" name="Google Shape;133;p17"/>
          <p:cNvPicPr preferRelativeResize="0"/>
          <p:nvPr/>
        </p:nvPicPr>
        <p:blipFill>
          <a:blip r:embed="rId3">
            <a:alphaModFix/>
          </a:blip>
          <a:stretch>
            <a:fillRect/>
          </a:stretch>
        </p:blipFill>
        <p:spPr>
          <a:xfrm>
            <a:off x="4780236" y="1663263"/>
            <a:ext cx="4009224" cy="2672826"/>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F114C7EFE4FF498AE064C06622F751" ma:contentTypeVersion="16" ma:contentTypeDescription="Create a new document." ma:contentTypeScope="" ma:versionID="7b7515dd05f906d5f26a687308f71b86">
  <xsd:schema xmlns:xsd="http://www.w3.org/2001/XMLSchema" xmlns:xs="http://www.w3.org/2001/XMLSchema" xmlns:p="http://schemas.microsoft.com/office/2006/metadata/properties" xmlns:ns2="a966b4a5-4248-447b-b597-ec598d04f9cf" xmlns:ns3="a392c3a2-4d82-4657-818b-0acf1aab57df" targetNamespace="http://schemas.microsoft.com/office/2006/metadata/properties" ma:root="true" ma:fieldsID="f945f7171d1e4be167ce3e5bd16f9e37" ns2:_="" ns3:_="">
    <xsd:import namespace="a966b4a5-4248-447b-b597-ec598d04f9cf"/>
    <xsd:import namespace="a392c3a2-4d82-4657-818b-0acf1aab57df"/>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6b4a5-4248-447b-b597-ec598d04f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327267d-bc41-472e-8668-b780c28214ed"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92c3a2-4d82-4657-818b-0acf1aab57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f9ecd9-ffb7-411b-a20b-d2110bea7e35}" ma:internalName="TaxCatchAll" ma:showField="CatchAllData" ma:web="a392c3a2-4d82-4657-818b-0acf1aab57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392c3a2-4d82-4657-818b-0acf1aab57df"/>
    <lcf76f155ced4ddcb4097134ff3c332f xmlns="a966b4a5-4248-447b-b597-ec598d04f9c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4EB210-2187-4514-AF21-3CBDEC3C01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6b4a5-4248-447b-b597-ec598d04f9cf"/>
    <ds:schemaRef ds:uri="a392c3a2-4d82-4657-818b-0acf1aab57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A8E73-80CD-4972-AF2B-7D9BBCB8D4BD}">
  <ds:schemaRefs>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a392c3a2-4d82-4657-818b-0acf1aab57df"/>
    <ds:schemaRef ds:uri="a966b4a5-4248-447b-b597-ec598d04f9cf"/>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19D6AB6-8660-4046-B2A5-14120AAF38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2038</Words>
  <Application>Microsoft Office PowerPoint</Application>
  <PresentationFormat>On-screen Show (16:9)</PresentationFormat>
  <Paragraphs>229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Quicksand</vt:lpstr>
      <vt:lpstr>Arial</vt:lpstr>
      <vt:lpstr>Quicksand Medium</vt:lpstr>
      <vt:lpstr>NCCE Slides</vt:lpstr>
      <vt:lpstr>Lesson 4:  The internet</vt:lpstr>
      <vt:lpstr>What is the internet?</vt:lpstr>
      <vt:lpstr>Lesson 4: The internet</vt:lpstr>
      <vt:lpstr>The internet explained</vt:lpstr>
      <vt:lpstr>The internet explained – Answers</vt:lpstr>
      <vt:lpstr>The internet explained – Answers</vt:lpstr>
      <vt:lpstr>Data transmission across continents</vt:lpstr>
      <vt:lpstr>Data transmission across continents</vt:lpstr>
      <vt:lpstr>Interesting facts</vt:lpstr>
      <vt:lpstr>A Packet’s Tale</vt:lpstr>
      <vt:lpstr>A Packet’s Tale – Summary</vt:lpstr>
      <vt:lpstr>IP addresses</vt:lpstr>
      <vt:lpstr>My IP address</vt:lpstr>
      <vt:lpstr>Packets and routers</vt:lpstr>
      <vt:lpstr>Packets and routers</vt:lpstr>
      <vt:lpstr>Message sent: “hello how are you?” </vt:lpstr>
      <vt:lpstr>TASK</vt:lpstr>
      <vt:lpstr>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The internet</dc:title>
  <cp:lastModifiedBy>Trubshaw, Miss R (John Taylor Free School)</cp:lastModifiedBy>
  <cp:revision>2</cp:revision>
  <dcterms:modified xsi:type="dcterms:W3CDTF">2023-03-19T18:22:16Z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0x010100F8F114C7EFE4FF498AE064C06622F751</vt:lpwstr>
  </property>
</Properties>
</file>