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36" r:id="rId2"/>
    <p:sldId id="329" r:id="rId3"/>
    <p:sldId id="346" r:id="rId4"/>
    <p:sldId id="345" r:id="rId5"/>
    <p:sldId id="347" r:id="rId6"/>
    <p:sldId id="342" r:id="rId7"/>
    <p:sldId id="343" r:id="rId8"/>
    <p:sldId id="344" r:id="rId9"/>
    <p:sldId id="330" r:id="rId10"/>
    <p:sldId id="33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107" autoAdjust="0"/>
  </p:normalViewPr>
  <p:slideViewPr>
    <p:cSldViewPr snapToGrid="0">
      <p:cViewPr varScale="1">
        <p:scale>
          <a:sx n="56" d="100"/>
          <a:sy n="56" d="100"/>
        </p:scale>
        <p:origin x="10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60C19-910E-4059-B4CA-90E06D700FCD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DF6BB-81B8-4479-B71B-6FE1BC874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332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DF6BB-81B8-4479-B71B-6FE1BC87429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24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Other answers can be accepted.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DF6BB-81B8-4479-B71B-6FE1BC87429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47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Other answers can be accepted.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DF6BB-81B8-4479-B71B-6FE1BC87429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764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Other answers can be accepted.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DF6BB-81B8-4479-B71B-6FE1BC87429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024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Other answers can be accepted.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DF6BB-81B8-4479-B71B-6FE1BC87429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338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DF6BB-81B8-4479-B71B-6FE1BC87429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556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722A-974F-4C2E-9C1F-5801AD6DA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0B8F54-4864-471F-ACFE-99B72F1B7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1280C-C670-4D62-9946-633FD858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A9FE4-4B87-4AC5-A550-8F0BED390C88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236B4-CF01-4D6B-ADE3-1B2901BEA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85FC9-E6DC-4643-B75E-AB798C0FC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7E064-D8E2-4D39-9CB2-520A231D1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11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87E9-7A90-48E9-9B17-8C8AECEA5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58ED5-A64B-45B8-BF4E-44FD2A59A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6EE8E-B8BC-4AE5-A0A4-09C59214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A9FE4-4B87-4AC5-A550-8F0BED390C88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588B3-CC01-457C-BF83-F96A161C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A4087-B16A-41B3-8A29-5119FE31D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7E064-D8E2-4D39-9CB2-520A231D1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05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08EC1C-7525-4A45-998E-7EC508E9E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32B2E-6AA8-4826-B8F2-FACD143B7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3DFA0-95C8-4681-A62B-A1BD00C3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A9FE4-4B87-4AC5-A550-8F0BED390C88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A999C-1CEA-49C2-BAF4-88323699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593BD-0A6A-47A6-83A7-B74E865E8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7E064-D8E2-4D39-9CB2-520A231D1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740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5603D-DE5A-475B-BFCA-2ECD4DFB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1E372-6842-4FC2-A25B-4FAF8861D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67FF5-38DF-48AE-A5F9-E154494CE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A9FE4-4B87-4AC5-A550-8F0BED390C88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3E236-5B81-4759-ACA7-32CB26CD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6E49E-A0D6-472F-BCE6-61875DC72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7E064-D8E2-4D39-9CB2-520A231D1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5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DD356-24BB-4337-AD54-C1AC1584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6E73F-190A-4C33-9886-39266A374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BD54F-FDD1-4261-8189-7C12368C7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A9FE4-4B87-4AC5-A550-8F0BED390C88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CFA31-B5F6-43B0-BFCC-F6CF4EAE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82B88-94C2-434D-A04B-5246795F8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7E064-D8E2-4D39-9CB2-520A231D1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28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44A1B-940D-4E93-A927-F7813F31D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8B4E7-694C-47D1-B606-C37936A1F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D1B50-4D71-4A49-9DC1-E1511ADF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54E0C-D7BF-4B6A-B69C-AE2577589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A9FE4-4B87-4AC5-A550-8F0BED390C88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ABC96-484D-4D8E-A94F-8CC59A9DE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0DE9E-7733-4B12-A67A-5AEFCBA7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7E064-D8E2-4D39-9CB2-520A231D1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534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51138-DEA6-4A4A-97A8-2F32FD6B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A09C5-D366-481E-8B84-78A53E863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9DF97-F414-4F43-A331-486160418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A9A39-3E5E-4C2C-B49A-DAF5BD657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736CF-B615-4BD1-894B-1F0FB37AD2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2979FE-80B5-4953-BA5F-AEA12642B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A9FE4-4B87-4AC5-A550-8F0BED390C88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7E7848-1AF8-4486-BA1C-C0EB58852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B1FAC1-048F-4375-9CA6-2F66E654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7E064-D8E2-4D39-9CB2-520A231D1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92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58589-96A7-424C-A813-00E075E0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623787-B840-4BA1-9050-75566FCB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A9FE4-4B87-4AC5-A550-8F0BED390C88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2E63C2-3A47-44C6-8BC1-2D4F936F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5CD95-856A-42BB-A57A-81409994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7E064-D8E2-4D39-9CB2-520A231D1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1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F8A48C-48B7-4718-8324-5BF432608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A9FE4-4B87-4AC5-A550-8F0BED390C88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D7C9B-941F-4F5C-B628-01358E20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D1A1F-1215-46BD-8639-A65B7B8B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7E064-D8E2-4D39-9CB2-520A231D1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19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2C514-6778-489C-B93C-A15CC815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A1C06-6D56-40CD-8C5B-63C04001B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82B99-A8F3-4E46-AF0C-104C3148D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C77FE-8490-422F-A7B8-D3D1F9A3F9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A9FE4-4B87-4AC5-A550-8F0BED390C88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6073C-66F9-4F75-9C04-8E019CE7E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83E0C-64AA-43C3-A2E4-14ECA43A4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7E064-D8E2-4D39-9CB2-520A231D1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18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59134-E11B-4140-82F0-45760222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B5C59-7053-4019-AC70-0C008F0930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95976-C194-4376-B05F-A501505DA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40304-A6BC-4700-8BA9-CEAD27B3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0A9FE4-4B87-4AC5-A550-8F0BED390C88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E733D-01F5-4963-A67B-822C0A9E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C5105-77F7-4B86-B566-CCB34CFB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07E064-D8E2-4D39-9CB2-520A231D15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80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02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69D66F-B352-B059-3598-51F607EC1912}"/>
              </a:ext>
            </a:extLst>
          </p:cNvPr>
          <p:cNvGraphicFramePr>
            <a:graphicFrameLocks noGrp="1"/>
          </p:cNvGraphicFramePr>
          <p:nvPr/>
        </p:nvGraphicFramePr>
        <p:xfrm>
          <a:off x="0" y="648716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363973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53045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24832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©SIMPLY TEACH 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www.mysimplyteach.co.uk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info@mysimplyteach.co.uk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9284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307F983-718D-BCFD-D931-CDA6B3DA8756}"/>
              </a:ext>
            </a:extLst>
          </p:cNvPr>
          <p:cNvSpPr txBox="1"/>
          <p:nvPr/>
        </p:nvSpPr>
        <p:spPr>
          <a:xfrm>
            <a:off x="83820" y="677902"/>
            <a:ext cx="12024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Unit 1: ICT in Society</a:t>
            </a:r>
          </a:p>
          <a:p>
            <a:r>
              <a:rPr lang="en-GB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Topic: IT11: Smart technology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FB9444-7241-33D5-F266-C86B9782AD4F}"/>
              </a:ext>
            </a:extLst>
          </p:cNvPr>
          <p:cNvSpPr txBox="1"/>
          <p:nvPr/>
        </p:nvSpPr>
        <p:spPr>
          <a:xfrm>
            <a:off x="83820" y="1822923"/>
            <a:ext cx="4309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Assessment criteria: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DF6CC-973D-564B-F752-65A189AC9C91}"/>
              </a:ext>
            </a:extLst>
          </p:cNvPr>
          <p:cNvSpPr txBox="1"/>
          <p:nvPr/>
        </p:nvSpPr>
        <p:spPr>
          <a:xfrm>
            <a:off x="7068680" y="815157"/>
            <a:ext cx="4309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Name: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2B608B-8A1D-DBBC-9846-22C5BD6CFD8C}"/>
              </a:ext>
            </a:extLst>
          </p:cNvPr>
          <p:cNvSpPr/>
          <p:nvPr/>
        </p:nvSpPr>
        <p:spPr>
          <a:xfrm>
            <a:off x="7886700" y="776636"/>
            <a:ext cx="422148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E042CC-833A-8B2B-875A-0056ABAA5664}"/>
              </a:ext>
            </a:extLst>
          </p:cNvPr>
          <p:cNvGrpSpPr/>
          <p:nvPr/>
        </p:nvGrpSpPr>
        <p:grpSpPr>
          <a:xfrm>
            <a:off x="0" y="0"/>
            <a:ext cx="12192000" cy="610099"/>
            <a:chOff x="0" y="0"/>
            <a:chExt cx="12192000" cy="6100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35E057-39B2-541D-BDF1-88974BBA2096}"/>
                </a:ext>
              </a:extLst>
            </p:cNvPr>
            <p:cNvSpPr/>
            <p:nvPr/>
          </p:nvSpPr>
          <p:spPr>
            <a:xfrm>
              <a:off x="0" y="0"/>
              <a:ext cx="12192000" cy="610098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WJEC LEVEL 1/2 VOCATIONAL AWARD ICT (TECHNICAL AWARD)</a:t>
              </a:r>
            </a:p>
          </p:txBody>
        </p:sp>
        <p:pic>
          <p:nvPicPr>
            <p:cNvPr id="11" name="Picture 10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4B236026-F1A9-7D28-2BA6-4B797DDB6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1350" y="0"/>
              <a:ext cx="1152907" cy="610099"/>
            </a:xfrm>
            <a:prstGeom prst="rect">
              <a:avLst/>
            </a:prstGeom>
          </p:spPr>
        </p:pic>
      </p:grpSp>
      <p:graphicFrame>
        <p:nvGraphicFramePr>
          <p:cNvPr id="2" name="Table 15">
            <a:extLst>
              <a:ext uri="{FF2B5EF4-FFF2-40B4-BE49-F238E27FC236}">
                <a16:creationId xmlns:a16="http://schemas.microsoft.com/office/drawing/2014/main" id="{691E90FA-FC8D-C0C1-5295-0B7FCDAC5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411372"/>
              </p:ext>
            </p:extLst>
          </p:nvPr>
        </p:nvGraphicFramePr>
        <p:xfrm>
          <a:off x="168910" y="2182922"/>
          <a:ext cx="1078103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42581">
                  <a:extLst>
                    <a:ext uri="{9D8B030D-6E8A-4147-A177-3AD203B41FA5}">
                      <a16:colId xmlns:a16="http://schemas.microsoft.com/office/drawing/2014/main" val="3893965378"/>
                    </a:ext>
                  </a:extLst>
                </a:gridCol>
                <a:gridCol w="1531243">
                  <a:extLst>
                    <a:ext uri="{9D8B030D-6E8A-4147-A177-3AD203B41FA5}">
                      <a16:colId xmlns:a16="http://schemas.microsoft.com/office/drawing/2014/main" val="457060989"/>
                    </a:ext>
                  </a:extLst>
                </a:gridCol>
                <a:gridCol w="1698013">
                  <a:extLst>
                    <a:ext uri="{9D8B030D-6E8A-4147-A177-3AD203B41FA5}">
                      <a16:colId xmlns:a16="http://schemas.microsoft.com/office/drawing/2014/main" val="4149663782"/>
                    </a:ext>
                  </a:extLst>
                </a:gridCol>
                <a:gridCol w="1470599">
                  <a:extLst>
                    <a:ext uri="{9D8B030D-6E8A-4147-A177-3AD203B41FA5}">
                      <a16:colId xmlns:a16="http://schemas.microsoft.com/office/drawing/2014/main" val="759588590"/>
                    </a:ext>
                  </a:extLst>
                </a:gridCol>
                <a:gridCol w="1438594">
                  <a:extLst>
                    <a:ext uri="{9D8B030D-6E8A-4147-A177-3AD203B41FA5}">
                      <a16:colId xmlns:a16="http://schemas.microsoft.com/office/drawing/2014/main" val="3481685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Emerging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Developing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Secured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Mastered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079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Smart 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515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Wearable technologies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549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Control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807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Weather forecasting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47181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FA2A5E2-4728-4EB0-A305-B76EC832DEA8}"/>
              </a:ext>
            </a:extLst>
          </p:cNvPr>
          <p:cNvSpPr txBox="1"/>
          <p:nvPr/>
        </p:nvSpPr>
        <p:spPr>
          <a:xfrm>
            <a:off x="83820" y="4140875"/>
            <a:ext cx="4309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Interim feedback: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02C6E0-E420-317C-1C22-AA679BD44937}"/>
              </a:ext>
            </a:extLst>
          </p:cNvPr>
          <p:cNvSpPr/>
          <p:nvPr/>
        </p:nvSpPr>
        <p:spPr>
          <a:xfrm>
            <a:off x="168910" y="4632960"/>
            <a:ext cx="5397500" cy="154713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71DBE1-C043-2CAD-3FC8-0554D15D5843}"/>
              </a:ext>
            </a:extLst>
          </p:cNvPr>
          <p:cNvSpPr txBox="1"/>
          <p:nvPr/>
        </p:nvSpPr>
        <p:spPr>
          <a:xfrm>
            <a:off x="6142349" y="4140875"/>
            <a:ext cx="4309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Final feedback: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4D6252-6EDE-F18B-1EB7-E075DBF92D5E}"/>
              </a:ext>
            </a:extLst>
          </p:cNvPr>
          <p:cNvSpPr/>
          <p:nvPr/>
        </p:nvSpPr>
        <p:spPr>
          <a:xfrm>
            <a:off x="6227439" y="4632960"/>
            <a:ext cx="5397500" cy="154713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0C8592-B259-E9F3-7699-4931DF3A9682}"/>
              </a:ext>
            </a:extLst>
          </p:cNvPr>
          <p:cNvSpPr/>
          <p:nvPr/>
        </p:nvSpPr>
        <p:spPr>
          <a:xfrm>
            <a:off x="11292840" y="1468185"/>
            <a:ext cx="815340" cy="7568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90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69D66F-B352-B059-3598-51F607EC1912}"/>
              </a:ext>
            </a:extLst>
          </p:cNvPr>
          <p:cNvGraphicFramePr>
            <a:graphicFrameLocks noGrp="1"/>
          </p:cNvGraphicFramePr>
          <p:nvPr/>
        </p:nvGraphicFramePr>
        <p:xfrm>
          <a:off x="0" y="648716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363973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53045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24832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©SIMPLY TEACH 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www.mysimplyteach.co.uk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info@mysimplyteach.co.uk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9284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3F892A-14DF-BB55-C45E-ADA0DF04E8A2}"/>
              </a:ext>
            </a:extLst>
          </p:cNvPr>
          <p:cNvSpPr txBox="1"/>
          <p:nvPr/>
        </p:nvSpPr>
        <p:spPr>
          <a:xfrm>
            <a:off x="0" y="630415"/>
            <a:ext cx="8561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Task 9: Exam focus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31D67-5AD8-02A9-0296-8E0A62ACD4F4}"/>
              </a:ext>
            </a:extLst>
          </p:cNvPr>
          <p:cNvSpPr txBox="1"/>
          <p:nvPr/>
        </p:nvSpPr>
        <p:spPr>
          <a:xfrm>
            <a:off x="151160" y="1092080"/>
            <a:ext cx="79101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u="sng" dirty="0">
                <a:latin typeface="Segoe UI" panose="020B0502040204020203" pitchFamily="34" charset="0"/>
                <a:cs typeface="Segoe UI" panose="020B0502040204020203" pitchFamily="34" charset="0"/>
              </a:rPr>
              <a:t>Exam-style question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David has fitted a new parking sensor at the car park of the company he owns. It monitors who enters and exits the car park.  </a:t>
            </a:r>
          </a:p>
          <a:p>
            <a:endParaRPr lang="en-GB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Identify </a:t>
            </a:r>
            <a:r>
              <a:rPr lang="en-GB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three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reasons why this parking sensor might benefit David and his business. </a:t>
            </a:r>
            <a:r>
              <a:rPr lang="en-GB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(3 marks)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24C18A-8A68-9C42-1827-8C419BD19B80}"/>
              </a:ext>
            </a:extLst>
          </p:cNvPr>
          <p:cNvGrpSpPr/>
          <p:nvPr/>
        </p:nvGrpSpPr>
        <p:grpSpPr>
          <a:xfrm>
            <a:off x="0" y="0"/>
            <a:ext cx="12192000" cy="610099"/>
            <a:chOff x="0" y="0"/>
            <a:chExt cx="12192000" cy="6100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EC9C9B-D8CB-1860-9C6B-D54612D85395}"/>
                </a:ext>
              </a:extLst>
            </p:cNvPr>
            <p:cNvSpPr/>
            <p:nvPr/>
          </p:nvSpPr>
          <p:spPr>
            <a:xfrm>
              <a:off x="0" y="0"/>
              <a:ext cx="12192000" cy="610098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WJEC LEVEL 1/2 VOCATIONAL AWARD ICT (TECHNICAL AWARD)</a:t>
              </a:r>
            </a:p>
          </p:txBody>
        </p:sp>
        <p:pic>
          <p:nvPicPr>
            <p:cNvPr id="8" name="Picture 7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34EFE9E5-03A1-3CC9-FA39-A6E65D97D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1350" y="0"/>
              <a:ext cx="1152907" cy="61009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EC72CF1-4226-618C-E75D-82BAE2E803B2}"/>
              </a:ext>
            </a:extLst>
          </p:cNvPr>
          <p:cNvSpPr txBox="1"/>
          <p:nvPr/>
        </p:nvSpPr>
        <p:spPr>
          <a:xfrm>
            <a:off x="8273226" y="694257"/>
            <a:ext cx="3680838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Command word alert!</a:t>
            </a:r>
          </a:p>
          <a:p>
            <a:endParaRPr lang="en-GB" dirty="0"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r>
              <a:rPr lang="en-GB" sz="160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Identify: Recognise, distinguish and establish what something is </a:t>
            </a:r>
          </a:p>
        </p:txBody>
      </p:sp>
      <p:pic>
        <p:nvPicPr>
          <p:cNvPr id="13" name="Picture 2" descr="See the source image">
            <a:extLst>
              <a:ext uri="{FF2B5EF4-FFF2-40B4-BE49-F238E27FC236}">
                <a16:creationId xmlns:a16="http://schemas.microsoft.com/office/drawing/2014/main" id="{86EA3BC2-AAB4-82AB-8AFF-3FEE6E06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098" y="759840"/>
            <a:ext cx="377190" cy="37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3A9AC8EF-DF6A-5ACB-A70C-56B1AD7A7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025932"/>
              </p:ext>
            </p:extLst>
          </p:nvPr>
        </p:nvGraphicFramePr>
        <p:xfrm>
          <a:off x="237936" y="2853040"/>
          <a:ext cx="11716128" cy="1437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354">
                  <a:extLst>
                    <a:ext uri="{9D8B030D-6E8A-4147-A177-3AD203B41FA5}">
                      <a16:colId xmlns:a16="http://schemas.microsoft.com/office/drawing/2014/main" val="4072801909"/>
                    </a:ext>
                  </a:extLst>
                </a:gridCol>
                <a:gridCol w="9633774">
                  <a:extLst>
                    <a:ext uri="{9D8B030D-6E8A-4147-A177-3AD203B41FA5}">
                      <a16:colId xmlns:a16="http://schemas.microsoft.com/office/drawing/2014/main" val="2266967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Key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92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GB" sz="1600" u="sng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Guidance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Security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Traffic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Authorisation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153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941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69D66F-B352-B059-3598-51F607EC1912}"/>
              </a:ext>
            </a:extLst>
          </p:cNvPr>
          <p:cNvGraphicFramePr>
            <a:graphicFrameLocks noGrp="1"/>
          </p:cNvGraphicFramePr>
          <p:nvPr/>
        </p:nvGraphicFramePr>
        <p:xfrm>
          <a:off x="0" y="648716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363973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53045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24832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©SIMPLY TEACH 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www.mysimplyteach.co.uk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info@mysimplyteach.co.uk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928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2D9C39-FCBD-7C36-6802-1E62908E3033}"/>
              </a:ext>
            </a:extLst>
          </p:cNvPr>
          <p:cNvSpPr txBox="1"/>
          <p:nvPr/>
        </p:nvSpPr>
        <p:spPr>
          <a:xfrm>
            <a:off x="0" y="630415"/>
            <a:ext cx="925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Task 1: Wearable technologies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EAC7A7-83EC-CFF9-1700-727B9C32C0FA}"/>
              </a:ext>
            </a:extLst>
          </p:cNvPr>
          <p:cNvGrpSpPr/>
          <p:nvPr/>
        </p:nvGrpSpPr>
        <p:grpSpPr>
          <a:xfrm>
            <a:off x="0" y="0"/>
            <a:ext cx="12192000" cy="610099"/>
            <a:chOff x="0" y="0"/>
            <a:chExt cx="12192000" cy="6100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BAFEF28-3A4F-E4BB-9C2C-83C07E2FB8D5}"/>
                </a:ext>
              </a:extLst>
            </p:cNvPr>
            <p:cNvSpPr/>
            <p:nvPr/>
          </p:nvSpPr>
          <p:spPr>
            <a:xfrm>
              <a:off x="0" y="0"/>
              <a:ext cx="12192000" cy="610098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WJEC LEVEL 1/2 VOCATIONAL AWARD ICT (TECHNICAL AWARD)</a:t>
              </a:r>
            </a:p>
          </p:txBody>
        </p:sp>
        <p:pic>
          <p:nvPicPr>
            <p:cNvPr id="21" name="Picture 20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D3C3D2C8-CB44-CFBA-705E-A97C5F6C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1350" y="0"/>
              <a:ext cx="1152907" cy="61009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8FD85-8838-FA99-C8EE-5AEA43FF98CF}"/>
              </a:ext>
            </a:extLst>
          </p:cNvPr>
          <p:cNvSpPr/>
          <p:nvPr/>
        </p:nvSpPr>
        <p:spPr>
          <a:xfrm>
            <a:off x="4767099" y="3526439"/>
            <a:ext cx="265780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Wearable technologies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E87BAE-8044-C968-04AF-51F6DA7E286B}"/>
              </a:ext>
            </a:extLst>
          </p:cNvPr>
          <p:cNvSpPr/>
          <p:nvPr/>
        </p:nvSpPr>
        <p:spPr>
          <a:xfrm>
            <a:off x="1113309" y="2813719"/>
            <a:ext cx="26578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 watch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44527F-89EF-6C07-73E0-C38DA5E9A211}"/>
              </a:ext>
            </a:extLst>
          </p:cNvPr>
          <p:cNvSpPr/>
          <p:nvPr/>
        </p:nvSpPr>
        <p:spPr>
          <a:xfrm>
            <a:off x="8398029" y="2783215"/>
            <a:ext cx="26578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F925D-57CC-DD6C-B829-A4898C9784F9}"/>
              </a:ext>
            </a:extLst>
          </p:cNvPr>
          <p:cNvSpPr/>
          <p:nvPr/>
        </p:nvSpPr>
        <p:spPr>
          <a:xfrm>
            <a:off x="4767098" y="2255995"/>
            <a:ext cx="26578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EF6B84-80F0-DFE4-ABE0-CDE24EDEC822}"/>
              </a:ext>
            </a:extLst>
          </p:cNvPr>
          <p:cNvSpPr/>
          <p:nvPr/>
        </p:nvSpPr>
        <p:spPr>
          <a:xfrm>
            <a:off x="4767098" y="4923174"/>
            <a:ext cx="26578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AA428D-DBF0-736D-35C7-A8842351384D}"/>
              </a:ext>
            </a:extLst>
          </p:cNvPr>
          <p:cNvSpPr/>
          <p:nvPr/>
        </p:nvSpPr>
        <p:spPr>
          <a:xfrm>
            <a:off x="8398028" y="4195738"/>
            <a:ext cx="26578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5382C2-63B3-E6A8-2D53-DB137D247957}"/>
              </a:ext>
            </a:extLst>
          </p:cNvPr>
          <p:cNvSpPr/>
          <p:nvPr/>
        </p:nvSpPr>
        <p:spPr>
          <a:xfrm>
            <a:off x="1113309" y="4285421"/>
            <a:ext cx="26578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46E864-D2F8-8512-F6B9-EFF27A7AB66D}"/>
              </a:ext>
            </a:extLst>
          </p:cNvPr>
          <p:cNvCxnSpPr>
            <a:stCxn id="5" idx="0"/>
            <a:endCxn id="11" idx="2"/>
          </p:cNvCxnSpPr>
          <p:nvPr/>
        </p:nvCxnSpPr>
        <p:spPr>
          <a:xfrm flipH="1" flipV="1">
            <a:off x="6096000" y="2840770"/>
            <a:ext cx="1" cy="6856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DF91FE-5C1B-11D2-1EFD-B4A9F874A6A6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 flipH="1">
            <a:off x="6096000" y="4111214"/>
            <a:ext cx="1" cy="8119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11FE77C8-28A1-C329-53BB-C26E52F69AB4}"/>
              </a:ext>
            </a:extLst>
          </p:cNvPr>
          <p:cNvCxnSpPr>
            <a:stCxn id="5" idx="3"/>
            <a:endCxn id="10" idx="1"/>
          </p:cNvCxnSpPr>
          <p:nvPr/>
        </p:nvCxnSpPr>
        <p:spPr>
          <a:xfrm flipV="1">
            <a:off x="7424902" y="3075603"/>
            <a:ext cx="973127" cy="743224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46D42D8-DD6A-D0F7-2E14-E92D542C9D42}"/>
              </a:ext>
            </a:extLst>
          </p:cNvPr>
          <p:cNvCxnSpPr>
            <a:stCxn id="5" idx="3"/>
            <a:endCxn id="13" idx="1"/>
          </p:cNvCxnSpPr>
          <p:nvPr/>
        </p:nvCxnSpPr>
        <p:spPr>
          <a:xfrm>
            <a:off x="7424902" y="3818827"/>
            <a:ext cx="973126" cy="669299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ED7FBBF4-5B40-83C0-E330-3EC19BEE381B}"/>
              </a:ext>
            </a:extLst>
          </p:cNvPr>
          <p:cNvCxnSpPr>
            <a:stCxn id="5" idx="1"/>
            <a:endCxn id="9" idx="3"/>
          </p:cNvCxnSpPr>
          <p:nvPr/>
        </p:nvCxnSpPr>
        <p:spPr>
          <a:xfrm rot="10800000">
            <a:off x="3771113" y="3106107"/>
            <a:ext cx="995987" cy="712720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CF0C5AC-E2C8-DC2C-D3CA-A174A772B997}"/>
              </a:ext>
            </a:extLst>
          </p:cNvPr>
          <p:cNvCxnSpPr>
            <a:stCxn id="5" idx="1"/>
            <a:endCxn id="14" idx="3"/>
          </p:cNvCxnSpPr>
          <p:nvPr/>
        </p:nvCxnSpPr>
        <p:spPr>
          <a:xfrm rot="10800000" flipV="1">
            <a:off x="3771113" y="3818827"/>
            <a:ext cx="995987" cy="758982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0F7B127-9AE5-3D38-BEED-86DF71222855}"/>
              </a:ext>
            </a:extLst>
          </p:cNvPr>
          <p:cNvSpPr txBox="1"/>
          <p:nvPr/>
        </p:nvSpPr>
        <p:spPr>
          <a:xfrm>
            <a:off x="0" y="1134123"/>
            <a:ext cx="10801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u="sng" dirty="0">
                <a:latin typeface="Segoe UI" panose="020B0502040204020203" pitchFamily="34" charset="0"/>
                <a:cs typeface="Segoe UI" panose="020B0502040204020203" pitchFamily="34" charset="0"/>
              </a:rPr>
              <a:t>Activity 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Using the partially completed mind map below, identify different types of wearable technology.</a:t>
            </a:r>
          </a:p>
        </p:txBody>
      </p:sp>
    </p:spTree>
    <p:extLst>
      <p:ext uri="{BB962C8B-B14F-4D97-AF65-F5344CB8AC3E}">
        <p14:creationId xmlns:p14="http://schemas.microsoft.com/office/powerpoint/2010/main" val="166018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69D66F-B352-B059-3598-51F607EC1912}"/>
              </a:ext>
            </a:extLst>
          </p:cNvPr>
          <p:cNvGraphicFramePr>
            <a:graphicFrameLocks noGrp="1"/>
          </p:cNvGraphicFramePr>
          <p:nvPr/>
        </p:nvGraphicFramePr>
        <p:xfrm>
          <a:off x="0" y="648716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363973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53045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24832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©SIMPLY TEACH 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www.mysimplyteach.co.uk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info@mysimplyteach.co.uk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928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2D9C39-FCBD-7C36-6802-1E62908E3033}"/>
              </a:ext>
            </a:extLst>
          </p:cNvPr>
          <p:cNvSpPr txBox="1"/>
          <p:nvPr/>
        </p:nvSpPr>
        <p:spPr>
          <a:xfrm>
            <a:off x="0" y="630415"/>
            <a:ext cx="925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Task 2: Smartphones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EAC7A7-83EC-CFF9-1700-727B9C32C0FA}"/>
              </a:ext>
            </a:extLst>
          </p:cNvPr>
          <p:cNvGrpSpPr/>
          <p:nvPr/>
        </p:nvGrpSpPr>
        <p:grpSpPr>
          <a:xfrm>
            <a:off x="0" y="0"/>
            <a:ext cx="12192000" cy="610099"/>
            <a:chOff x="0" y="0"/>
            <a:chExt cx="12192000" cy="6100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BAFEF28-3A4F-E4BB-9C2C-83C07E2FB8D5}"/>
                </a:ext>
              </a:extLst>
            </p:cNvPr>
            <p:cNvSpPr/>
            <p:nvPr/>
          </p:nvSpPr>
          <p:spPr>
            <a:xfrm>
              <a:off x="0" y="0"/>
              <a:ext cx="12192000" cy="610098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WJEC LEVEL 1/2 VOCATIONAL AWARD ICT (TECHNICAL AWARD)</a:t>
              </a:r>
            </a:p>
          </p:txBody>
        </p:sp>
        <p:pic>
          <p:nvPicPr>
            <p:cNvPr id="21" name="Picture 20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D3C3D2C8-CB44-CFBA-705E-A97C5F6C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1350" y="0"/>
              <a:ext cx="1152907" cy="61009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B997335-B6BB-8820-8868-622E63BB6760}"/>
              </a:ext>
            </a:extLst>
          </p:cNvPr>
          <p:cNvSpPr txBox="1"/>
          <p:nvPr/>
        </p:nvSpPr>
        <p:spPr>
          <a:xfrm>
            <a:off x="0" y="1092080"/>
            <a:ext cx="8843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Segoe UI" panose="020B0502040204020203" pitchFamily="34" charset="0"/>
                <a:cs typeface="Segoe UI" panose="020B0502040204020203" pitchFamily="34" charset="0"/>
              </a:rPr>
              <a:t>Activity A: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Label around the smartphone to identify all the different features available to a user. </a:t>
            </a:r>
          </a:p>
        </p:txBody>
      </p:sp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9A9392A9-C80C-71B5-B469-EC11D0B94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90" y="2290505"/>
            <a:ext cx="2137029" cy="36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D8CE15-53D1-0E5F-630F-191B191AE6DD}"/>
              </a:ext>
            </a:extLst>
          </p:cNvPr>
          <p:cNvSpPr/>
          <p:nvPr/>
        </p:nvSpPr>
        <p:spPr>
          <a:xfrm>
            <a:off x="299475" y="2351645"/>
            <a:ext cx="2076984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 calls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4A0250-C560-DAFA-C57F-D0732A4BE97E}"/>
              </a:ext>
            </a:extLst>
          </p:cNvPr>
          <p:cNvSpPr/>
          <p:nvPr/>
        </p:nvSpPr>
        <p:spPr>
          <a:xfrm>
            <a:off x="2839653" y="2351645"/>
            <a:ext cx="2076984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Text using SMS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89B2B6-5129-AD9A-DB09-D34EFC9E2197}"/>
              </a:ext>
            </a:extLst>
          </p:cNvPr>
          <p:cNvSpPr/>
          <p:nvPr/>
        </p:nvSpPr>
        <p:spPr>
          <a:xfrm>
            <a:off x="7078171" y="2300773"/>
            <a:ext cx="2137030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85D676-B018-CFCA-7043-74F9F7623515}"/>
              </a:ext>
            </a:extLst>
          </p:cNvPr>
          <p:cNvSpPr/>
          <p:nvPr/>
        </p:nvSpPr>
        <p:spPr>
          <a:xfrm>
            <a:off x="9598998" y="2300773"/>
            <a:ext cx="2165272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E3E28E-276F-A83B-68A6-D4F205EF6269}"/>
              </a:ext>
            </a:extLst>
          </p:cNvPr>
          <p:cNvSpPr/>
          <p:nvPr/>
        </p:nvSpPr>
        <p:spPr>
          <a:xfrm>
            <a:off x="2839653" y="3350050"/>
            <a:ext cx="2076984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7334F5-3DB6-D736-9238-393935BE91A7}"/>
              </a:ext>
            </a:extLst>
          </p:cNvPr>
          <p:cNvSpPr/>
          <p:nvPr/>
        </p:nvSpPr>
        <p:spPr>
          <a:xfrm>
            <a:off x="302874" y="3350050"/>
            <a:ext cx="2076984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71A9BA5-1CF1-28DE-C43D-FFBFA66CAF75}"/>
              </a:ext>
            </a:extLst>
          </p:cNvPr>
          <p:cNvSpPr/>
          <p:nvPr/>
        </p:nvSpPr>
        <p:spPr>
          <a:xfrm>
            <a:off x="9598998" y="3299178"/>
            <a:ext cx="2165272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B43A4C-FF68-F565-C645-3B13E9432C43}"/>
              </a:ext>
            </a:extLst>
          </p:cNvPr>
          <p:cNvSpPr/>
          <p:nvPr/>
        </p:nvSpPr>
        <p:spPr>
          <a:xfrm>
            <a:off x="7095724" y="3286226"/>
            <a:ext cx="2137030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AFA7C4-40F5-AF27-A723-EF7F9CE30594}"/>
              </a:ext>
            </a:extLst>
          </p:cNvPr>
          <p:cNvSpPr/>
          <p:nvPr/>
        </p:nvSpPr>
        <p:spPr>
          <a:xfrm>
            <a:off x="9605588" y="4306358"/>
            <a:ext cx="2165272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72760C9-853C-5459-4411-5E7282D375D5}"/>
              </a:ext>
            </a:extLst>
          </p:cNvPr>
          <p:cNvSpPr/>
          <p:nvPr/>
        </p:nvSpPr>
        <p:spPr>
          <a:xfrm>
            <a:off x="7102314" y="4293406"/>
            <a:ext cx="2137030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2C8C815-9C35-1464-C753-890D68A88D70}"/>
              </a:ext>
            </a:extLst>
          </p:cNvPr>
          <p:cNvSpPr/>
          <p:nvPr/>
        </p:nvSpPr>
        <p:spPr>
          <a:xfrm>
            <a:off x="2836144" y="4344278"/>
            <a:ext cx="2076984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CCF03F-B0DD-9F0F-27F9-DD32C13C3D7E}"/>
              </a:ext>
            </a:extLst>
          </p:cNvPr>
          <p:cNvSpPr/>
          <p:nvPr/>
        </p:nvSpPr>
        <p:spPr>
          <a:xfrm>
            <a:off x="304628" y="4331326"/>
            <a:ext cx="2076984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BEC73E-E6E2-D4FE-68FA-9E7EDCDB7C88}"/>
              </a:ext>
            </a:extLst>
          </p:cNvPr>
          <p:cNvSpPr/>
          <p:nvPr/>
        </p:nvSpPr>
        <p:spPr>
          <a:xfrm>
            <a:off x="2834390" y="5351458"/>
            <a:ext cx="2076984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705701-1EB8-73DC-F56D-422AC4F943F3}"/>
              </a:ext>
            </a:extLst>
          </p:cNvPr>
          <p:cNvSpPr/>
          <p:nvPr/>
        </p:nvSpPr>
        <p:spPr>
          <a:xfrm>
            <a:off x="302874" y="5338506"/>
            <a:ext cx="2076984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6F781A3-1AC7-2CC3-BD84-F20916093FB6}"/>
              </a:ext>
            </a:extLst>
          </p:cNvPr>
          <p:cNvSpPr/>
          <p:nvPr/>
        </p:nvSpPr>
        <p:spPr>
          <a:xfrm>
            <a:off x="9582728" y="5351458"/>
            <a:ext cx="2165272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FA3B21-BD7D-475A-CE60-983A88398B6C}"/>
              </a:ext>
            </a:extLst>
          </p:cNvPr>
          <p:cNvSpPr/>
          <p:nvPr/>
        </p:nvSpPr>
        <p:spPr>
          <a:xfrm>
            <a:off x="7102314" y="5338506"/>
            <a:ext cx="2137030" cy="584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8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69D66F-B352-B059-3598-51F607EC1912}"/>
              </a:ext>
            </a:extLst>
          </p:cNvPr>
          <p:cNvGraphicFramePr>
            <a:graphicFrameLocks noGrp="1"/>
          </p:cNvGraphicFramePr>
          <p:nvPr/>
        </p:nvGraphicFramePr>
        <p:xfrm>
          <a:off x="0" y="648716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363973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53045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24832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©SIMPLY TEACH 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www.mysimplyteach.co.uk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info@mysimplyteach.co.uk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928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2D9C39-FCBD-7C36-6802-1E62908E3033}"/>
              </a:ext>
            </a:extLst>
          </p:cNvPr>
          <p:cNvSpPr txBox="1"/>
          <p:nvPr/>
        </p:nvSpPr>
        <p:spPr>
          <a:xfrm>
            <a:off x="0" y="630415"/>
            <a:ext cx="925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Task 3: Weather forecasting app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EAC7A7-83EC-CFF9-1700-727B9C32C0FA}"/>
              </a:ext>
            </a:extLst>
          </p:cNvPr>
          <p:cNvGrpSpPr/>
          <p:nvPr/>
        </p:nvGrpSpPr>
        <p:grpSpPr>
          <a:xfrm>
            <a:off x="0" y="0"/>
            <a:ext cx="12192000" cy="610099"/>
            <a:chOff x="0" y="0"/>
            <a:chExt cx="12192000" cy="6100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BAFEF28-3A4F-E4BB-9C2C-83C07E2FB8D5}"/>
                </a:ext>
              </a:extLst>
            </p:cNvPr>
            <p:cNvSpPr/>
            <p:nvPr/>
          </p:nvSpPr>
          <p:spPr>
            <a:xfrm>
              <a:off x="0" y="0"/>
              <a:ext cx="12192000" cy="610098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WJEC LEVEL 1/2 VOCATIONAL AWARD ICT (TECHNICAL AWARD)</a:t>
              </a:r>
            </a:p>
          </p:txBody>
        </p:sp>
        <p:pic>
          <p:nvPicPr>
            <p:cNvPr id="21" name="Picture 20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D3C3D2C8-CB44-CFBA-705E-A97C5F6C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1350" y="0"/>
              <a:ext cx="1152907" cy="61009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91A0B54-A6CF-54F5-B4D6-8446A3593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08" y="1240730"/>
            <a:ext cx="2355447" cy="5097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A7ACEC-1907-8A8F-7FF1-32CF4ECFB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988" y="1240730"/>
            <a:ext cx="2355447" cy="50977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BFF837-CB1D-6FBE-448C-4DA6FE776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568" y="1240729"/>
            <a:ext cx="2355448" cy="50977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F8B468-01D1-C40B-DD4C-F55D55E3B250}"/>
              </a:ext>
            </a:extLst>
          </p:cNvPr>
          <p:cNvSpPr txBox="1"/>
          <p:nvPr/>
        </p:nvSpPr>
        <p:spPr>
          <a:xfrm>
            <a:off x="8103871" y="1240729"/>
            <a:ext cx="3749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Segoe UI" panose="020B0502040204020203" pitchFamily="34" charset="0"/>
                <a:cs typeface="Segoe UI" panose="020B0502040204020203" pitchFamily="34" charset="0"/>
              </a:rPr>
              <a:t>Activity A: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Using the screenshots provided, list as many features you can see on this weather forecasting app.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FC74E2-0183-3E68-C993-C97698DA16E6}"/>
              </a:ext>
            </a:extLst>
          </p:cNvPr>
          <p:cNvSpPr/>
          <p:nvPr/>
        </p:nvSpPr>
        <p:spPr>
          <a:xfrm>
            <a:off x="8223496" y="2363802"/>
            <a:ext cx="3366523" cy="39747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Temperature</a:t>
            </a:r>
          </a:p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9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69D66F-B352-B059-3598-51F607EC1912}"/>
              </a:ext>
            </a:extLst>
          </p:cNvPr>
          <p:cNvGraphicFramePr>
            <a:graphicFrameLocks noGrp="1"/>
          </p:cNvGraphicFramePr>
          <p:nvPr/>
        </p:nvGraphicFramePr>
        <p:xfrm>
          <a:off x="0" y="648716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363973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53045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24832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©SIMPLY TEACH 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www.mysimplyteach.co.uk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info@mysimplyteach.co.uk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928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2D9C39-FCBD-7C36-6802-1E62908E3033}"/>
              </a:ext>
            </a:extLst>
          </p:cNvPr>
          <p:cNvSpPr txBox="1"/>
          <p:nvPr/>
        </p:nvSpPr>
        <p:spPr>
          <a:xfrm>
            <a:off x="0" y="630415"/>
            <a:ext cx="925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Task 4: Control systems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EAC7A7-83EC-CFF9-1700-727B9C32C0FA}"/>
              </a:ext>
            </a:extLst>
          </p:cNvPr>
          <p:cNvGrpSpPr/>
          <p:nvPr/>
        </p:nvGrpSpPr>
        <p:grpSpPr>
          <a:xfrm>
            <a:off x="0" y="0"/>
            <a:ext cx="12192000" cy="610099"/>
            <a:chOff x="0" y="0"/>
            <a:chExt cx="12192000" cy="6100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BAFEF28-3A4F-E4BB-9C2C-83C07E2FB8D5}"/>
                </a:ext>
              </a:extLst>
            </p:cNvPr>
            <p:cNvSpPr/>
            <p:nvPr/>
          </p:nvSpPr>
          <p:spPr>
            <a:xfrm>
              <a:off x="0" y="0"/>
              <a:ext cx="12192000" cy="610098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WJEC LEVEL 1/2 VOCATIONAL AWARD ICT (TECHNICAL AWARD)</a:t>
              </a:r>
            </a:p>
          </p:txBody>
        </p:sp>
        <p:pic>
          <p:nvPicPr>
            <p:cNvPr id="21" name="Picture 20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D3C3D2C8-CB44-CFBA-705E-A97C5F6C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1350" y="0"/>
              <a:ext cx="1152907" cy="61009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8FD85-8838-FA99-C8EE-5AEA43FF98CF}"/>
              </a:ext>
            </a:extLst>
          </p:cNvPr>
          <p:cNvSpPr/>
          <p:nvPr/>
        </p:nvSpPr>
        <p:spPr>
          <a:xfrm>
            <a:off x="4767099" y="3526439"/>
            <a:ext cx="265780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 systems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E87BAE-8044-C968-04AF-51F6DA7E286B}"/>
              </a:ext>
            </a:extLst>
          </p:cNvPr>
          <p:cNvSpPr/>
          <p:nvPr/>
        </p:nvSpPr>
        <p:spPr>
          <a:xfrm>
            <a:off x="1113309" y="2813719"/>
            <a:ext cx="26578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 meter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44527F-89EF-6C07-73E0-C38DA5E9A211}"/>
              </a:ext>
            </a:extLst>
          </p:cNvPr>
          <p:cNvSpPr/>
          <p:nvPr/>
        </p:nvSpPr>
        <p:spPr>
          <a:xfrm>
            <a:off x="8398029" y="2783215"/>
            <a:ext cx="26578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F925D-57CC-DD6C-B829-A4898C9784F9}"/>
              </a:ext>
            </a:extLst>
          </p:cNvPr>
          <p:cNvSpPr/>
          <p:nvPr/>
        </p:nvSpPr>
        <p:spPr>
          <a:xfrm>
            <a:off x="4767098" y="2255995"/>
            <a:ext cx="26578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EF6B84-80F0-DFE4-ABE0-CDE24EDEC822}"/>
              </a:ext>
            </a:extLst>
          </p:cNvPr>
          <p:cNvSpPr/>
          <p:nvPr/>
        </p:nvSpPr>
        <p:spPr>
          <a:xfrm>
            <a:off x="4767098" y="4923174"/>
            <a:ext cx="26578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AA428D-DBF0-736D-35C7-A8842351384D}"/>
              </a:ext>
            </a:extLst>
          </p:cNvPr>
          <p:cNvSpPr/>
          <p:nvPr/>
        </p:nvSpPr>
        <p:spPr>
          <a:xfrm>
            <a:off x="8398028" y="4195738"/>
            <a:ext cx="26578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5382C2-63B3-E6A8-2D53-DB137D247957}"/>
              </a:ext>
            </a:extLst>
          </p:cNvPr>
          <p:cNvSpPr/>
          <p:nvPr/>
        </p:nvSpPr>
        <p:spPr>
          <a:xfrm>
            <a:off x="1113309" y="4285421"/>
            <a:ext cx="265780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46E864-D2F8-8512-F6B9-EFF27A7AB66D}"/>
              </a:ext>
            </a:extLst>
          </p:cNvPr>
          <p:cNvCxnSpPr>
            <a:stCxn id="5" idx="0"/>
            <a:endCxn id="11" idx="2"/>
          </p:cNvCxnSpPr>
          <p:nvPr/>
        </p:nvCxnSpPr>
        <p:spPr>
          <a:xfrm flipH="1" flipV="1">
            <a:off x="6096000" y="2840770"/>
            <a:ext cx="1" cy="6856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DF91FE-5C1B-11D2-1EFD-B4A9F874A6A6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 flipH="1">
            <a:off x="6096000" y="4111214"/>
            <a:ext cx="1" cy="8119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11FE77C8-28A1-C329-53BB-C26E52F69AB4}"/>
              </a:ext>
            </a:extLst>
          </p:cNvPr>
          <p:cNvCxnSpPr>
            <a:stCxn id="5" idx="3"/>
            <a:endCxn id="10" idx="1"/>
          </p:cNvCxnSpPr>
          <p:nvPr/>
        </p:nvCxnSpPr>
        <p:spPr>
          <a:xfrm flipV="1">
            <a:off x="7424902" y="3075603"/>
            <a:ext cx="973127" cy="743224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46D42D8-DD6A-D0F7-2E14-E92D542C9D42}"/>
              </a:ext>
            </a:extLst>
          </p:cNvPr>
          <p:cNvCxnSpPr>
            <a:stCxn id="5" idx="3"/>
            <a:endCxn id="13" idx="1"/>
          </p:cNvCxnSpPr>
          <p:nvPr/>
        </p:nvCxnSpPr>
        <p:spPr>
          <a:xfrm>
            <a:off x="7424902" y="3818827"/>
            <a:ext cx="973126" cy="669299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ED7FBBF4-5B40-83C0-E330-3EC19BEE381B}"/>
              </a:ext>
            </a:extLst>
          </p:cNvPr>
          <p:cNvCxnSpPr>
            <a:stCxn id="5" idx="1"/>
            <a:endCxn id="9" idx="3"/>
          </p:cNvCxnSpPr>
          <p:nvPr/>
        </p:nvCxnSpPr>
        <p:spPr>
          <a:xfrm rot="10800000">
            <a:off x="3771113" y="3106107"/>
            <a:ext cx="995987" cy="712720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8CF0C5AC-E2C8-DC2C-D3CA-A174A772B997}"/>
              </a:ext>
            </a:extLst>
          </p:cNvPr>
          <p:cNvCxnSpPr>
            <a:stCxn id="5" idx="1"/>
            <a:endCxn id="14" idx="3"/>
          </p:cNvCxnSpPr>
          <p:nvPr/>
        </p:nvCxnSpPr>
        <p:spPr>
          <a:xfrm rot="10800000" flipV="1">
            <a:off x="3771113" y="3818827"/>
            <a:ext cx="995987" cy="758982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0F7B127-9AE5-3D38-BEED-86DF71222855}"/>
              </a:ext>
            </a:extLst>
          </p:cNvPr>
          <p:cNvSpPr txBox="1"/>
          <p:nvPr/>
        </p:nvSpPr>
        <p:spPr>
          <a:xfrm>
            <a:off x="0" y="1134123"/>
            <a:ext cx="10801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u="sng" dirty="0">
                <a:latin typeface="Segoe UI" panose="020B0502040204020203" pitchFamily="34" charset="0"/>
                <a:cs typeface="Segoe UI" panose="020B0502040204020203" pitchFamily="34" charset="0"/>
              </a:rPr>
              <a:t>Activity 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Using the partially completed mind map below, identify different types of smart control systems.</a:t>
            </a:r>
          </a:p>
        </p:txBody>
      </p:sp>
    </p:spTree>
    <p:extLst>
      <p:ext uri="{BB962C8B-B14F-4D97-AF65-F5344CB8AC3E}">
        <p14:creationId xmlns:p14="http://schemas.microsoft.com/office/powerpoint/2010/main" val="2563666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69D66F-B352-B059-3598-51F607EC1912}"/>
              </a:ext>
            </a:extLst>
          </p:cNvPr>
          <p:cNvGraphicFramePr>
            <a:graphicFrameLocks noGrp="1"/>
          </p:cNvGraphicFramePr>
          <p:nvPr/>
        </p:nvGraphicFramePr>
        <p:xfrm>
          <a:off x="0" y="648716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363973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53045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24832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©SIMPLY TEACH 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www.mysimplyteach.co.uk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info@mysimplyteach.co.uk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928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2D9C39-FCBD-7C36-6802-1E62908E3033}"/>
              </a:ext>
            </a:extLst>
          </p:cNvPr>
          <p:cNvSpPr txBox="1"/>
          <p:nvPr/>
        </p:nvSpPr>
        <p:spPr>
          <a:xfrm>
            <a:off x="0" y="630415"/>
            <a:ext cx="925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Task 5: Weather forecasting app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EAC7A7-83EC-CFF9-1700-727B9C32C0FA}"/>
              </a:ext>
            </a:extLst>
          </p:cNvPr>
          <p:cNvGrpSpPr/>
          <p:nvPr/>
        </p:nvGrpSpPr>
        <p:grpSpPr>
          <a:xfrm>
            <a:off x="0" y="0"/>
            <a:ext cx="12192000" cy="610099"/>
            <a:chOff x="0" y="0"/>
            <a:chExt cx="12192000" cy="6100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BAFEF28-3A4F-E4BB-9C2C-83C07E2FB8D5}"/>
                </a:ext>
              </a:extLst>
            </p:cNvPr>
            <p:cNvSpPr/>
            <p:nvPr/>
          </p:nvSpPr>
          <p:spPr>
            <a:xfrm>
              <a:off x="0" y="0"/>
              <a:ext cx="12192000" cy="610098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WJEC LEVEL 1/2 VOCATIONAL AWARD ICT (TECHNICAL AWARD)</a:t>
              </a:r>
            </a:p>
          </p:txBody>
        </p:sp>
        <p:pic>
          <p:nvPicPr>
            <p:cNvPr id="21" name="Picture 20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D3C3D2C8-CB44-CFBA-705E-A97C5F6C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1350" y="0"/>
              <a:ext cx="1152907" cy="61009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37B5901-6FD9-72A6-8554-E5AE0DD1D859}"/>
              </a:ext>
            </a:extLst>
          </p:cNvPr>
          <p:cNvSpPr txBox="1"/>
          <p:nvPr/>
        </p:nvSpPr>
        <p:spPr>
          <a:xfrm>
            <a:off x="6050671" y="949483"/>
            <a:ext cx="564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Segoe UI" panose="020B0502040204020203" pitchFamily="34" charset="0"/>
                <a:cs typeface="Segoe UI" panose="020B0502040204020203" pitchFamily="34" charset="0"/>
              </a:rPr>
              <a:t>Activity A: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What is meant by a weather forecast?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5DFB41-FC3C-6347-4E27-3D30F680F316}"/>
              </a:ext>
            </a:extLst>
          </p:cNvPr>
          <p:cNvSpPr txBox="1"/>
          <p:nvPr/>
        </p:nvSpPr>
        <p:spPr>
          <a:xfrm>
            <a:off x="6050669" y="4067733"/>
            <a:ext cx="5640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Segoe UI" panose="020B0502040204020203" pitchFamily="34" charset="0"/>
                <a:cs typeface="Segoe UI" panose="020B0502040204020203" pitchFamily="34" charset="0"/>
              </a:rPr>
              <a:t>Activity C: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Using the picture clues provided (left), list </a:t>
            </a:r>
            <a:r>
              <a:rPr lang="en-GB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three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reasons why users may check the weather on their smartphone.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B4C333-60E9-A9D6-E704-8F805B442626}"/>
              </a:ext>
            </a:extLst>
          </p:cNvPr>
          <p:cNvSpPr/>
          <p:nvPr/>
        </p:nvSpPr>
        <p:spPr>
          <a:xfrm>
            <a:off x="6096000" y="1639713"/>
            <a:ext cx="5594776" cy="4206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F29A0E-9E64-24DF-F785-31DF966864E7}"/>
              </a:ext>
            </a:extLst>
          </p:cNvPr>
          <p:cNvSpPr txBox="1"/>
          <p:nvPr/>
        </p:nvSpPr>
        <p:spPr>
          <a:xfrm>
            <a:off x="6050670" y="2199079"/>
            <a:ext cx="5640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Segoe UI" panose="020B0502040204020203" pitchFamily="34" charset="0"/>
                <a:cs typeface="Segoe UI" panose="020B0502040204020203" pitchFamily="34" charset="0"/>
              </a:rPr>
              <a:t>Activity B: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The use of ICT has enabled users to access extended weather forecasts – for how many days can users check the weather?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393D38-9692-BC74-E627-5AC18D881A83}"/>
              </a:ext>
            </a:extLst>
          </p:cNvPr>
          <p:cNvSpPr/>
          <p:nvPr/>
        </p:nvSpPr>
        <p:spPr>
          <a:xfrm>
            <a:off x="6096000" y="3098066"/>
            <a:ext cx="5594776" cy="7962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6036FC-E6B8-BCDE-FC25-ABE288F8E9FF}"/>
              </a:ext>
            </a:extLst>
          </p:cNvPr>
          <p:cNvSpPr/>
          <p:nvPr/>
        </p:nvSpPr>
        <p:spPr>
          <a:xfrm>
            <a:off x="6122561" y="5013550"/>
            <a:ext cx="5594776" cy="13197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F131E1-F8BE-CE72-EBC2-5AE09CBD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531" y="1402553"/>
            <a:ext cx="2006325" cy="13350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479074-4C8D-3229-27C5-DD09BBFE8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455" y="2975469"/>
            <a:ext cx="2006325" cy="13305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B526C4-755F-5D51-BE1A-5D2A95372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531" y="4508847"/>
            <a:ext cx="2006325" cy="1502627"/>
          </a:xfrm>
          <a:prstGeom prst="rect">
            <a:avLst/>
          </a:prstGeom>
        </p:spPr>
      </p:pic>
      <p:pic>
        <p:nvPicPr>
          <p:cNvPr id="23" name="Picture 2" descr="See the source image">
            <a:extLst>
              <a:ext uri="{FF2B5EF4-FFF2-40B4-BE49-F238E27FC236}">
                <a16:creationId xmlns:a16="http://schemas.microsoft.com/office/drawing/2014/main" id="{13C0A640-196C-C342-C359-33AE622B0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30"/>
            <a:ext cx="3101531" cy="550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61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69D66F-B352-B059-3598-51F607EC1912}"/>
              </a:ext>
            </a:extLst>
          </p:cNvPr>
          <p:cNvGraphicFramePr>
            <a:graphicFrameLocks noGrp="1"/>
          </p:cNvGraphicFramePr>
          <p:nvPr/>
        </p:nvGraphicFramePr>
        <p:xfrm>
          <a:off x="0" y="648716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363973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53045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24832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©SIMPLY TEACH 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www.mysimplyteach.co.uk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info@mysimplyteach.co.uk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928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2D9C39-FCBD-7C36-6802-1E62908E3033}"/>
              </a:ext>
            </a:extLst>
          </p:cNvPr>
          <p:cNvSpPr txBox="1"/>
          <p:nvPr/>
        </p:nvSpPr>
        <p:spPr>
          <a:xfrm>
            <a:off x="0" y="630415"/>
            <a:ext cx="925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Task 6: Control systems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EAC7A7-83EC-CFF9-1700-727B9C32C0FA}"/>
              </a:ext>
            </a:extLst>
          </p:cNvPr>
          <p:cNvGrpSpPr/>
          <p:nvPr/>
        </p:nvGrpSpPr>
        <p:grpSpPr>
          <a:xfrm>
            <a:off x="0" y="0"/>
            <a:ext cx="12192000" cy="610099"/>
            <a:chOff x="0" y="0"/>
            <a:chExt cx="12192000" cy="6100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BAFEF28-3A4F-E4BB-9C2C-83C07E2FB8D5}"/>
                </a:ext>
              </a:extLst>
            </p:cNvPr>
            <p:cNvSpPr/>
            <p:nvPr/>
          </p:nvSpPr>
          <p:spPr>
            <a:xfrm>
              <a:off x="0" y="0"/>
              <a:ext cx="12192000" cy="610098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WJEC LEVEL 1/2 VOCATIONAL AWARD ICT (TECHNICAL AWARD)</a:t>
              </a:r>
            </a:p>
          </p:txBody>
        </p:sp>
        <p:pic>
          <p:nvPicPr>
            <p:cNvPr id="21" name="Picture 20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D3C3D2C8-CB44-CFBA-705E-A97C5F6C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1350" y="0"/>
              <a:ext cx="1152907" cy="61009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A4C6D5-52DE-9C6E-7320-27F302B3B5CC}"/>
              </a:ext>
            </a:extLst>
          </p:cNvPr>
          <p:cNvSpPr txBox="1"/>
          <p:nvPr/>
        </p:nvSpPr>
        <p:spPr>
          <a:xfrm>
            <a:off x="104500" y="1092080"/>
            <a:ext cx="11085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Segoe UI" panose="020B0502040204020203" pitchFamily="34" charset="0"/>
                <a:cs typeface="Segoe UI" panose="020B0502040204020203" pitchFamily="34" charset="0"/>
              </a:rPr>
              <a:t>Activity A: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Using the boxes provided, identify how each control system can be controlled by an app on your mobile phone. </a:t>
            </a:r>
          </a:p>
        </p:txBody>
      </p:sp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83DF6B66-C903-5625-A8A3-8A9217B39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8" r="23594"/>
          <a:stretch/>
        </p:blipFill>
        <p:spPr bwMode="auto">
          <a:xfrm>
            <a:off x="4474704" y="1689108"/>
            <a:ext cx="2365847" cy="453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6E9B51-A11A-FE08-C03A-30BECDABEF54}"/>
              </a:ext>
            </a:extLst>
          </p:cNvPr>
          <p:cNvSpPr/>
          <p:nvPr/>
        </p:nvSpPr>
        <p:spPr>
          <a:xfrm>
            <a:off x="251460" y="1798400"/>
            <a:ext cx="3726180" cy="19222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Thermostat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4CD28A-5733-06CA-1311-08C6E4D8BAEF}"/>
              </a:ext>
            </a:extLst>
          </p:cNvPr>
          <p:cNvSpPr/>
          <p:nvPr/>
        </p:nvSpPr>
        <p:spPr>
          <a:xfrm>
            <a:off x="7247510" y="1798400"/>
            <a:ext cx="3726180" cy="19222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Lighting</a:t>
            </a:r>
          </a:p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76F05E-4AC8-8BFC-FE5C-2E3713694C85}"/>
              </a:ext>
            </a:extLst>
          </p:cNvPr>
          <p:cNvSpPr/>
          <p:nvPr/>
        </p:nvSpPr>
        <p:spPr>
          <a:xfrm>
            <a:off x="251460" y="4305380"/>
            <a:ext cx="3726180" cy="19222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Cooking appliances</a:t>
            </a:r>
          </a:p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C21408-19AC-BA77-850C-264F343F0F5E}"/>
              </a:ext>
            </a:extLst>
          </p:cNvPr>
          <p:cNvSpPr/>
          <p:nvPr/>
        </p:nvSpPr>
        <p:spPr>
          <a:xfrm>
            <a:off x="7247510" y="4305380"/>
            <a:ext cx="3726180" cy="19222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6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Motion activated security cameras.</a:t>
            </a:r>
          </a:p>
          <a:p>
            <a:endParaRPr lang="en-GB" sz="16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42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69D66F-B352-B059-3598-51F607EC1912}"/>
              </a:ext>
            </a:extLst>
          </p:cNvPr>
          <p:cNvGraphicFramePr>
            <a:graphicFrameLocks noGrp="1"/>
          </p:cNvGraphicFramePr>
          <p:nvPr/>
        </p:nvGraphicFramePr>
        <p:xfrm>
          <a:off x="0" y="648716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363973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53045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24832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©SIMPLY TEACH 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www.mysimplyteach.co.uk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info@mysimplyteach.co.uk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928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2D9C39-FCBD-7C36-6802-1E62908E3033}"/>
              </a:ext>
            </a:extLst>
          </p:cNvPr>
          <p:cNvSpPr txBox="1"/>
          <p:nvPr/>
        </p:nvSpPr>
        <p:spPr>
          <a:xfrm>
            <a:off x="0" y="630415"/>
            <a:ext cx="925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Task 7: Wearable technologies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EAC7A7-83EC-CFF9-1700-727B9C32C0FA}"/>
              </a:ext>
            </a:extLst>
          </p:cNvPr>
          <p:cNvGrpSpPr/>
          <p:nvPr/>
        </p:nvGrpSpPr>
        <p:grpSpPr>
          <a:xfrm>
            <a:off x="0" y="0"/>
            <a:ext cx="12192000" cy="610099"/>
            <a:chOff x="0" y="0"/>
            <a:chExt cx="12192000" cy="6100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BAFEF28-3A4F-E4BB-9C2C-83C07E2FB8D5}"/>
                </a:ext>
              </a:extLst>
            </p:cNvPr>
            <p:cNvSpPr/>
            <p:nvPr/>
          </p:nvSpPr>
          <p:spPr>
            <a:xfrm>
              <a:off x="0" y="0"/>
              <a:ext cx="12192000" cy="610098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WJEC LEVEL 1/2 VOCATIONAL AWARD ICT (TECHNICAL AWARD)</a:t>
              </a:r>
            </a:p>
          </p:txBody>
        </p:sp>
        <p:pic>
          <p:nvPicPr>
            <p:cNvPr id="21" name="Picture 20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D3C3D2C8-CB44-CFBA-705E-A97C5F6CE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1350" y="0"/>
              <a:ext cx="1152907" cy="610099"/>
            </a:xfrm>
            <a:prstGeom prst="rect">
              <a:avLst/>
            </a:prstGeom>
          </p:spPr>
        </p:pic>
      </p:grpSp>
      <p:sp>
        <p:nvSpPr>
          <p:cNvPr id="11" name="Rectangle 2">
            <a:extLst>
              <a:ext uri="{FF2B5EF4-FFF2-40B4-BE49-F238E27FC236}">
                <a16:creationId xmlns:a16="http://schemas.microsoft.com/office/drawing/2014/main" id="{6533D951-100C-9D11-D19E-C298B879B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8300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750538-05D4-311A-1324-F73C982C9FA2}"/>
              </a:ext>
            </a:extLst>
          </p:cNvPr>
          <p:cNvSpPr txBox="1"/>
          <p:nvPr/>
        </p:nvSpPr>
        <p:spPr>
          <a:xfrm>
            <a:off x="6043164" y="3940582"/>
            <a:ext cx="5730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Segoe UI" panose="020B0502040204020203" pitchFamily="34" charset="0"/>
                <a:cs typeface="Segoe UI" panose="020B0502040204020203" pitchFamily="34" charset="0"/>
              </a:rPr>
              <a:t>Activity B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List </a:t>
            </a:r>
            <a:r>
              <a:rPr lang="en-GB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three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ways wearable technology can be used in the healthcare industry.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B220A2-4B1E-799D-3AC8-9E2DB14B6FFF}"/>
              </a:ext>
            </a:extLst>
          </p:cNvPr>
          <p:cNvSpPr/>
          <p:nvPr/>
        </p:nvSpPr>
        <p:spPr>
          <a:xfrm>
            <a:off x="6117075" y="4771579"/>
            <a:ext cx="5300136" cy="13847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​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DA0427-B247-FA9A-8710-073DBC5FC6AD}"/>
              </a:ext>
            </a:extLst>
          </p:cNvPr>
          <p:cNvSpPr/>
          <p:nvPr/>
        </p:nvSpPr>
        <p:spPr>
          <a:xfrm>
            <a:off x="6096000" y="1801461"/>
            <a:ext cx="5300136" cy="18210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38F070-D503-6A22-9C6C-66709D496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58" y="1343642"/>
            <a:ext cx="4714882" cy="31462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E1F280-6CB0-9D16-6097-74DCDCB2B25C}"/>
              </a:ext>
            </a:extLst>
          </p:cNvPr>
          <p:cNvSpPr txBox="1"/>
          <p:nvPr/>
        </p:nvSpPr>
        <p:spPr>
          <a:xfrm>
            <a:off x="6043164" y="1051255"/>
            <a:ext cx="5730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Segoe UI" panose="020B0502040204020203" pitchFamily="34" charset="0"/>
                <a:cs typeface="Segoe UI" panose="020B0502040204020203" pitchFamily="34" charset="0"/>
              </a:rPr>
              <a:t>Activity A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Identify </a:t>
            </a:r>
            <a:r>
              <a:rPr lang="en-GB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three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 benefits to using wearable technology.</a:t>
            </a:r>
          </a:p>
        </p:txBody>
      </p:sp>
    </p:spTree>
    <p:extLst>
      <p:ext uri="{BB962C8B-B14F-4D97-AF65-F5344CB8AC3E}">
        <p14:creationId xmlns:p14="http://schemas.microsoft.com/office/powerpoint/2010/main" val="2083946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569D66F-B352-B059-3598-51F607EC1912}"/>
              </a:ext>
            </a:extLst>
          </p:cNvPr>
          <p:cNvGraphicFramePr>
            <a:graphicFrameLocks noGrp="1"/>
          </p:cNvGraphicFramePr>
          <p:nvPr/>
        </p:nvGraphicFramePr>
        <p:xfrm>
          <a:off x="0" y="6487160"/>
          <a:ext cx="1219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363973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53045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24832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©SIMPLY TEACH 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www.mysimplyteach.co.uk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info@mysimplyteach.co.uk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928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2D9C39-FCBD-7C36-6802-1E62908E3033}"/>
              </a:ext>
            </a:extLst>
          </p:cNvPr>
          <p:cNvSpPr txBox="1"/>
          <p:nvPr/>
        </p:nvSpPr>
        <p:spPr>
          <a:xfrm>
            <a:off x="0" y="630415"/>
            <a:ext cx="6926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Task 8: Wearable technologies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4D282E-7227-08F5-DA40-3571AA081F0C}"/>
              </a:ext>
            </a:extLst>
          </p:cNvPr>
          <p:cNvGrpSpPr/>
          <p:nvPr/>
        </p:nvGrpSpPr>
        <p:grpSpPr>
          <a:xfrm>
            <a:off x="0" y="0"/>
            <a:ext cx="12192000" cy="610099"/>
            <a:chOff x="0" y="0"/>
            <a:chExt cx="12192000" cy="6100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A0EDCE-1AEE-577F-3AF3-5CFF59E06EB6}"/>
                </a:ext>
              </a:extLst>
            </p:cNvPr>
            <p:cNvSpPr/>
            <p:nvPr/>
          </p:nvSpPr>
          <p:spPr>
            <a:xfrm>
              <a:off x="0" y="0"/>
              <a:ext cx="12192000" cy="610098"/>
            </a:xfrm>
            <a:prstGeom prst="rect">
              <a:avLst/>
            </a:prstGeom>
            <a:solidFill>
              <a:srgbClr val="0000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WJEC LEVEL 1/2 VOCATIONAL AWARD ICT (TECHNICAL AWARD)</a:t>
              </a:r>
            </a:p>
          </p:txBody>
        </p:sp>
        <p:pic>
          <p:nvPicPr>
            <p:cNvPr id="12" name="Picture 11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2E2918AF-EBD7-E4E1-8D54-8FABB32EF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1350" y="0"/>
              <a:ext cx="1152907" cy="61009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9A7A230-C777-498E-EED8-797B08329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87" y="2107347"/>
            <a:ext cx="3839620" cy="36614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FDB536-F135-07FA-7C65-26351180EF31}"/>
              </a:ext>
            </a:extLst>
          </p:cNvPr>
          <p:cNvSpPr txBox="1"/>
          <p:nvPr/>
        </p:nvSpPr>
        <p:spPr>
          <a:xfrm>
            <a:off x="5254494" y="1225708"/>
            <a:ext cx="6426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Segoe UI" panose="020B0502040204020203" pitchFamily="34" charset="0"/>
                <a:cs typeface="Segoe UI" panose="020B0502040204020203" pitchFamily="34" charset="0"/>
              </a:rPr>
              <a:t>Activity 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Using the table of keywords below, identify the benefits to the police using wearable body cameras. The first one has been done for you as an example.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3093E-36BF-4D93-0C78-275E33178D1B}"/>
              </a:ext>
            </a:extLst>
          </p:cNvPr>
          <p:cNvSpPr txBox="1"/>
          <p:nvPr/>
        </p:nvSpPr>
        <p:spPr>
          <a:xfrm>
            <a:off x="113687" y="1184215"/>
            <a:ext cx="4549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Segoe UI" panose="020B0502040204020203" pitchFamily="34" charset="0"/>
                <a:cs typeface="Segoe UI" panose="020B0502040204020203" pitchFamily="34" charset="0"/>
              </a:rPr>
              <a:t>Introduction</a:t>
            </a:r>
          </a:p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Police officers have started to wear body cameras while on duty.</a:t>
            </a:r>
          </a:p>
        </p:txBody>
      </p:sp>
      <p:graphicFrame>
        <p:nvGraphicFramePr>
          <p:cNvPr id="9" name="Table 12">
            <a:extLst>
              <a:ext uri="{FF2B5EF4-FFF2-40B4-BE49-F238E27FC236}">
                <a16:creationId xmlns:a16="http://schemas.microsoft.com/office/drawing/2014/main" id="{8A9B672C-20A6-5674-5737-A3F30EE96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750947"/>
              </p:ext>
            </p:extLst>
          </p:nvPr>
        </p:nvGraphicFramePr>
        <p:xfrm>
          <a:off x="5345934" y="2436554"/>
          <a:ext cx="6426966" cy="230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9296">
                  <a:extLst>
                    <a:ext uri="{9D8B030D-6E8A-4147-A177-3AD203B41FA5}">
                      <a16:colId xmlns:a16="http://schemas.microsoft.com/office/drawing/2014/main" val="1889510929"/>
                    </a:ext>
                  </a:extLst>
                </a:gridCol>
                <a:gridCol w="4217670">
                  <a:extLst>
                    <a:ext uri="{9D8B030D-6E8A-4147-A177-3AD203B41FA5}">
                      <a16:colId xmlns:a16="http://schemas.microsoft.com/office/drawing/2014/main" val="2870192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Collecting evidence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Body camera footage serves as valuable evidence in criminal investigations with an unbiased sequence of events.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06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Documentation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825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160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Complaints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134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Safety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333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937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F114C7EFE4FF498AE064C06622F751" ma:contentTypeVersion="17" ma:contentTypeDescription="Create a new document." ma:contentTypeScope="" ma:versionID="820ebbfeb7978de55b8b4f05f20b9be0">
  <xsd:schema xmlns:xsd="http://www.w3.org/2001/XMLSchema" xmlns:xs="http://www.w3.org/2001/XMLSchema" xmlns:p="http://schemas.microsoft.com/office/2006/metadata/properties" xmlns:ns2="a966b4a5-4248-447b-b597-ec598d04f9cf" xmlns:ns3="a392c3a2-4d82-4657-818b-0acf1aab57df" targetNamespace="http://schemas.microsoft.com/office/2006/metadata/properties" ma:root="true" ma:fieldsID="473fd452b4c8158cad106254f88981fe" ns2:_="" ns3:_="">
    <xsd:import namespace="a966b4a5-4248-447b-b597-ec598d04f9cf"/>
    <xsd:import namespace="a392c3a2-4d82-4657-818b-0acf1aab57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66b4a5-4248-447b-b597-ec598d04f9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327267d-bc41-472e-8668-b780c28214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2c3a2-4d82-4657-818b-0acf1aab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bf9ecd9-ffb7-411b-a20b-d2110bea7e35}" ma:internalName="TaxCatchAll" ma:showField="CatchAllData" ma:web="a392c3a2-4d82-4657-818b-0acf1aab57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FFAC20-38D7-481D-9C86-F6FA2F182A58}"/>
</file>

<file path=customXml/itemProps2.xml><?xml version="1.0" encoding="utf-8"?>
<ds:datastoreItem xmlns:ds="http://schemas.openxmlformats.org/officeDocument/2006/customXml" ds:itemID="{D62AEC75-E50A-4F7F-8023-0FAAC7FFD560}"/>
</file>

<file path=docProps/app.xml><?xml version="1.0" encoding="utf-8"?>
<Properties xmlns="http://schemas.openxmlformats.org/officeDocument/2006/extended-properties" xmlns:vt="http://schemas.openxmlformats.org/officeDocument/2006/docPropsVTypes">
  <TotalTime>7590</TotalTime>
  <Words>735</Words>
  <Application>Microsoft Office PowerPoint</Application>
  <PresentationFormat>Widescreen</PresentationFormat>
  <Paragraphs>130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Segoe UI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Corbett, DC (Staff, Parks House)</dc:creator>
  <cp:lastModifiedBy>Simply Teach</cp:lastModifiedBy>
  <cp:revision>330</cp:revision>
  <dcterms:created xsi:type="dcterms:W3CDTF">2022-01-07T19:27:06Z</dcterms:created>
  <dcterms:modified xsi:type="dcterms:W3CDTF">2023-06-30T05:52:37Z</dcterms:modified>
</cp:coreProperties>
</file>