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15" r:id="rId2"/>
    <p:sldId id="317" r:id="rId3"/>
    <p:sldId id="323" r:id="rId4"/>
    <p:sldId id="316" r:id="rId5"/>
    <p:sldId id="318" r:id="rId6"/>
    <p:sldId id="319" r:id="rId7"/>
    <p:sldId id="321" r:id="rId8"/>
    <p:sldId id="320" r:id="rId9"/>
    <p:sldId id="322" r:id="rId10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107" autoAdjust="0"/>
  </p:normalViewPr>
  <p:slideViewPr>
    <p:cSldViewPr snapToGrid="0">
      <p:cViewPr varScale="1">
        <p:scale>
          <a:sx n="56" d="100"/>
          <a:sy n="56" d="100"/>
        </p:scale>
        <p:origin x="10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360C19-910E-4059-B4CA-90E06D700FCD}" type="datetimeFigureOut">
              <a:rPr lang="en-GB" smtClean="0"/>
              <a:t>21/04/2023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0DF6BB-81B8-4479-B71B-6FE1BC8742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2332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0DF6BB-81B8-4479-B71B-6FE1BC87429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94238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This can be made into a printable starter activity.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0DF6BB-81B8-4479-B71B-6FE1BC87429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008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This can be made into a printable starter activity.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0DF6BB-81B8-4479-B71B-6FE1BC87429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2658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D722A-974F-4C2E-9C1F-5801AD6DA0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0B8F54-4864-471F-ACFE-99B72F1B74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31280C-C670-4D62-9946-633FD8587E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0A9FE4-4B87-4AC5-A550-8F0BED390C88}" type="datetimeFigureOut">
              <a:rPr lang="en-GB" smtClean="0"/>
              <a:t>21/04/2023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8236B4-CF01-4D6B-ADE3-1B2901BEA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E85FC9-E6DC-4643-B75E-AB798C0FC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07E064-D8E2-4D39-9CB2-520A231D1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6114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987E9-7A90-48E9-9B17-8C8AECEA5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258ED5-A64B-45B8-BF4E-44FD2A59AB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76EE8E-B8BC-4AE5-A0A4-09C592142D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0A9FE4-4B87-4AC5-A550-8F0BED390C88}" type="datetimeFigureOut">
              <a:rPr lang="en-GB" smtClean="0"/>
              <a:t>21/04/2023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9588B3-CC01-457C-BF83-F96A161C7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BA4087-B16A-41B3-8A29-5119FE31D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07E064-D8E2-4D39-9CB2-520A231D1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5058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708EC1C-7525-4A45-998E-7EC508E9ED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532B2E-6AA8-4826-B8F2-FACD143B7C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23DFA0-95C8-4681-A62B-A1BD00C38E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0A9FE4-4B87-4AC5-A550-8F0BED390C88}" type="datetimeFigureOut">
              <a:rPr lang="en-GB" smtClean="0"/>
              <a:t>21/04/2023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FA999C-1CEA-49C2-BAF4-883236996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1593BD-0A6A-47A6-83A7-B74E865E8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07E064-D8E2-4D39-9CB2-520A231D1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8740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5603D-DE5A-475B-BFCA-2ECD4DFB6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1E372-6842-4FC2-A25B-4FAF8861DC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267FF5-38DF-48AE-A5F9-E154494CE6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0A9FE4-4B87-4AC5-A550-8F0BED390C88}" type="datetimeFigureOut">
              <a:rPr lang="en-GB" smtClean="0"/>
              <a:t>21/04/2023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B3E236-5B81-4759-ACA7-32CB26CDE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46E49E-A0D6-472F-BCE6-61875DC72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07E064-D8E2-4D39-9CB2-520A231D1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2650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DD356-24BB-4337-AD54-C1AC15841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C6E73F-190A-4C33-9886-39266A3747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FBD54F-FDD1-4261-8189-7C12368C752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0A9FE4-4B87-4AC5-A550-8F0BED390C88}" type="datetimeFigureOut">
              <a:rPr lang="en-GB" smtClean="0"/>
              <a:t>21/04/2023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CFA31-B5F6-43B0-BFCC-F6CF4EAE5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A82B88-94C2-434D-A04B-5246795F8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07E064-D8E2-4D39-9CB2-520A231D1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282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44A1B-940D-4E93-A927-F7813F31D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8B4E7-694C-47D1-B606-C37936A1F9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0D1B50-4D71-4A49-9DC1-E1511ADFA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654E0C-D7BF-4B6A-B69C-AE25775893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0A9FE4-4B87-4AC5-A550-8F0BED390C88}" type="datetimeFigureOut">
              <a:rPr lang="en-GB" smtClean="0"/>
              <a:t>21/04/2023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EABC96-484D-4D8E-A94F-8CC59A9DE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70DE9E-7733-4B12-A67A-5AEFCBA72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07E064-D8E2-4D39-9CB2-520A231D1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4534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51138-DEA6-4A4A-97A8-2F32FD6B3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3A09C5-D366-481E-8B84-78A53E863F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89DF97-F414-4F43-A331-4861604184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0A9A39-3E5E-4C2C-B49A-DAF5BD657B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7736CF-B615-4BD1-894B-1F0FB37AD2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2979FE-80B5-4953-BA5F-AEA12642B08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0A9FE4-4B87-4AC5-A550-8F0BED390C88}" type="datetimeFigureOut">
              <a:rPr lang="en-GB" smtClean="0"/>
              <a:t>21/04/2023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7E7848-1AF8-4486-BA1C-C0EB58852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B1FAC1-048F-4375-9CA6-2F66E6540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07E064-D8E2-4D39-9CB2-520A231D1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3920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58589-96A7-424C-A813-00E075E0D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623787-B840-4BA1-9050-75566FCB86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0A9FE4-4B87-4AC5-A550-8F0BED390C88}" type="datetimeFigureOut">
              <a:rPr lang="en-GB" smtClean="0"/>
              <a:t>21/04/2023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2E63C2-3A47-44C6-8BC1-2D4F936F7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C5CD95-856A-42BB-A57A-814099949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07E064-D8E2-4D39-9CB2-520A231D1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137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F8A48C-48B7-4718-8324-5BF43260849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0A9FE4-4B87-4AC5-A550-8F0BED390C88}" type="datetimeFigureOut">
              <a:rPr lang="en-GB" smtClean="0"/>
              <a:t>21/04/2023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DD7C9B-941F-4F5C-B628-01358E207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7D1A1F-1215-46BD-8639-A65B7B8B7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07E064-D8E2-4D39-9CB2-520A231D1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19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2C514-6778-489C-B93C-A15CC8157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3A1C06-6D56-40CD-8C5B-63C04001B1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282B99-A8F3-4E46-AF0C-104C3148D9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EC77FE-8490-422F-A7B8-D3D1F9A3F9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0A9FE4-4B87-4AC5-A550-8F0BED390C88}" type="datetimeFigureOut">
              <a:rPr lang="en-GB" smtClean="0"/>
              <a:t>21/04/2023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C6073C-66F9-4F75-9C04-8E019CE7E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083E0C-64AA-43C3-A2E4-14ECA43A4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07E064-D8E2-4D39-9CB2-520A231D1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8184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59134-E11B-4140-82F0-45760222A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AB5C59-7053-4019-AC70-0C008F0930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D95976-C194-4376-B05F-A501505DA2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A40304-A6BC-4700-8BA9-CEAD27B394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0A9FE4-4B87-4AC5-A550-8F0BED390C88}" type="datetimeFigureOut">
              <a:rPr lang="en-GB" smtClean="0"/>
              <a:t>21/04/2023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9E733D-01F5-4963-A67B-822C0A9E8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AC5105-77F7-4B86-B566-CCB34CFB0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07E064-D8E2-4D39-9CB2-520A231D1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805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0020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569D66F-B352-B059-3598-51F607EC19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1165986"/>
              </p:ext>
            </p:extLst>
          </p:nvPr>
        </p:nvGraphicFramePr>
        <p:xfrm>
          <a:off x="0" y="6487160"/>
          <a:ext cx="1219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036397353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30530458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2248328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©SIMPLY TEACH 2023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www.mysimplyteach.co.uk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info@mysimplyteach.co.uk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29284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307F983-718D-BCFD-D931-CDA6B3DA8756}"/>
              </a:ext>
            </a:extLst>
          </p:cNvPr>
          <p:cNvSpPr txBox="1"/>
          <p:nvPr/>
        </p:nvSpPr>
        <p:spPr>
          <a:xfrm>
            <a:off x="1493507" y="1907297"/>
            <a:ext cx="945644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Segoe UI Black" panose="020B0A02040204020203" pitchFamily="34" charset="0"/>
                <a:ea typeface="Segoe UI Black" panose="020B0A02040204020203" pitchFamily="34" charset="0"/>
              </a:rPr>
              <a:t>IT24: </a:t>
            </a:r>
          </a:p>
          <a:p>
            <a:pPr algn="ctr"/>
            <a:r>
              <a:rPr lang="en-GB" sz="6000" dirty="0">
                <a:latin typeface="Segoe UI Black" panose="020B0A02040204020203" pitchFamily="34" charset="0"/>
                <a:ea typeface="Segoe UI Black" panose="020B0A02040204020203" pitchFamily="34" charset="0"/>
              </a:rPr>
              <a:t>Networks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92D9C39-FCBD-7C36-6802-1E62908E3033}"/>
              </a:ext>
            </a:extLst>
          </p:cNvPr>
          <p:cNvSpPr txBox="1"/>
          <p:nvPr/>
        </p:nvSpPr>
        <p:spPr>
          <a:xfrm>
            <a:off x="1573517" y="4279111"/>
            <a:ext cx="9456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Segoe UI Black" panose="020B0A02040204020203" pitchFamily="34" charset="0"/>
                <a:ea typeface="Segoe UI Black" panose="020B0A02040204020203" pitchFamily="34" charset="0"/>
              </a:rPr>
              <a:t>1.2.3 How data transfers over different types of network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3B1E233B-DE98-2D9D-A878-9F5A52DCE531}"/>
              </a:ext>
            </a:extLst>
          </p:cNvPr>
          <p:cNvGrpSpPr/>
          <p:nvPr/>
        </p:nvGrpSpPr>
        <p:grpSpPr>
          <a:xfrm>
            <a:off x="0" y="0"/>
            <a:ext cx="12192000" cy="610099"/>
            <a:chOff x="0" y="0"/>
            <a:chExt cx="12192000" cy="610099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C6A0521-DBEF-0FEE-7C21-75BE00550353}"/>
                </a:ext>
              </a:extLst>
            </p:cNvPr>
            <p:cNvSpPr/>
            <p:nvPr/>
          </p:nvSpPr>
          <p:spPr>
            <a:xfrm>
              <a:off x="0" y="0"/>
              <a:ext cx="12192000" cy="610098"/>
            </a:xfrm>
            <a:prstGeom prst="rect">
              <a:avLst/>
            </a:prstGeom>
            <a:solidFill>
              <a:srgbClr val="0000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WJEC LEVEL 1/2 VOCATIONAL AWARD ICT (TECHNICAL AWARD)</a:t>
              </a:r>
            </a:p>
          </p:txBody>
        </p:sp>
        <p:pic>
          <p:nvPicPr>
            <p:cNvPr id="8" name="Picture 7" descr="A black and white sign&#10;&#10;Description automatically generated with low confidence">
              <a:extLst>
                <a:ext uri="{FF2B5EF4-FFF2-40B4-BE49-F238E27FC236}">
                  <a16:creationId xmlns:a16="http://schemas.microsoft.com/office/drawing/2014/main" id="{EEBD5591-6562-FDBA-0779-2C305C9B347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01350" y="0"/>
              <a:ext cx="1152907" cy="61009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23402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569D66F-B352-B059-3598-51F607EC19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2103823"/>
              </p:ext>
            </p:extLst>
          </p:nvPr>
        </p:nvGraphicFramePr>
        <p:xfrm>
          <a:off x="0" y="6487160"/>
          <a:ext cx="1219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036397353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30530458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2248328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©SIMPLY TEACH 2023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www.mysimplyteach.co.uk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info@mysimplyteach.co.uk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29284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92D9C39-FCBD-7C36-6802-1E62908E3033}"/>
              </a:ext>
            </a:extLst>
          </p:cNvPr>
          <p:cNvSpPr txBox="1"/>
          <p:nvPr/>
        </p:nvSpPr>
        <p:spPr>
          <a:xfrm>
            <a:off x="0" y="792331"/>
            <a:ext cx="905256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Segoe UI Black" panose="020B0A02040204020203" pitchFamily="34" charset="0"/>
                <a:ea typeface="Segoe UI Black" panose="020B0A02040204020203" pitchFamily="34" charset="0"/>
              </a:rPr>
              <a:t>Starter: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Use the images provided to create what you think a network looks like.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All the images have been labelled.  </a:t>
            </a:r>
            <a:r>
              <a:rPr lang="en-GB" dirty="0">
                <a:latin typeface="Segoe UI Black" panose="020B0A02040204020203" pitchFamily="34" charset="0"/>
                <a:ea typeface="Segoe UI Black" panose="020B0A02040204020203" pitchFamily="34" charset="0"/>
              </a:rPr>
              <a:t> 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934A0A3-C834-AF0F-99FE-9540FF451AAC}"/>
              </a:ext>
            </a:extLst>
          </p:cNvPr>
          <p:cNvGrpSpPr/>
          <p:nvPr/>
        </p:nvGrpSpPr>
        <p:grpSpPr>
          <a:xfrm>
            <a:off x="0" y="0"/>
            <a:ext cx="12192000" cy="610099"/>
            <a:chOff x="0" y="0"/>
            <a:chExt cx="12192000" cy="610099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3A050E74-4631-1767-4CBE-580E4622F050}"/>
                </a:ext>
              </a:extLst>
            </p:cNvPr>
            <p:cNvSpPr/>
            <p:nvPr/>
          </p:nvSpPr>
          <p:spPr>
            <a:xfrm>
              <a:off x="0" y="0"/>
              <a:ext cx="12192000" cy="610098"/>
            </a:xfrm>
            <a:prstGeom prst="rect">
              <a:avLst/>
            </a:prstGeom>
            <a:solidFill>
              <a:srgbClr val="0000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WJEC LEVEL 1/2 VOCATIONAL AWARD ICT (TECHNICAL AWARD)</a:t>
              </a:r>
            </a:p>
          </p:txBody>
        </p:sp>
        <p:pic>
          <p:nvPicPr>
            <p:cNvPr id="7" name="Picture 6" descr="A black and white sign&#10;&#10;Description automatically generated with low confidence">
              <a:extLst>
                <a:ext uri="{FF2B5EF4-FFF2-40B4-BE49-F238E27FC236}">
                  <a16:creationId xmlns:a16="http://schemas.microsoft.com/office/drawing/2014/main" id="{982B01F6-ED79-E5FF-9F1B-53513DC97DF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01350" y="0"/>
              <a:ext cx="1152907" cy="610099"/>
            </a:xfrm>
            <a:prstGeom prst="rect">
              <a:avLst/>
            </a:prstGeom>
          </p:spPr>
        </p:pic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82852B07-0953-6679-56C3-6B37DB9FDB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96487" y="808808"/>
            <a:ext cx="1609725" cy="153828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7447C16-E54D-5929-150D-9DD9E2FF06C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76589" y="897666"/>
            <a:ext cx="1839849" cy="1471879"/>
          </a:xfrm>
          <a:prstGeom prst="rect">
            <a:avLst/>
          </a:prstGeom>
        </p:spPr>
      </p:pic>
      <p:pic>
        <p:nvPicPr>
          <p:cNvPr id="1028" name="Picture 4" descr="See the source image">
            <a:extLst>
              <a:ext uri="{FF2B5EF4-FFF2-40B4-BE49-F238E27FC236}">
                <a16:creationId xmlns:a16="http://schemas.microsoft.com/office/drawing/2014/main" id="{BF4DF7CF-9A8C-9FDB-5375-F9D5311DEF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6485" y="3036702"/>
            <a:ext cx="1609725" cy="1074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See the source image">
            <a:extLst>
              <a:ext uri="{FF2B5EF4-FFF2-40B4-BE49-F238E27FC236}">
                <a16:creationId xmlns:a16="http://schemas.microsoft.com/office/drawing/2014/main" id="{E5031B58-3FB8-9EA8-BF71-A63456BF78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7610" y="2889290"/>
            <a:ext cx="1066886" cy="1231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9F05651-B7C9-D35B-5963-7ABB00393C3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81422" y="4727713"/>
            <a:ext cx="1839849" cy="1471879"/>
          </a:xfrm>
          <a:prstGeom prst="rect">
            <a:avLst/>
          </a:prstGeom>
        </p:spPr>
      </p:pic>
      <p:pic>
        <p:nvPicPr>
          <p:cNvPr id="1032" name="Picture 8" descr="See the source image">
            <a:extLst>
              <a:ext uri="{FF2B5EF4-FFF2-40B4-BE49-F238E27FC236}">
                <a16:creationId xmlns:a16="http://schemas.microsoft.com/office/drawing/2014/main" id="{F4180638-0ECF-8551-4DFA-EFC0782AF33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17" r="29831"/>
          <a:stretch/>
        </p:blipFill>
        <p:spPr bwMode="auto">
          <a:xfrm>
            <a:off x="8147872" y="4727756"/>
            <a:ext cx="1076622" cy="1382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437FCFC-C5A9-FC74-C3BD-BA40F2BBC595}"/>
              </a:ext>
            </a:extLst>
          </p:cNvPr>
          <p:cNvSpPr txBox="1"/>
          <p:nvPr/>
        </p:nvSpPr>
        <p:spPr>
          <a:xfrm>
            <a:off x="7766260" y="2338803"/>
            <a:ext cx="1839849" cy="370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</a:rPr>
              <a:t>Laptop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C95C5FD-52F1-B1B5-B7C5-383B2BD44317}"/>
              </a:ext>
            </a:extLst>
          </p:cNvPr>
          <p:cNvSpPr txBox="1"/>
          <p:nvPr/>
        </p:nvSpPr>
        <p:spPr>
          <a:xfrm>
            <a:off x="9881424" y="2375823"/>
            <a:ext cx="1839849" cy="370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</a:rPr>
              <a:t>Router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545826D-1EC4-3385-62A5-2B56C6E03C21}"/>
              </a:ext>
            </a:extLst>
          </p:cNvPr>
          <p:cNvSpPr txBox="1"/>
          <p:nvPr/>
        </p:nvSpPr>
        <p:spPr>
          <a:xfrm>
            <a:off x="7766259" y="4265473"/>
            <a:ext cx="1839849" cy="370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</a:rPr>
              <a:t>Smartphone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62EE2B5-2499-097B-BBB9-8507FAA4006E}"/>
              </a:ext>
            </a:extLst>
          </p:cNvPr>
          <p:cNvSpPr txBox="1"/>
          <p:nvPr/>
        </p:nvSpPr>
        <p:spPr>
          <a:xfrm>
            <a:off x="9881422" y="4265473"/>
            <a:ext cx="1839849" cy="370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</a:rPr>
              <a:t>Games console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04B0999-CCC4-613B-1B86-2FAD4F8614AA}"/>
              </a:ext>
            </a:extLst>
          </p:cNvPr>
          <p:cNvSpPr txBox="1"/>
          <p:nvPr/>
        </p:nvSpPr>
        <p:spPr>
          <a:xfrm>
            <a:off x="7788503" y="6122741"/>
            <a:ext cx="1839849" cy="370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</a:rPr>
              <a:t>Smart watch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88DE0DA-4584-3E3D-69E3-34234154EDDD}"/>
              </a:ext>
            </a:extLst>
          </p:cNvPr>
          <p:cNvSpPr txBox="1"/>
          <p:nvPr/>
        </p:nvSpPr>
        <p:spPr>
          <a:xfrm>
            <a:off x="9881422" y="6087593"/>
            <a:ext cx="1839849" cy="370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</a:rPr>
              <a:t>Laptop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13AD634-F61F-09A9-C461-1CF79BC1A3AC}"/>
              </a:ext>
            </a:extLst>
          </p:cNvPr>
          <p:cNvSpPr/>
          <p:nvPr/>
        </p:nvSpPr>
        <p:spPr>
          <a:xfrm>
            <a:off x="434340" y="2084993"/>
            <a:ext cx="6962200" cy="41145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4476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569D66F-B352-B059-3598-51F607EC1912}"/>
              </a:ext>
            </a:extLst>
          </p:cNvPr>
          <p:cNvGraphicFramePr>
            <a:graphicFrameLocks noGrp="1"/>
          </p:cNvGraphicFramePr>
          <p:nvPr/>
        </p:nvGraphicFramePr>
        <p:xfrm>
          <a:off x="0" y="6487160"/>
          <a:ext cx="1219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036397353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30530458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2248328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©SIMPLY TEACH 2023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www.mysimplyteach.co.uk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info@mysimplyteach.co.uk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29284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92D9C39-FCBD-7C36-6802-1E62908E3033}"/>
              </a:ext>
            </a:extLst>
          </p:cNvPr>
          <p:cNvSpPr txBox="1"/>
          <p:nvPr/>
        </p:nvSpPr>
        <p:spPr>
          <a:xfrm>
            <a:off x="0" y="792331"/>
            <a:ext cx="905256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Segoe UI Black" panose="020B0A02040204020203" pitchFamily="34" charset="0"/>
                <a:ea typeface="Segoe UI Black" panose="020B0A02040204020203" pitchFamily="34" charset="0"/>
              </a:rPr>
              <a:t>Starter: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Use the images provided to create what you think a network looks like.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All the images have been labelled.  </a:t>
            </a:r>
            <a:r>
              <a:rPr lang="en-GB" dirty="0">
                <a:latin typeface="Segoe UI Black" panose="020B0A02040204020203" pitchFamily="34" charset="0"/>
                <a:ea typeface="Segoe UI Black" panose="020B0A02040204020203" pitchFamily="34" charset="0"/>
              </a:rPr>
              <a:t> 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934A0A3-C834-AF0F-99FE-9540FF451AAC}"/>
              </a:ext>
            </a:extLst>
          </p:cNvPr>
          <p:cNvGrpSpPr/>
          <p:nvPr/>
        </p:nvGrpSpPr>
        <p:grpSpPr>
          <a:xfrm>
            <a:off x="0" y="0"/>
            <a:ext cx="12192000" cy="610099"/>
            <a:chOff x="0" y="0"/>
            <a:chExt cx="12192000" cy="610099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3A050E74-4631-1767-4CBE-580E4622F050}"/>
                </a:ext>
              </a:extLst>
            </p:cNvPr>
            <p:cNvSpPr/>
            <p:nvPr/>
          </p:nvSpPr>
          <p:spPr>
            <a:xfrm>
              <a:off x="0" y="0"/>
              <a:ext cx="12192000" cy="610098"/>
            </a:xfrm>
            <a:prstGeom prst="rect">
              <a:avLst/>
            </a:prstGeom>
            <a:solidFill>
              <a:srgbClr val="0000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WJEC LEVEL 1/2 VOCATIONAL AWARD ICT (TECHNICAL AWARD)</a:t>
              </a:r>
            </a:p>
          </p:txBody>
        </p:sp>
        <p:pic>
          <p:nvPicPr>
            <p:cNvPr id="7" name="Picture 6" descr="A black and white sign&#10;&#10;Description automatically generated with low confidence">
              <a:extLst>
                <a:ext uri="{FF2B5EF4-FFF2-40B4-BE49-F238E27FC236}">
                  <a16:creationId xmlns:a16="http://schemas.microsoft.com/office/drawing/2014/main" id="{982B01F6-ED79-E5FF-9F1B-53513DC97DF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01350" y="0"/>
              <a:ext cx="1152907" cy="610099"/>
            </a:xfrm>
            <a:prstGeom prst="rect">
              <a:avLst/>
            </a:prstGeom>
          </p:spPr>
        </p:pic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82852B07-0953-6679-56C3-6B37DB9FDB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34282" y="2958035"/>
            <a:ext cx="1609725" cy="153828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7447C16-E54D-5929-150D-9DD9E2FF06C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4339" y="2153350"/>
            <a:ext cx="1839849" cy="1471879"/>
          </a:xfrm>
          <a:prstGeom prst="rect">
            <a:avLst/>
          </a:prstGeom>
        </p:spPr>
      </p:pic>
      <p:pic>
        <p:nvPicPr>
          <p:cNvPr id="1028" name="Picture 4" descr="See the source image">
            <a:extLst>
              <a:ext uri="{FF2B5EF4-FFF2-40B4-BE49-F238E27FC236}">
                <a16:creationId xmlns:a16="http://schemas.microsoft.com/office/drawing/2014/main" id="{BF4DF7CF-9A8C-9FDB-5375-F9D5311DEF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463" y="5007426"/>
            <a:ext cx="1609725" cy="1074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See the source image">
            <a:extLst>
              <a:ext uri="{FF2B5EF4-FFF2-40B4-BE49-F238E27FC236}">
                <a16:creationId xmlns:a16="http://schemas.microsoft.com/office/drawing/2014/main" id="{E5031B58-3FB8-9EA8-BF71-A63456BF78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2845" y="2342050"/>
            <a:ext cx="1066886" cy="1231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9F05651-B7C9-D35B-5963-7ABB00393C3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19221" y="4727713"/>
            <a:ext cx="1839849" cy="1471879"/>
          </a:xfrm>
          <a:prstGeom prst="rect">
            <a:avLst/>
          </a:prstGeom>
        </p:spPr>
      </p:pic>
      <p:pic>
        <p:nvPicPr>
          <p:cNvPr id="1032" name="Picture 8" descr="See the source image">
            <a:extLst>
              <a:ext uri="{FF2B5EF4-FFF2-40B4-BE49-F238E27FC236}">
                <a16:creationId xmlns:a16="http://schemas.microsoft.com/office/drawing/2014/main" id="{F4180638-0ECF-8551-4DFA-EFC0782AF33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17" r="29831"/>
          <a:stretch/>
        </p:blipFill>
        <p:spPr bwMode="auto">
          <a:xfrm>
            <a:off x="6070995" y="4636313"/>
            <a:ext cx="1076622" cy="1382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D13AD634-F61F-09A9-C461-1CF79BC1A3AC}"/>
              </a:ext>
            </a:extLst>
          </p:cNvPr>
          <p:cNvSpPr/>
          <p:nvPr/>
        </p:nvSpPr>
        <p:spPr>
          <a:xfrm>
            <a:off x="434340" y="2084993"/>
            <a:ext cx="6962200" cy="41145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F3DBBD1-0B78-5484-B538-615BBF3DC85A}"/>
              </a:ext>
            </a:extLst>
          </p:cNvPr>
          <p:cNvCxnSpPr/>
          <p:nvPr/>
        </p:nvCxnSpPr>
        <p:spPr>
          <a:xfrm flipH="1" flipV="1">
            <a:off x="2274188" y="3429000"/>
            <a:ext cx="645033" cy="40005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C2FE6C0-BBDA-8513-D877-939D90B22092}"/>
              </a:ext>
            </a:extLst>
          </p:cNvPr>
          <p:cNvCxnSpPr>
            <a:cxnSpLocks/>
          </p:cNvCxnSpPr>
          <p:nvPr/>
        </p:nvCxnSpPr>
        <p:spPr>
          <a:xfrm flipH="1">
            <a:off x="2274188" y="4440145"/>
            <a:ext cx="760094" cy="50677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AA81506-A93D-FC6E-F00F-F0A0D84B9A1F}"/>
              </a:ext>
            </a:extLst>
          </p:cNvPr>
          <p:cNvCxnSpPr>
            <a:cxnSpLocks/>
          </p:cNvCxnSpPr>
          <p:nvPr/>
        </p:nvCxnSpPr>
        <p:spPr>
          <a:xfrm flipH="1" flipV="1">
            <a:off x="4759070" y="4165359"/>
            <a:ext cx="875154" cy="27478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6796941C-DA35-F366-13F6-081FE1B96526}"/>
              </a:ext>
            </a:extLst>
          </p:cNvPr>
          <p:cNvCxnSpPr>
            <a:cxnSpLocks/>
          </p:cNvCxnSpPr>
          <p:nvPr/>
        </p:nvCxnSpPr>
        <p:spPr>
          <a:xfrm flipH="1">
            <a:off x="4759068" y="3054625"/>
            <a:ext cx="760095" cy="41740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F73883D-48B7-0B9D-2E04-459E6CB597BA}"/>
              </a:ext>
            </a:extLst>
          </p:cNvPr>
          <p:cNvCxnSpPr>
            <a:cxnSpLocks/>
          </p:cNvCxnSpPr>
          <p:nvPr/>
        </p:nvCxnSpPr>
        <p:spPr>
          <a:xfrm>
            <a:off x="3947870" y="4341746"/>
            <a:ext cx="0" cy="55365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1863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569D66F-B352-B059-3598-51F607EC19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6812627"/>
              </p:ext>
            </p:extLst>
          </p:nvPr>
        </p:nvGraphicFramePr>
        <p:xfrm>
          <a:off x="0" y="6487160"/>
          <a:ext cx="1219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036397353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30530458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2248328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©SIMPLY TEACH 2023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www.mysimplyteach.co.uk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info@mysimplyteach.co.uk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29284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92D9C39-FCBD-7C36-6802-1E62908E3033}"/>
              </a:ext>
            </a:extLst>
          </p:cNvPr>
          <p:cNvSpPr txBox="1"/>
          <p:nvPr/>
        </p:nvSpPr>
        <p:spPr>
          <a:xfrm>
            <a:off x="0" y="792331"/>
            <a:ext cx="95554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Segoe UI Black" panose="020B0A02040204020203" pitchFamily="34" charset="0"/>
                <a:ea typeface="Segoe UI Black" panose="020B0A02040204020203" pitchFamily="34" charset="0"/>
              </a:rPr>
              <a:t>Specification point(s):</a:t>
            </a:r>
          </a:p>
          <a:p>
            <a:endParaRPr lang="en-GB" sz="2400" dirty="0">
              <a:latin typeface="Segoe UI Black" panose="020B0A02040204020203" pitchFamily="34" charset="0"/>
              <a:ea typeface="Segoe UI Black" panose="020B0A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The differences between local (LAN) and wide area (WAN) networks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4EDEA14-EF42-3A6B-E9A1-61DEDDD4F08D}"/>
              </a:ext>
            </a:extLst>
          </p:cNvPr>
          <p:cNvSpPr txBox="1"/>
          <p:nvPr/>
        </p:nvSpPr>
        <p:spPr>
          <a:xfrm>
            <a:off x="0" y="2886432"/>
            <a:ext cx="973836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Segoe UI Black" panose="020B0A02040204020203" pitchFamily="34" charset="0"/>
                <a:ea typeface="Segoe UI Black" panose="020B0A02040204020203" pitchFamily="34" charset="0"/>
              </a:rPr>
              <a:t>Lesson objectives:</a:t>
            </a:r>
          </a:p>
          <a:p>
            <a:endParaRPr lang="en-GB" sz="2400" dirty="0">
              <a:latin typeface="Segoe UI Black" panose="020B0A02040204020203" pitchFamily="34" charset="0"/>
              <a:ea typeface="Segoe UI Black" panose="020B0A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To identify the characteristics associated with a LAN and a WAN.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To identify the characteristics associated with a client-server and a peer-to-peer network.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To identify a range of factors that can have an impact on the performance of a network.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8E0A013-2F31-41B0-2A43-1F2077A397C8}"/>
              </a:ext>
            </a:extLst>
          </p:cNvPr>
          <p:cNvGrpSpPr/>
          <p:nvPr/>
        </p:nvGrpSpPr>
        <p:grpSpPr>
          <a:xfrm>
            <a:off x="0" y="0"/>
            <a:ext cx="12192000" cy="610099"/>
            <a:chOff x="0" y="0"/>
            <a:chExt cx="12192000" cy="610099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20BB04A-ACC8-10A9-5E58-FB336458C83B}"/>
                </a:ext>
              </a:extLst>
            </p:cNvPr>
            <p:cNvSpPr/>
            <p:nvPr/>
          </p:nvSpPr>
          <p:spPr>
            <a:xfrm>
              <a:off x="0" y="0"/>
              <a:ext cx="12192000" cy="610098"/>
            </a:xfrm>
            <a:prstGeom prst="rect">
              <a:avLst/>
            </a:prstGeom>
            <a:solidFill>
              <a:srgbClr val="0000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WJEC LEVEL 1/2 VOCATIONAL AWARD ICT (TECHNICAL AWARD)</a:t>
              </a:r>
            </a:p>
          </p:txBody>
        </p:sp>
        <p:pic>
          <p:nvPicPr>
            <p:cNvPr id="8" name="Picture 7" descr="A black and white sign&#10;&#10;Description automatically generated with low confidence">
              <a:extLst>
                <a:ext uri="{FF2B5EF4-FFF2-40B4-BE49-F238E27FC236}">
                  <a16:creationId xmlns:a16="http://schemas.microsoft.com/office/drawing/2014/main" id="{07F9159B-F901-C025-D50D-F86571D19D3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01350" y="0"/>
              <a:ext cx="1152907" cy="61009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26695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569D66F-B352-B059-3598-51F607EC19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563296"/>
              </p:ext>
            </p:extLst>
          </p:nvPr>
        </p:nvGraphicFramePr>
        <p:xfrm>
          <a:off x="0" y="6487160"/>
          <a:ext cx="1219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036397353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30530458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2248328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©SIMPLY TEACH 2023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www.mysimplyteach.co.uk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info@mysimplyteach.co.uk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29284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92D9C39-FCBD-7C36-6802-1E62908E3033}"/>
              </a:ext>
            </a:extLst>
          </p:cNvPr>
          <p:cNvSpPr txBox="1"/>
          <p:nvPr/>
        </p:nvSpPr>
        <p:spPr>
          <a:xfrm>
            <a:off x="0" y="792331"/>
            <a:ext cx="35814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Segoe UI Black" panose="020B0A02040204020203" pitchFamily="34" charset="0"/>
                <a:ea typeface="Segoe UI Black" panose="020B0A02040204020203" pitchFamily="34" charset="0"/>
              </a:rPr>
              <a:t>New information:</a:t>
            </a:r>
            <a:endParaRPr lang="en-GB" dirty="0"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486140-D714-1F81-4E88-A3309E1E72B4}"/>
              </a:ext>
            </a:extLst>
          </p:cNvPr>
          <p:cNvSpPr/>
          <p:nvPr/>
        </p:nvSpPr>
        <p:spPr>
          <a:xfrm>
            <a:off x="110402" y="1339000"/>
            <a:ext cx="5524588" cy="9137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What is a network?</a:t>
            </a:r>
          </a:p>
          <a:p>
            <a:r>
              <a:rPr lang="en-GB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network is a group of interconnected devices that share an internet connection.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8D8AF99-BA30-CF45-5138-A637C6ED692A}"/>
              </a:ext>
            </a:extLst>
          </p:cNvPr>
          <p:cNvSpPr/>
          <p:nvPr/>
        </p:nvSpPr>
        <p:spPr>
          <a:xfrm>
            <a:off x="110402" y="2338046"/>
            <a:ext cx="5524588" cy="913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What is a stand-alone computer?</a:t>
            </a:r>
          </a:p>
          <a:p>
            <a:r>
              <a:rPr lang="en-GB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stand-alone computer is a device that is not connected to a network. </a:t>
            </a:r>
          </a:p>
          <a:p>
            <a:r>
              <a:rPr lang="en-GB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D9E648-C72B-6611-EE6B-099372F0D653}"/>
              </a:ext>
            </a:extLst>
          </p:cNvPr>
          <p:cNvSpPr/>
          <p:nvPr/>
        </p:nvSpPr>
        <p:spPr>
          <a:xfrm>
            <a:off x="6362612" y="1339000"/>
            <a:ext cx="5524588" cy="265007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Advantages of using a networked computer.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Users can: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share folders and files.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share peripherals (i.e. printer)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log onto any machine that is connected to the school network.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save files and then open them up on another machine.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retrieve data as it’s backed up on the server.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6B44403-FEF9-7BF2-8C90-2674C5BB9E52}"/>
              </a:ext>
            </a:extLst>
          </p:cNvPr>
          <p:cNvSpPr txBox="1"/>
          <p:nvPr/>
        </p:nvSpPr>
        <p:spPr>
          <a:xfrm>
            <a:off x="110403" y="3758237"/>
            <a:ext cx="5524588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Discussion</a:t>
            </a:r>
          </a:p>
          <a:p>
            <a:endParaRPr lang="en-GB" dirty="0">
              <a:latin typeface="Segoe UI Black" panose="020B0A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What are the advantages to using a networked computer?</a:t>
            </a:r>
          </a:p>
        </p:txBody>
      </p:sp>
      <p:pic>
        <p:nvPicPr>
          <p:cNvPr id="10" name="Picture 4" descr="See the source image">
            <a:extLst>
              <a:ext uri="{FF2B5EF4-FFF2-40B4-BE49-F238E27FC236}">
                <a16:creationId xmlns:a16="http://schemas.microsoft.com/office/drawing/2014/main" id="{37ADBEE9-3719-BABC-C7EE-C3DE98F61E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8430" y="3799171"/>
            <a:ext cx="379798" cy="379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EA32405A-3332-0334-2E08-E4600FDD7626}"/>
              </a:ext>
            </a:extLst>
          </p:cNvPr>
          <p:cNvGrpSpPr/>
          <p:nvPr/>
        </p:nvGrpSpPr>
        <p:grpSpPr>
          <a:xfrm>
            <a:off x="0" y="0"/>
            <a:ext cx="12192000" cy="610099"/>
            <a:chOff x="0" y="0"/>
            <a:chExt cx="12192000" cy="610099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7DE95F2-B414-463A-F61E-535BDDF96EFA}"/>
                </a:ext>
              </a:extLst>
            </p:cNvPr>
            <p:cNvSpPr/>
            <p:nvPr/>
          </p:nvSpPr>
          <p:spPr>
            <a:xfrm>
              <a:off x="0" y="0"/>
              <a:ext cx="12192000" cy="610098"/>
            </a:xfrm>
            <a:prstGeom prst="rect">
              <a:avLst/>
            </a:prstGeom>
            <a:solidFill>
              <a:srgbClr val="0000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WJEC LEVEL 1/2 VOCATIONAL AWARD ICT (TECHNICAL AWARD)</a:t>
              </a:r>
            </a:p>
          </p:txBody>
        </p:sp>
        <p:pic>
          <p:nvPicPr>
            <p:cNvPr id="12" name="Picture 11" descr="A black and white sign&#10;&#10;Description automatically generated with low confidence">
              <a:extLst>
                <a:ext uri="{FF2B5EF4-FFF2-40B4-BE49-F238E27FC236}">
                  <a16:creationId xmlns:a16="http://schemas.microsoft.com/office/drawing/2014/main" id="{7DF61347-EA30-5754-DE46-BE913D3F228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01350" y="0"/>
              <a:ext cx="1152907" cy="61009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54614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569D66F-B352-B059-3598-51F607EC19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729852"/>
              </p:ext>
            </p:extLst>
          </p:nvPr>
        </p:nvGraphicFramePr>
        <p:xfrm>
          <a:off x="0" y="6487160"/>
          <a:ext cx="1219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036397353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30530458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2248328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©SIMPLY TEACH 2023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www.mysimplyteach.co.uk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info@mysimplyteach.co.uk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29284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92D9C39-FCBD-7C36-6802-1E62908E3033}"/>
              </a:ext>
            </a:extLst>
          </p:cNvPr>
          <p:cNvSpPr txBox="1"/>
          <p:nvPr/>
        </p:nvSpPr>
        <p:spPr>
          <a:xfrm>
            <a:off x="0" y="792331"/>
            <a:ext cx="35814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Segoe UI Black" panose="020B0A02040204020203" pitchFamily="34" charset="0"/>
                <a:ea typeface="Segoe UI Black" panose="020B0A02040204020203" pitchFamily="34" charset="0"/>
              </a:rPr>
              <a:t>New information: </a:t>
            </a:r>
            <a:endParaRPr lang="en-GB" dirty="0"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996A7F1-DE07-E2F3-CCFA-BCA80FA5B408}"/>
              </a:ext>
            </a:extLst>
          </p:cNvPr>
          <p:cNvSpPr/>
          <p:nvPr/>
        </p:nvSpPr>
        <p:spPr>
          <a:xfrm>
            <a:off x="110402" y="1339000"/>
            <a:ext cx="4800776" cy="15454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Network types</a:t>
            </a:r>
          </a:p>
          <a:p>
            <a:r>
              <a:rPr lang="en-GB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Networks can be defined by their geographical coverage. Some networks are larger in scale than others. Two examples are LAN and WAN.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52534C7-F886-9477-2CB0-C7AE6ADBB9AF}"/>
              </a:ext>
            </a:extLst>
          </p:cNvPr>
          <p:cNvSpPr/>
          <p:nvPr/>
        </p:nvSpPr>
        <p:spPr>
          <a:xfrm>
            <a:off x="5219990" y="1339000"/>
            <a:ext cx="3272588" cy="386135"/>
          </a:xfrm>
          <a:prstGeom prst="rect">
            <a:avLst/>
          </a:prstGeom>
          <a:solidFill>
            <a:schemeClr val="bg2"/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LAN</a:t>
            </a:r>
          </a:p>
          <a:p>
            <a:pPr algn="ctr"/>
            <a:endParaRPr lang="en-GB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E172216-34A9-FECB-1708-47112674D6DF}"/>
              </a:ext>
            </a:extLst>
          </p:cNvPr>
          <p:cNvSpPr/>
          <p:nvPr/>
        </p:nvSpPr>
        <p:spPr>
          <a:xfrm>
            <a:off x="8801390" y="1338999"/>
            <a:ext cx="3272588" cy="386136"/>
          </a:xfrm>
          <a:prstGeom prst="rect">
            <a:avLst/>
          </a:prstGeom>
          <a:solidFill>
            <a:schemeClr val="bg2"/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WAN</a:t>
            </a:r>
          </a:p>
          <a:p>
            <a:pPr algn="ctr"/>
            <a:endParaRPr lang="en-GB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F64FDE7-80B2-DE17-3A27-727F0EC67425}"/>
              </a:ext>
            </a:extLst>
          </p:cNvPr>
          <p:cNvSpPr/>
          <p:nvPr/>
        </p:nvSpPr>
        <p:spPr>
          <a:xfrm>
            <a:off x="5219990" y="1865258"/>
            <a:ext cx="3272588" cy="773677"/>
          </a:xfrm>
          <a:prstGeom prst="rect">
            <a:avLst/>
          </a:prstGeom>
          <a:solidFill>
            <a:srgbClr val="FFC000"/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What does it stand for?</a:t>
            </a:r>
          </a:p>
          <a:p>
            <a:r>
              <a:rPr lang="en-GB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Local Area Network</a:t>
            </a:r>
            <a:endParaRPr lang="en-GB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D38D6E8-8633-C7EB-DA02-A366280AB170}"/>
              </a:ext>
            </a:extLst>
          </p:cNvPr>
          <p:cNvSpPr/>
          <p:nvPr/>
        </p:nvSpPr>
        <p:spPr>
          <a:xfrm>
            <a:off x="5219990" y="2779058"/>
            <a:ext cx="3272588" cy="901760"/>
          </a:xfrm>
          <a:prstGeom prst="rect">
            <a:avLst/>
          </a:prstGeom>
          <a:solidFill>
            <a:srgbClr val="FFC000"/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How does it work?</a:t>
            </a:r>
          </a:p>
          <a:p>
            <a:r>
              <a:rPr lang="en-GB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It’s a network that covers a small geographical area.</a:t>
            </a:r>
            <a:endParaRPr lang="en-GB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E7B1CF3-94D5-88F7-543F-86EA5B44B181}"/>
              </a:ext>
            </a:extLst>
          </p:cNvPr>
          <p:cNvSpPr/>
          <p:nvPr/>
        </p:nvSpPr>
        <p:spPr>
          <a:xfrm>
            <a:off x="5219990" y="3755088"/>
            <a:ext cx="3272588" cy="1101638"/>
          </a:xfrm>
          <a:prstGeom prst="rect">
            <a:avLst/>
          </a:prstGeom>
          <a:solidFill>
            <a:srgbClr val="FFC000"/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Infrastructure</a:t>
            </a:r>
          </a:p>
          <a:p>
            <a:r>
              <a:rPr lang="en-GB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It uses network hardware and cables owned by the individual/organisation</a:t>
            </a:r>
            <a:endParaRPr lang="en-GB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0E933EC-0EEC-09FB-52E9-08E177863237}"/>
              </a:ext>
            </a:extLst>
          </p:cNvPr>
          <p:cNvSpPr/>
          <p:nvPr/>
        </p:nvSpPr>
        <p:spPr>
          <a:xfrm>
            <a:off x="5205094" y="4984446"/>
            <a:ext cx="3272588" cy="1101638"/>
          </a:xfrm>
          <a:prstGeom prst="rect">
            <a:avLst/>
          </a:prstGeom>
          <a:solidFill>
            <a:srgbClr val="FFC000"/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Who uses a LAN?</a:t>
            </a:r>
          </a:p>
          <a:p>
            <a:r>
              <a:rPr lang="en-GB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Schools, homes and any business that works in a small building or site.</a:t>
            </a:r>
            <a:endParaRPr lang="en-GB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33923EC-8E88-CC3E-3079-5DBDF8BD45B8}"/>
              </a:ext>
            </a:extLst>
          </p:cNvPr>
          <p:cNvSpPr/>
          <p:nvPr/>
        </p:nvSpPr>
        <p:spPr>
          <a:xfrm>
            <a:off x="8801390" y="1865258"/>
            <a:ext cx="3272588" cy="773677"/>
          </a:xfrm>
          <a:prstGeom prst="rect">
            <a:avLst/>
          </a:prstGeom>
          <a:solidFill>
            <a:srgbClr val="92D050"/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What does it stand for?</a:t>
            </a:r>
          </a:p>
          <a:p>
            <a:r>
              <a:rPr lang="en-GB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Wide Area Network</a:t>
            </a:r>
            <a:endParaRPr lang="en-GB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55E0A42-D8DA-9D59-F8A9-E4AE35CECEEB}"/>
              </a:ext>
            </a:extLst>
          </p:cNvPr>
          <p:cNvSpPr/>
          <p:nvPr/>
        </p:nvSpPr>
        <p:spPr>
          <a:xfrm>
            <a:off x="8801390" y="2779058"/>
            <a:ext cx="3272588" cy="901760"/>
          </a:xfrm>
          <a:prstGeom prst="rect">
            <a:avLst/>
          </a:prstGeom>
          <a:solidFill>
            <a:srgbClr val="92D050"/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How does it work?</a:t>
            </a:r>
          </a:p>
          <a:p>
            <a:r>
              <a:rPr lang="en-GB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It’s a network that covers a large geographical area.</a:t>
            </a:r>
            <a:endParaRPr lang="en-GB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6111831-3A52-DBEE-55E2-5E5C2B1F4D32}"/>
              </a:ext>
            </a:extLst>
          </p:cNvPr>
          <p:cNvSpPr/>
          <p:nvPr/>
        </p:nvSpPr>
        <p:spPr>
          <a:xfrm>
            <a:off x="8801390" y="3755088"/>
            <a:ext cx="3272588" cy="1101638"/>
          </a:xfrm>
          <a:prstGeom prst="rect">
            <a:avLst/>
          </a:prstGeom>
          <a:solidFill>
            <a:srgbClr val="92D050"/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Infrastructure</a:t>
            </a:r>
          </a:p>
          <a:p>
            <a:r>
              <a:rPr lang="en-GB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It uses additional transmission media owned by other companies such as telephone lines.</a:t>
            </a:r>
            <a:endParaRPr lang="en-GB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6F07D5C-E2E7-B2E0-BDEB-96B303F2B26B}"/>
              </a:ext>
            </a:extLst>
          </p:cNvPr>
          <p:cNvSpPr/>
          <p:nvPr/>
        </p:nvSpPr>
        <p:spPr>
          <a:xfrm>
            <a:off x="8786494" y="4984446"/>
            <a:ext cx="3272588" cy="1101638"/>
          </a:xfrm>
          <a:prstGeom prst="rect">
            <a:avLst/>
          </a:prstGeom>
          <a:solidFill>
            <a:srgbClr val="92D050"/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Who uses a WAN?</a:t>
            </a:r>
          </a:p>
          <a:p>
            <a:r>
              <a:rPr lang="en-GB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It can be a collection of different LAN’s. The best example is the Internet.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9AD4712-94AC-044C-E932-003B513EF117}"/>
              </a:ext>
            </a:extLst>
          </p:cNvPr>
          <p:cNvSpPr txBox="1"/>
          <p:nvPr/>
        </p:nvSpPr>
        <p:spPr>
          <a:xfrm>
            <a:off x="110403" y="3758237"/>
            <a:ext cx="4800775" cy="230832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Discussion</a:t>
            </a:r>
          </a:p>
          <a:p>
            <a:endParaRPr lang="en-GB" dirty="0">
              <a:latin typeface="Segoe UI Black" panose="020B0A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What type of network would be used in the following situations: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GB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Home network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GB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School network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GB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Nationwide bank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GB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Internet</a:t>
            </a:r>
          </a:p>
        </p:txBody>
      </p:sp>
      <p:pic>
        <p:nvPicPr>
          <p:cNvPr id="18" name="Picture 4" descr="See the source image">
            <a:extLst>
              <a:ext uri="{FF2B5EF4-FFF2-40B4-BE49-F238E27FC236}">
                <a16:creationId xmlns:a16="http://schemas.microsoft.com/office/drawing/2014/main" id="{048347FD-23EF-8C6C-4518-F7ADE5FDF4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6647" y="3810956"/>
            <a:ext cx="379798" cy="379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C15DEA5B-6D9C-BBD8-18D2-6A459F450C06}"/>
              </a:ext>
            </a:extLst>
          </p:cNvPr>
          <p:cNvGrpSpPr/>
          <p:nvPr/>
        </p:nvGrpSpPr>
        <p:grpSpPr>
          <a:xfrm>
            <a:off x="0" y="0"/>
            <a:ext cx="12192000" cy="610099"/>
            <a:chOff x="0" y="0"/>
            <a:chExt cx="12192000" cy="610099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A1F7463-70C2-2D24-D26C-E1B65349518E}"/>
                </a:ext>
              </a:extLst>
            </p:cNvPr>
            <p:cNvSpPr/>
            <p:nvPr/>
          </p:nvSpPr>
          <p:spPr>
            <a:xfrm>
              <a:off x="0" y="0"/>
              <a:ext cx="12192000" cy="610098"/>
            </a:xfrm>
            <a:prstGeom prst="rect">
              <a:avLst/>
            </a:prstGeom>
            <a:solidFill>
              <a:srgbClr val="0000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WJEC LEVEL 1/2 VOCATIONAL AWARD ICT (TECHNICAL AWARD)</a:t>
              </a:r>
            </a:p>
          </p:txBody>
        </p:sp>
        <p:pic>
          <p:nvPicPr>
            <p:cNvPr id="20" name="Picture 19" descr="A black and white sign&#10;&#10;Description automatically generated with low confidence">
              <a:extLst>
                <a:ext uri="{FF2B5EF4-FFF2-40B4-BE49-F238E27FC236}">
                  <a16:creationId xmlns:a16="http://schemas.microsoft.com/office/drawing/2014/main" id="{FD00A31D-83CE-CDB7-1F7C-5BDA87200FA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01350" y="0"/>
              <a:ext cx="1152907" cy="61009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14873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92D9C39-FCBD-7C36-6802-1E62908E3033}"/>
              </a:ext>
            </a:extLst>
          </p:cNvPr>
          <p:cNvSpPr txBox="1"/>
          <p:nvPr/>
        </p:nvSpPr>
        <p:spPr>
          <a:xfrm>
            <a:off x="0" y="792331"/>
            <a:ext cx="35814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Segoe UI Black" panose="020B0A02040204020203" pitchFamily="34" charset="0"/>
                <a:ea typeface="Segoe UI Black" panose="020B0A02040204020203" pitchFamily="34" charset="0"/>
              </a:rPr>
              <a:t>New information:</a:t>
            </a:r>
            <a:endParaRPr lang="en-GB" dirty="0"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A611974-9A02-E72D-C405-876A1D34B2D1}"/>
              </a:ext>
            </a:extLst>
          </p:cNvPr>
          <p:cNvSpPr/>
          <p:nvPr/>
        </p:nvSpPr>
        <p:spPr>
          <a:xfrm>
            <a:off x="110402" y="1339000"/>
            <a:ext cx="4800776" cy="17585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Network models</a:t>
            </a:r>
          </a:p>
          <a:p>
            <a:r>
              <a:rPr lang="en-GB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Different types of networks will also use different models that determine who responsible for the resources used over a network. Two common examples are: client-server and peer-to-peer network.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0D610C6-2F1A-8934-6AB9-273E5BE2D481}"/>
              </a:ext>
            </a:extLst>
          </p:cNvPr>
          <p:cNvSpPr/>
          <p:nvPr/>
        </p:nvSpPr>
        <p:spPr>
          <a:xfrm>
            <a:off x="5219990" y="1339000"/>
            <a:ext cx="3272588" cy="386135"/>
          </a:xfrm>
          <a:prstGeom prst="rect">
            <a:avLst/>
          </a:prstGeom>
          <a:solidFill>
            <a:schemeClr val="bg2"/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Client-server</a:t>
            </a:r>
          </a:p>
          <a:p>
            <a:pPr algn="ctr"/>
            <a:endParaRPr lang="en-GB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BAB5A9E-F4C2-2508-7E4E-C443BC6DBD64}"/>
              </a:ext>
            </a:extLst>
          </p:cNvPr>
          <p:cNvSpPr/>
          <p:nvPr/>
        </p:nvSpPr>
        <p:spPr>
          <a:xfrm>
            <a:off x="8801390" y="1338999"/>
            <a:ext cx="3272588" cy="386136"/>
          </a:xfrm>
          <a:prstGeom prst="rect">
            <a:avLst/>
          </a:prstGeom>
          <a:solidFill>
            <a:schemeClr val="bg2"/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Peer-to-peer</a:t>
            </a:r>
          </a:p>
          <a:p>
            <a:pPr algn="ctr"/>
            <a:endParaRPr lang="en-GB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37F53DD-A023-3389-4018-AE8341382265}"/>
              </a:ext>
            </a:extLst>
          </p:cNvPr>
          <p:cNvSpPr/>
          <p:nvPr/>
        </p:nvSpPr>
        <p:spPr>
          <a:xfrm>
            <a:off x="5219990" y="1865258"/>
            <a:ext cx="3272588" cy="871466"/>
          </a:xfrm>
          <a:prstGeom prst="rect">
            <a:avLst/>
          </a:prstGeom>
          <a:solidFill>
            <a:srgbClr val="FFC000"/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Where are files stored?</a:t>
            </a:r>
          </a:p>
          <a:p>
            <a:r>
              <a:rPr lang="en-GB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 a centralised location such as the server. </a:t>
            </a:r>
            <a:endParaRPr lang="en-GB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F38F32E-731B-4EA0-E016-991AD0ABA6B1}"/>
              </a:ext>
            </a:extLst>
          </p:cNvPr>
          <p:cNvSpPr/>
          <p:nvPr/>
        </p:nvSpPr>
        <p:spPr>
          <a:xfrm>
            <a:off x="5219990" y="2876847"/>
            <a:ext cx="3272588" cy="901760"/>
          </a:xfrm>
          <a:prstGeom prst="rect">
            <a:avLst/>
          </a:prstGeom>
          <a:solidFill>
            <a:srgbClr val="FFC000"/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Backing up data</a:t>
            </a:r>
          </a:p>
          <a:p>
            <a:r>
              <a:rPr lang="en-GB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All data is backed up in a centralised location. (i.e. a server)</a:t>
            </a:r>
            <a:endParaRPr lang="en-GB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1963B63-3E15-280F-6C35-4839EEF3C496}"/>
              </a:ext>
            </a:extLst>
          </p:cNvPr>
          <p:cNvSpPr/>
          <p:nvPr/>
        </p:nvSpPr>
        <p:spPr>
          <a:xfrm>
            <a:off x="8801390" y="1865258"/>
            <a:ext cx="3272588" cy="871466"/>
          </a:xfrm>
          <a:prstGeom prst="rect">
            <a:avLst/>
          </a:prstGeom>
          <a:solidFill>
            <a:srgbClr val="92D050"/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Where are the file stored?</a:t>
            </a:r>
          </a:p>
          <a:p>
            <a:r>
              <a:rPr lang="en-GB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It’s decentralised. Stored on the individuals computer.</a:t>
            </a:r>
            <a:endParaRPr lang="en-GB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793F91-42D0-9AB4-504F-F4AEE241238B}"/>
              </a:ext>
            </a:extLst>
          </p:cNvPr>
          <p:cNvSpPr/>
          <p:nvPr/>
        </p:nvSpPr>
        <p:spPr>
          <a:xfrm>
            <a:off x="8801390" y="2876847"/>
            <a:ext cx="3272588" cy="901760"/>
          </a:xfrm>
          <a:prstGeom prst="rect">
            <a:avLst/>
          </a:prstGeom>
          <a:solidFill>
            <a:srgbClr val="92D050"/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Backing up data</a:t>
            </a:r>
          </a:p>
          <a:p>
            <a:r>
              <a:rPr lang="en-GB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Peer-to-peer may need to perform their own backups.</a:t>
            </a:r>
            <a:endParaRPr lang="en-GB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4661B26-9814-8CCE-2E68-0F18B212A369}"/>
              </a:ext>
            </a:extLst>
          </p:cNvPr>
          <p:cNvSpPr/>
          <p:nvPr/>
        </p:nvSpPr>
        <p:spPr>
          <a:xfrm>
            <a:off x="5219990" y="3909013"/>
            <a:ext cx="3272588" cy="901760"/>
          </a:xfrm>
          <a:prstGeom prst="rect">
            <a:avLst/>
          </a:prstGeom>
          <a:solidFill>
            <a:srgbClr val="FFC000"/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Updates/Installation</a:t>
            </a:r>
          </a:p>
          <a:p>
            <a:r>
              <a:rPr lang="en-GB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Upgrades can be done centrally and not on individual computers. </a:t>
            </a:r>
            <a:endParaRPr lang="en-GB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FB46BE9-6E1A-9E87-EB24-5FCE45591B41}"/>
              </a:ext>
            </a:extLst>
          </p:cNvPr>
          <p:cNvSpPr/>
          <p:nvPr/>
        </p:nvSpPr>
        <p:spPr>
          <a:xfrm>
            <a:off x="8801390" y="3909013"/>
            <a:ext cx="3272588" cy="901760"/>
          </a:xfrm>
          <a:prstGeom prst="rect">
            <a:avLst/>
          </a:prstGeom>
          <a:solidFill>
            <a:srgbClr val="92D050"/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Updates/Installation</a:t>
            </a:r>
          </a:p>
          <a:p>
            <a:r>
              <a:rPr lang="en-GB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Upgrades would need to be performed on each computer.</a:t>
            </a:r>
            <a:endParaRPr lang="en-GB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009B603-D58A-533A-E7BB-43A8E7216841}"/>
              </a:ext>
            </a:extLst>
          </p:cNvPr>
          <p:cNvSpPr/>
          <p:nvPr/>
        </p:nvSpPr>
        <p:spPr>
          <a:xfrm>
            <a:off x="5219990" y="4950896"/>
            <a:ext cx="3272588" cy="1072714"/>
          </a:xfrm>
          <a:prstGeom prst="rect">
            <a:avLst/>
          </a:prstGeom>
          <a:solidFill>
            <a:srgbClr val="FFC000"/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Hardware</a:t>
            </a:r>
          </a:p>
          <a:p>
            <a:r>
              <a:rPr lang="en-GB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File servers to store/retrieve files.</a:t>
            </a:r>
          </a:p>
          <a:p>
            <a:r>
              <a:rPr lang="en-GB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Web servers to access the world wide web.</a:t>
            </a:r>
            <a:endParaRPr lang="en-GB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A92817A-5E3C-6585-DDAF-9D24ABCEBB91}"/>
              </a:ext>
            </a:extLst>
          </p:cNvPr>
          <p:cNvSpPr/>
          <p:nvPr/>
        </p:nvSpPr>
        <p:spPr>
          <a:xfrm>
            <a:off x="8801390" y="4950896"/>
            <a:ext cx="3272588" cy="1072714"/>
          </a:xfrm>
          <a:prstGeom prst="rect">
            <a:avLst/>
          </a:prstGeom>
          <a:solidFill>
            <a:srgbClr val="92D050"/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Hardware</a:t>
            </a:r>
          </a:p>
          <a:p>
            <a:r>
              <a:rPr lang="en-GB" sz="1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Router to connect to the network and access the internet,</a:t>
            </a:r>
            <a:endParaRPr lang="en-GB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A6EF954-19E3-751D-9EDB-310CA81C0AF5}"/>
              </a:ext>
            </a:extLst>
          </p:cNvPr>
          <p:cNvSpPr txBox="1"/>
          <p:nvPr/>
        </p:nvSpPr>
        <p:spPr>
          <a:xfrm>
            <a:off x="110403" y="3758237"/>
            <a:ext cx="4800775" cy="203132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Discussion</a:t>
            </a:r>
          </a:p>
          <a:p>
            <a:endParaRPr lang="en-GB" dirty="0">
              <a:latin typeface="Segoe UI Black" panose="020B0A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How would each model operate differently when storing, backing up, installing and updating data?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What is the purpose of a file server and a web server? </a:t>
            </a:r>
          </a:p>
        </p:txBody>
      </p:sp>
      <p:pic>
        <p:nvPicPr>
          <p:cNvPr id="21" name="Picture 4" descr="See the source image">
            <a:extLst>
              <a:ext uri="{FF2B5EF4-FFF2-40B4-BE49-F238E27FC236}">
                <a16:creationId xmlns:a16="http://schemas.microsoft.com/office/drawing/2014/main" id="{95EF89CF-8A4F-59FF-0923-5254A4D81D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6647" y="3810956"/>
            <a:ext cx="379798" cy="379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B537B017-4F37-8295-8C79-5162F2035893}"/>
              </a:ext>
            </a:extLst>
          </p:cNvPr>
          <p:cNvSpPr/>
          <p:nvPr/>
        </p:nvSpPr>
        <p:spPr>
          <a:xfrm>
            <a:off x="0" y="0"/>
            <a:ext cx="12192000" cy="610098"/>
          </a:xfrm>
          <a:prstGeom prst="rect">
            <a:avLst/>
          </a:prstGeom>
          <a:solidFill>
            <a:srgbClr val="00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WJEC LEVEL 1/2 VOCATIONAL AWARD ICT (TECHNICAL AWARD)</a:t>
            </a:r>
          </a:p>
        </p:txBody>
      </p:sp>
      <p:pic>
        <p:nvPicPr>
          <p:cNvPr id="14" name="Picture 13" descr="A black and white sign&#10;&#10;Description automatically generated with low confidence">
            <a:extLst>
              <a:ext uri="{FF2B5EF4-FFF2-40B4-BE49-F238E27FC236}">
                <a16:creationId xmlns:a16="http://schemas.microsoft.com/office/drawing/2014/main" id="{02189827-4370-A4C6-D43D-7E4C671C51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1350" y="0"/>
            <a:ext cx="1152907" cy="610099"/>
          </a:xfrm>
          <a:prstGeom prst="rect">
            <a:avLst/>
          </a:prstGeom>
        </p:spPr>
      </p:pic>
      <p:graphicFrame>
        <p:nvGraphicFramePr>
          <p:cNvPr id="15" name="Table 4">
            <a:extLst>
              <a:ext uri="{FF2B5EF4-FFF2-40B4-BE49-F238E27FC236}">
                <a16:creationId xmlns:a16="http://schemas.microsoft.com/office/drawing/2014/main" id="{CE2E1741-3A16-EE74-DE84-788E31CE30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699600"/>
              </p:ext>
            </p:extLst>
          </p:nvPr>
        </p:nvGraphicFramePr>
        <p:xfrm>
          <a:off x="0" y="6487160"/>
          <a:ext cx="1219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036397353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30530458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2248328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©SIMPLY TEACH 2023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www.mysimplyteach.co.uk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info@mysimplyteach.co.uk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2928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41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2" grpId="0" animBg="1"/>
      <p:bldP spid="13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569D66F-B352-B059-3598-51F607EC19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9321821"/>
              </p:ext>
            </p:extLst>
          </p:nvPr>
        </p:nvGraphicFramePr>
        <p:xfrm>
          <a:off x="0" y="6487160"/>
          <a:ext cx="1219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036397353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30530458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2248328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©SIMPLY TEACH 2023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www.mysimplyteach.co.uk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info@mysimplyteach.co.uk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29284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92D9C39-FCBD-7C36-6802-1E62908E3033}"/>
              </a:ext>
            </a:extLst>
          </p:cNvPr>
          <p:cNvSpPr txBox="1"/>
          <p:nvPr/>
        </p:nvSpPr>
        <p:spPr>
          <a:xfrm>
            <a:off x="0" y="792331"/>
            <a:ext cx="80124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Segoe UI Black" panose="020B0A02040204020203" pitchFamily="34" charset="0"/>
                <a:ea typeface="Segoe UI Black" panose="020B0A02040204020203" pitchFamily="34" charset="0"/>
              </a:rPr>
              <a:t>New information: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ECB985C-93A2-FBE8-7E42-D6D2DAA8668D}"/>
              </a:ext>
            </a:extLst>
          </p:cNvPr>
          <p:cNvSpPr txBox="1"/>
          <p:nvPr/>
        </p:nvSpPr>
        <p:spPr>
          <a:xfrm>
            <a:off x="87543" y="1562254"/>
            <a:ext cx="5467437" cy="147732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Discussion</a:t>
            </a:r>
          </a:p>
          <a:p>
            <a:endParaRPr lang="en-GB" dirty="0">
              <a:latin typeface="Segoe UI Black" panose="020B0A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With the person next to you or on your own, write down a list of reasons why the performance of a network may be affected. </a:t>
            </a:r>
          </a:p>
        </p:txBody>
      </p:sp>
      <p:pic>
        <p:nvPicPr>
          <p:cNvPr id="5" name="Picture 4" descr="See the source image">
            <a:extLst>
              <a:ext uri="{FF2B5EF4-FFF2-40B4-BE49-F238E27FC236}">
                <a16:creationId xmlns:a16="http://schemas.microsoft.com/office/drawing/2014/main" id="{DF40973B-948D-EE80-25CF-F09B4174CF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549" y="1622722"/>
            <a:ext cx="379798" cy="379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A4EA2B5-A7B0-4BFF-00AF-8B8443F76ADA}"/>
              </a:ext>
            </a:extLst>
          </p:cNvPr>
          <p:cNvSpPr/>
          <p:nvPr/>
        </p:nvSpPr>
        <p:spPr>
          <a:xfrm>
            <a:off x="6248312" y="1562254"/>
            <a:ext cx="5524588" cy="265007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Factors that affect network performance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Number of users using the network. It uses more bandwidth.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Distance from the router.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Interference from physical objects.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Choice of transmission cable (e.g. fibre optic)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Streaming videos in HD.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The use of a VPN (Virtual Private Network)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Wi-Fi frequency may need to be changed.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B6E4DDDC-915A-3DDE-3E77-50894452150B}"/>
              </a:ext>
            </a:extLst>
          </p:cNvPr>
          <p:cNvGrpSpPr/>
          <p:nvPr/>
        </p:nvGrpSpPr>
        <p:grpSpPr>
          <a:xfrm>
            <a:off x="0" y="0"/>
            <a:ext cx="12192000" cy="610099"/>
            <a:chOff x="0" y="0"/>
            <a:chExt cx="12192000" cy="610099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7789FA3-753D-A021-7624-8D48ABE00C78}"/>
                </a:ext>
              </a:extLst>
            </p:cNvPr>
            <p:cNvSpPr/>
            <p:nvPr/>
          </p:nvSpPr>
          <p:spPr>
            <a:xfrm>
              <a:off x="0" y="0"/>
              <a:ext cx="12192000" cy="610098"/>
            </a:xfrm>
            <a:prstGeom prst="rect">
              <a:avLst/>
            </a:prstGeom>
            <a:solidFill>
              <a:srgbClr val="0000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WJEC LEVEL 1/2 VOCATIONAL AWARD ICT (TECHNICAL AWARD)</a:t>
              </a:r>
            </a:p>
          </p:txBody>
        </p:sp>
        <p:pic>
          <p:nvPicPr>
            <p:cNvPr id="11" name="Picture 10" descr="A black and white sign&#10;&#10;Description automatically generated with low confidence">
              <a:extLst>
                <a:ext uri="{FF2B5EF4-FFF2-40B4-BE49-F238E27FC236}">
                  <a16:creationId xmlns:a16="http://schemas.microsoft.com/office/drawing/2014/main" id="{8676E574-14F2-1369-9330-1D7548ADA27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01350" y="0"/>
              <a:ext cx="1152907" cy="61009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35234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92D9C39-FCBD-7C36-6802-1E62908E3033}"/>
              </a:ext>
            </a:extLst>
          </p:cNvPr>
          <p:cNvSpPr txBox="1"/>
          <p:nvPr/>
        </p:nvSpPr>
        <p:spPr>
          <a:xfrm>
            <a:off x="0" y="792331"/>
            <a:ext cx="80124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Segoe UI Black" panose="020B0A02040204020203" pitchFamily="34" charset="0"/>
                <a:ea typeface="Segoe UI Black" panose="020B0A02040204020203" pitchFamily="34" charset="0"/>
              </a:rPr>
              <a:t>Main task:</a:t>
            </a:r>
          </a:p>
          <a:p>
            <a:endParaRPr lang="en-GB" sz="2400" dirty="0">
              <a:latin typeface="Segoe UI Black" panose="020B0A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Complete the workbook provided for this lesson. </a:t>
            </a:r>
            <a:r>
              <a:rPr lang="en-GB" b="1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IT24: Networks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F4547001-BC29-8403-B497-CFAB3634038C}"/>
              </a:ext>
            </a:extLst>
          </p:cNvPr>
          <p:cNvGrpSpPr/>
          <p:nvPr/>
        </p:nvGrpSpPr>
        <p:grpSpPr>
          <a:xfrm>
            <a:off x="0" y="0"/>
            <a:ext cx="12192000" cy="610099"/>
            <a:chOff x="0" y="0"/>
            <a:chExt cx="12192000" cy="610099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0264D959-5F41-E884-6FE6-2B724E969F2F}"/>
                </a:ext>
              </a:extLst>
            </p:cNvPr>
            <p:cNvSpPr/>
            <p:nvPr/>
          </p:nvSpPr>
          <p:spPr>
            <a:xfrm>
              <a:off x="0" y="0"/>
              <a:ext cx="12192000" cy="610098"/>
            </a:xfrm>
            <a:prstGeom prst="rect">
              <a:avLst/>
            </a:prstGeom>
            <a:solidFill>
              <a:srgbClr val="0000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WJEC LEVEL 1/2 VOCATIONAL AWARD ICT (TECHNICAL AWARD)</a:t>
              </a:r>
            </a:p>
          </p:txBody>
        </p:sp>
        <p:pic>
          <p:nvPicPr>
            <p:cNvPr id="24" name="Picture 23" descr="A black and white sign&#10;&#10;Description automatically generated with low confidence">
              <a:extLst>
                <a:ext uri="{FF2B5EF4-FFF2-40B4-BE49-F238E27FC236}">
                  <a16:creationId xmlns:a16="http://schemas.microsoft.com/office/drawing/2014/main" id="{DF829225-D0D0-04B5-8FAD-0782F208850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01350" y="0"/>
              <a:ext cx="1152907" cy="610099"/>
            </a:xfrm>
            <a:prstGeom prst="rect">
              <a:avLst/>
            </a:prstGeom>
          </p:spPr>
        </p:pic>
      </p:grpSp>
      <p:graphicFrame>
        <p:nvGraphicFramePr>
          <p:cNvPr id="27" name="Table 4">
            <a:extLst>
              <a:ext uri="{FF2B5EF4-FFF2-40B4-BE49-F238E27FC236}">
                <a16:creationId xmlns:a16="http://schemas.microsoft.com/office/drawing/2014/main" id="{456F9886-4B48-753B-C689-0AF8105E12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699600"/>
              </p:ext>
            </p:extLst>
          </p:nvPr>
        </p:nvGraphicFramePr>
        <p:xfrm>
          <a:off x="0" y="6487160"/>
          <a:ext cx="1219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036397353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30530458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2248328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©SIMPLY TEACH 2023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www.mysimplyteach.co.uk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info@mysimplyteach.co.uk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2928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3990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F114C7EFE4FF498AE064C06622F751" ma:contentTypeVersion="17" ma:contentTypeDescription="Create a new document." ma:contentTypeScope="" ma:versionID="820ebbfeb7978de55b8b4f05f20b9be0">
  <xsd:schema xmlns:xsd="http://www.w3.org/2001/XMLSchema" xmlns:xs="http://www.w3.org/2001/XMLSchema" xmlns:p="http://schemas.microsoft.com/office/2006/metadata/properties" xmlns:ns2="a966b4a5-4248-447b-b597-ec598d04f9cf" xmlns:ns3="a392c3a2-4d82-4657-818b-0acf1aab57df" targetNamespace="http://schemas.microsoft.com/office/2006/metadata/properties" ma:root="true" ma:fieldsID="473fd452b4c8158cad106254f88981fe" ns2:_="" ns3:_="">
    <xsd:import namespace="a966b4a5-4248-447b-b597-ec598d04f9cf"/>
    <xsd:import namespace="a392c3a2-4d82-4657-818b-0acf1aab57d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66b4a5-4248-447b-b597-ec598d04f9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4327267d-bc41-472e-8668-b780c28214e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92c3a2-4d82-4657-818b-0acf1aab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9bf9ecd9-ffb7-411b-a20b-d2110bea7e35}" ma:internalName="TaxCatchAll" ma:showField="CatchAllData" ma:web="a392c3a2-4d82-4657-818b-0acf1aab57d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1546EA8-78E8-448F-AC6B-435B19AC106A}"/>
</file>

<file path=customXml/itemProps2.xml><?xml version="1.0" encoding="utf-8"?>
<ds:datastoreItem xmlns:ds="http://schemas.openxmlformats.org/officeDocument/2006/customXml" ds:itemID="{E8E737E4-91B6-45F3-BDA5-0709C93A7FAD}"/>
</file>

<file path=docProps/app.xml><?xml version="1.0" encoding="utf-8"?>
<Properties xmlns="http://schemas.openxmlformats.org/officeDocument/2006/extended-properties" xmlns:vt="http://schemas.openxmlformats.org/officeDocument/2006/docPropsVTypes">
  <TotalTime>7436</TotalTime>
  <Words>981</Words>
  <Application>Microsoft Office PowerPoint</Application>
  <PresentationFormat>Widescreen</PresentationFormat>
  <Paragraphs>151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Segoe UI</vt:lpstr>
      <vt:lpstr>Segoe UI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Corbett, DC (Staff, Parks House)</dc:creator>
  <cp:lastModifiedBy>Simply Teach</cp:lastModifiedBy>
  <cp:revision>318</cp:revision>
  <cp:lastPrinted>2023-03-02T13:11:40Z</cp:lastPrinted>
  <dcterms:created xsi:type="dcterms:W3CDTF">2022-01-07T19:27:06Z</dcterms:created>
  <dcterms:modified xsi:type="dcterms:W3CDTF">2023-04-21T05:32:33Z</dcterms:modified>
</cp:coreProperties>
</file>